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89" r:id="rId2"/>
    <p:sldId id="290" r:id="rId3"/>
    <p:sldId id="262" r:id="rId4"/>
    <p:sldId id="293" r:id="rId5"/>
    <p:sldId id="282" r:id="rId6"/>
    <p:sldId id="480" r:id="rId7"/>
    <p:sldId id="273" r:id="rId8"/>
    <p:sldId id="259" r:id="rId9"/>
    <p:sldId id="275" r:id="rId10"/>
    <p:sldId id="274" r:id="rId11"/>
    <p:sldId id="294" r:id="rId12"/>
    <p:sldId id="276" r:id="rId13"/>
    <p:sldId id="277" r:id="rId14"/>
    <p:sldId id="299" r:id="rId15"/>
    <p:sldId id="261" r:id="rId16"/>
    <p:sldId id="475" r:id="rId17"/>
    <p:sldId id="266" r:id="rId18"/>
    <p:sldId id="278" r:id="rId19"/>
    <p:sldId id="476" r:id="rId20"/>
    <p:sldId id="477" r:id="rId21"/>
    <p:sldId id="478" r:id="rId22"/>
    <p:sldId id="295" r:id="rId23"/>
    <p:sldId id="271" r:id="rId24"/>
    <p:sldId id="258" r:id="rId25"/>
    <p:sldId id="260" r:id="rId26"/>
    <p:sldId id="481" r:id="rId27"/>
    <p:sldId id="482" r:id="rId28"/>
    <p:sldId id="479" r:id="rId29"/>
    <p:sldId id="474" r:id="rId30"/>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4"/>
    <p:restoredTop sz="94686"/>
  </p:normalViewPr>
  <p:slideViewPr>
    <p:cSldViewPr snapToGrid="0" snapToObjects="1">
      <p:cViewPr>
        <p:scale>
          <a:sx n="131" d="100"/>
          <a:sy n="131" d="100"/>
        </p:scale>
        <p:origin x="1424" y="15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offer Ansbak Petersen" userId="8c377ba2367cf0e9" providerId="LiveId" clId="{0D73A52A-7AA9-4DEC-B1A0-BA3B73BFB204}"/>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AD96D-BF65-BE46-A974-C84AC5FC7669}" type="datetimeFigureOut">
              <a:rPr lang="da-DK" smtClean="0"/>
              <a:t>22/07/2019</a:t>
            </a:fld>
            <a:endParaRPr lang="da-D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7434C-F06F-C349-82C5-DECA59EBED2D}" type="slidenum">
              <a:rPr lang="da-DK" smtClean="0"/>
              <a:t>‹#›</a:t>
            </a:fld>
            <a:endParaRPr lang="da-DK"/>
          </a:p>
        </p:txBody>
      </p:sp>
    </p:spTree>
    <p:extLst>
      <p:ext uri="{BB962C8B-B14F-4D97-AF65-F5344CB8AC3E}">
        <p14:creationId xmlns:p14="http://schemas.microsoft.com/office/powerpoint/2010/main" val="52814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CCD5A860-3958-7C4B-9A0A-964EDA9886BF}" type="datetimeFigureOut">
              <a:rPr lang="da-DK" smtClean="0"/>
              <a:t>22/07/2019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2204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CCD5A860-3958-7C4B-9A0A-964EDA9886BF}" type="datetimeFigureOut">
              <a:rPr lang="da-DK" smtClean="0"/>
              <a:t>22/07/2019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332954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CCD5A860-3958-7C4B-9A0A-964EDA9886BF}" type="datetimeFigureOut">
              <a:rPr lang="da-DK" smtClean="0"/>
              <a:t>22/07/2019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368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CCD5A860-3958-7C4B-9A0A-964EDA9886BF}" type="datetimeFigureOut">
              <a:rPr lang="da-DK" smtClean="0"/>
              <a:t>22/07/2019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101419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10"/>
          </p:nvPr>
        </p:nvSpPr>
        <p:spPr/>
        <p:txBody>
          <a:bodyPr/>
          <a:lstStyle/>
          <a:p>
            <a:fld id="{CCD5A860-3958-7C4B-9A0A-964EDA9886BF}" type="datetimeFigureOut">
              <a:rPr lang="da-DK" smtClean="0"/>
              <a:t>22/07/2019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221961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CCD5A860-3958-7C4B-9A0A-964EDA9886BF}" type="datetimeFigureOut">
              <a:rPr lang="da-DK" smtClean="0"/>
              <a:t>22/07/2019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3635468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da-DK"/>
              <a:t>Rediger teksttypografien i masteren
Andet niveau
Tredje niveau
Fjerde niveau
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
Andet niveau
Tredje niveau
Fjerde niveau
Femte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da-DK"/>
              <a:t>Rediger teksttypografien i masteren
Andet niveau
Tredje niveau
Fjerde niveau
Femte niveau</a:t>
            </a:r>
            <a:endParaRPr lang="en-US" dirty="0"/>
          </a:p>
        </p:txBody>
      </p:sp>
      <p:sp>
        <p:nvSpPr>
          <p:cNvPr id="7" name="Date Placeholder 6"/>
          <p:cNvSpPr>
            <a:spLocks noGrp="1"/>
          </p:cNvSpPr>
          <p:nvPr>
            <p:ph type="dt" sz="half" idx="10"/>
          </p:nvPr>
        </p:nvSpPr>
        <p:spPr/>
        <p:txBody>
          <a:bodyPr/>
          <a:lstStyle/>
          <a:p>
            <a:fld id="{CCD5A860-3958-7C4B-9A0A-964EDA9886BF}" type="datetimeFigureOut">
              <a:rPr lang="da-DK" smtClean="0"/>
              <a:t>22/07/2019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3657563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CCD5A860-3958-7C4B-9A0A-964EDA9886BF}" type="datetimeFigureOut">
              <a:rPr lang="da-DK" smtClean="0"/>
              <a:t>22/07/2019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190314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5A860-3958-7C4B-9A0A-964EDA9886BF}" type="datetimeFigureOut">
              <a:rPr lang="da-DK" smtClean="0"/>
              <a:t>22/07/2019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23671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
Andet niveau
Tredje niveau
Fjerde niveau
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CCD5A860-3958-7C4B-9A0A-964EDA9886BF}" type="datetimeFigureOut">
              <a:rPr lang="da-DK" smtClean="0"/>
              <a:t>22/07/2019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337109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
Andet niveau
Tredje niveau
Fjerde niveau
Femte niveau</a:t>
            </a:r>
            <a:endParaRPr lang="en-US" dirty="0"/>
          </a:p>
        </p:txBody>
      </p:sp>
      <p:sp>
        <p:nvSpPr>
          <p:cNvPr id="5" name="Date Placeholder 4"/>
          <p:cNvSpPr>
            <a:spLocks noGrp="1"/>
          </p:cNvSpPr>
          <p:nvPr>
            <p:ph type="dt" sz="half" idx="10"/>
          </p:nvPr>
        </p:nvSpPr>
        <p:spPr/>
        <p:txBody>
          <a:bodyPr/>
          <a:lstStyle/>
          <a:p>
            <a:fld id="{CCD5A860-3958-7C4B-9A0A-964EDA9886BF}" type="datetimeFigureOut">
              <a:rPr lang="da-DK" smtClean="0"/>
              <a:t>22/07/2019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0ECC12E-CF6A-6449-AA21-3126BB8C1952}" type="slidenum">
              <a:rPr lang="da-DK" smtClean="0"/>
              <a:t>‹#›</a:t>
            </a:fld>
            <a:endParaRPr lang="da-DK"/>
          </a:p>
        </p:txBody>
      </p:sp>
    </p:spTree>
    <p:extLst>
      <p:ext uri="{BB962C8B-B14F-4D97-AF65-F5344CB8AC3E}">
        <p14:creationId xmlns:p14="http://schemas.microsoft.com/office/powerpoint/2010/main" val="294829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teksttypografien i masteren
Andet niveau
Tredje niveau
Fjerde niveau
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5A860-3958-7C4B-9A0A-964EDA9886BF}" type="datetimeFigureOut">
              <a:rPr lang="da-DK" smtClean="0"/>
              <a:t>22/07/2019</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CC12E-CF6A-6449-AA21-3126BB8C1952}" type="slidenum">
              <a:rPr lang="da-DK" smtClean="0"/>
              <a:t>‹#›</a:t>
            </a:fld>
            <a:endParaRPr lang="da-DK"/>
          </a:p>
        </p:txBody>
      </p:sp>
    </p:spTree>
    <p:extLst>
      <p:ext uri="{BB962C8B-B14F-4D97-AF65-F5344CB8AC3E}">
        <p14:creationId xmlns:p14="http://schemas.microsoft.com/office/powerpoint/2010/main" val="140722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news.org/article/spinning-core"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hyperlink" Target="https://en.wikipedia.org/wiki/File:DenglerSW-Stromboli-20040928-1230x800.jpg" TargetMode="Externa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hyperlink" Target="http://www.abc.net.au/science/articles/2011/11/09/3359365.htm"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www.sciencenews.org/article/spinning-core"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arthobservatory.nasa.gov/images/6226/image-spacecraft-pictures-aurora" TargetMode="External"/><Relationship Id="rId7" Type="http://schemas.openxmlformats.org/officeDocument/2006/relationships/image" Target="../media/image23.png"/><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nasa.gov/feature/goddard/2016/hubble-captures-vivid-auroras-in-jupiter-s-atmosphere" TargetMode="Externa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Pangaea_to_present.gif"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ommons.wikimedia.org/wiki/File:Tectonic_plate_boundaries.png"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thoughtco.com/map-of-tectonic-plates-and-their-boundaries-144109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India_71-0_Ma.gif" TargetMode="External"/><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eus.dk/udforsk-geologien/laering-om-geologi/viden-om/viden-om-den-dynamiske-jord/jordens-ydre-struktur/" TargetMode="External"/><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eus.dk/udforsk-geologien/laering-om-geologi/viden-om/viden-om-den-dynamiske-jord/tsunami/" TargetMode="External"/><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evolution.berkeley.edu/evolibrary/article/0_0_0/evo_51" TargetMode="External"/><Relationship Id="rId3" Type="http://schemas.openxmlformats.org/officeDocument/2006/relationships/hyperlink" Target="http://www.naturpaedagogik.dk/tidsskema.htm" TargetMode="External"/><Relationship Id="rId7" Type="http://schemas.openxmlformats.org/officeDocument/2006/relationships/image" Target="../media/image41.tiff"/><Relationship Id="rId2" Type="http://schemas.openxmlformats.org/officeDocument/2006/relationships/hyperlink" Target="http://denstoredanske.dk/It,_teknik_og_naturvidenskab/Geologi_og_kartografi/Geologiske_perioder" TargetMode="External"/><Relationship Id="rId1" Type="http://schemas.openxmlformats.org/officeDocument/2006/relationships/slideLayout" Target="../slideLayouts/slideLayout2.xml"/><Relationship Id="rId6" Type="http://schemas.openxmlformats.org/officeDocument/2006/relationships/hyperlink" Target="https://commons.wikimedia.org/wiki/File:Jordens_tidsaldre.jpg" TargetMode="External"/><Relationship Id="rId5" Type="http://schemas.openxmlformats.org/officeDocument/2006/relationships/image" Target="../media/image40.tiff"/><Relationship Id="rId4" Type="http://schemas.openxmlformats.org/officeDocument/2006/relationships/hyperlink" Target="http://www.stratigraphy.org/index.php/ics-chart-timesca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hyperlink" Target="https://www.norskpetroleum.no/petroleumsressursene/hvordan-dannes-petroleu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newsforstudents.org/article/explainer-understanding-geologic-time" TargetMode="External"/><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History_of_Earth" TargetMode="External"/><Relationship Id="rId2" Type="http://schemas.openxmlformats.org/officeDocument/2006/relationships/hyperlink" Target="http://archive.fieldmuseum.org/evolvingplanet/POST/EP_V8_content.html" TargetMode="External"/><Relationship Id="rId1" Type="http://schemas.openxmlformats.org/officeDocument/2006/relationships/slideLayout" Target="../slideLayouts/slideLayout2.xml"/><Relationship Id="rId4" Type="http://schemas.openxmlformats.org/officeDocument/2006/relationships/hyperlink" Target="https://www.khanacademy.org/science/biology/history-of-life-on-earth/history-life-on-earth/v/earth-form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File:Big_Splash_Theia.gif"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mr.crossref.org/iPage?doi=10.1144%2FGSL.SP.2001.190.01.14" TargetMode="External"/><Relationship Id="rId2" Type="http://schemas.openxmlformats.org/officeDocument/2006/relationships/hyperlink" Target="http://www.geosociety.org/gsatoday/archive/17/1/pdf/i1052-5173-17-1-4.pdf" TargetMode="Externa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hyperlink" Target="https://link.springer.com/article/10.1007%2Fs10509-010-0535-3"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ile:Earth_interior_and_atmosphere.png"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commons.wikimedia.org/wiki/File:Earth_cutaway_schematic-en.svg" TargetMode="Externa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a-DK" sz="7200" dirty="0"/>
              <a:t>JORDENS STRUKTUR</a:t>
            </a:r>
          </a:p>
        </p:txBody>
      </p:sp>
      <p:sp>
        <p:nvSpPr>
          <p:cNvPr id="4" name="Content Placeholder 2"/>
          <p:cNvSpPr txBox="1">
            <a:spLocks/>
          </p:cNvSpPr>
          <p:nvPr/>
        </p:nvSpPr>
        <p:spPr>
          <a:xfrm>
            <a:off x="0" y="5756275"/>
            <a:ext cx="9144000" cy="1081088"/>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Jorden er en ud af de 8 planeter, som kredser rundt om Solen. Den består af klippemateriale, der i dag er størknet på overfladen. Jordens indre er stadig flydende i en sådan grad at det påvirker betingelserne for liv på Jorden, og dynamikken af Jordens overflade i en langt højere grad en andre klippeplaneter i solsystemet.</a:t>
            </a:r>
          </a:p>
          <a:p>
            <a:pPr algn="l">
              <a:defRPr/>
            </a:pPr>
            <a:r>
              <a:rPr lang="da-DK" dirty="0"/>
              <a:t>Den tidlige Jord ser meget anderledes ud i forhold til hvad vi kender den for i dag. Vores viden om Jordens struktur er dog afgørende for at forstå hvordan det første liv kunne opstå og udvikles på denne planet.</a:t>
            </a:r>
          </a:p>
        </p:txBody>
      </p:sp>
      <p:pic>
        <p:nvPicPr>
          <p:cNvPr id="5" name="Picture 1">
            <a:extLst>
              <a:ext uri="{FF2B5EF4-FFF2-40B4-BE49-F238E27FC236}">
                <a16:creationId xmlns:a16="http://schemas.microsoft.com/office/drawing/2014/main" id="{B41787D5-9F8A-4139-B7AD-87D14B0C9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
        <p:nvSpPr>
          <p:cNvPr id="6" name="Tekstfelt 7">
            <a:extLst>
              <a:ext uri="{FF2B5EF4-FFF2-40B4-BE49-F238E27FC236}">
                <a16:creationId xmlns:a16="http://schemas.microsoft.com/office/drawing/2014/main" id="{EA834CA7-C718-4151-97A5-576315CCE08B}"/>
              </a:ext>
            </a:extLst>
          </p:cNvPr>
          <p:cNvSpPr txBox="1"/>
          <p:nvPr/>
        </p:nvSpPr>
        <p:spPr>
          <a:xfrm>
            <a:off x="-50295" y="-14427"/>
            <a:ext cx="1197033" cy="246221"/>
          </a:xfrm>
          <a:prstGeom prst="rect">
            <a:avLst/>
          </a:prstGeom>
          <a:noFill/>
        </p:spPr>
        <p:txBody>
          <a:bodyPr wrap="square" rtlCol="0">
            <a:spAutoFit/>
          </a:bodyPr>
          <a:lstStyle/>
          <a:p>
            <a:r>
              <a:rPr lang="da-DK" sz="1000" dirty="0">
                <a:solidFill>
                  <a:schemeClr val="bg1">
                    <a:lumMod val="75000"/>
                  </a:schemeClr>
                </a:solidFill>
              </a:rPr>
              <a:t>Version 1.7  (2019)  </a:t>
            </a:r>
          </a:p>
        </p:txBody>
      </p:sp>
    </p:spTree>
    <p:extLst>
      <p:ext uri="{BB962C8B-B14F-4D97-AF65-F5344CB8AC3E}">
        <p14:creationId xmlns:p14="http://schemas.microsoft.com/office/powerpoint/2010/main" val="173211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6551112"/>
            <a:ext cx="9144000" cy="28625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En mere detaljeret illustration, som viser, hvad der foregår ved de forskellige målestationer (kan zoomes ind).</a:t>
            </a:r>
          </a:p>
        </p:txBody>
      </p:sp>
      <p:pic>
        <p:nvPicPr>
          <p:cNvPr id="5" name="Picture 4"/>
          <p:cNvPicPr>
            <a:picLocks noChangeAspect="1"/>
          </p:cNvPicPr>
          <p:nvPr/>
        </p:nvPicPr>
        <p:blipFill>
          <a:blip r:embed="rId2"/>
          <a:stretch>
            <a:fillRect/>
          </a:stretch>
        </p:blipFill>
        <p:spPr>
          <a:xfrm>
            <a:off x="0" y="1399055"/>
            <a:ext cx="9144000" cy="4874987"/>
          </a:xfrm>
          <a:prstGeom prst="rect">
            <a:avLst/>
          </a:prstGeom>
        </p:spPr>
      </p:pic>
      <p:sp>
        <p:nvSpPr>
          <p:cNvPr id="8" name="Title 1"/>
          <p:cNvSpPr>
            <a:spLocks noGrp="1"/>
          </p:cNvSpPr>
          <p:nvPr>
            <p:ph type="title"/>
          </p:nvPr>
        </p:nvSpPr>
        <p:spPr>
          <a:xfrm>
            <a:off x="628650" y="365126"/>
            <a:ext cx="7886700" cy="1325563"/>
          </a:xfrm>
        </p:spPr>
        <p:txBody>
          <a:bodyPr>
            <a:normAutofit/>
          </a:bodyPr>
          <a:lstStyle/>
          <a:p>
            <a:r>
              <a:rPr lang="da-DK" dirty="0"/>
              <a:t>Studier af Jordens indre </a:t>
            </a:r>
            <a:endParaRPr lang="da-DK" sz="2400" dirty="0"/>
          </a:p>
        </p:txBody>
      </p:sp>
    </p:spTree>
    <p:extLst>
      <p:ext uri="{BB962C8B-B14F-4D97-AF65-F5344CB8AC3E}">
        <p14:creationId xmlns:p14="http://schemas.microsoft.com/office/powerpoint/2010/main" val="47376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Effekt af en smeltet kerne</a:t>
            </a:r>
          </a:p>
        </p:txBody>
      </p:sp>
      <p:sp>
        <p:nvSpPr>
          <p:cNvPr id="5" name="Tekstfelt 4"/>
          <p:cNvSpPr txBox="1"/>
          <p:nvPr/>
        </p:nvSpPr>
        <p:spPr>
          <a:xfrm>
            <a:off x="0" y="5778000"/>
            <a:ext cx="9144000" cy="1080000"/>
          </a:xfrm>
          <a:prstGeom prst="rect">
            <a:avLst/>
          </a:prstGeom>
          <a:noFill/>
          <a:ln w="3175" cmpd="sng">
            <a:solidFill>
              <a:schemeClr val="tx1"/>
            </a:solidFill>
          </a:ln>
        </p:spPr>
        <p:txBody>
          <a:bodyPr wrap="square" rtlCol="0">
            <a:normAutofit fontScale="85000" lnSpcReduction="20000"/>
          </a:bodyPr>
          <a:lstStyle/>
          <a:p>
            <a:pPr>
              <a:lnSpc>
                <a:spcPct val="80000"/>
              </a:lnSpc>
              <a:spcBef>
                <a:spcPts val="1000"/>
              </a:spcBef>
            </a:pPr>
            <a:r>
              <a:rPr lang="da-DK" sz="2000" dirty="0"/>
              <a:t>Ved hjælp af at studerer hastiheden af jordskælv har vi lært at Jorden ikke er fast hele vejen igennem, men det faktisk kun er den alleryderste del, som er fast. </a:t>
            </a:r>
          </a:p>
          <a:p>
            <a:pPr>
              <a:lnSpc>
                <a:spcPct val="80000"/>
              </a:lnSpc>
              <a:spcBef>
                <a:spcPts val="1000"/>
              </a:spcBef>
            </a:pPr>
            <a:r>
              <a:rPr lang="da-DK" sz="2000" dirty="0"/>
              <a:t>Menneskers liv (og al liv der nogensinde har eksisteret) har befundet sig på Jordens overflade, men selvom vi ikke interagere direkte med Jordens kerne, har det nogle ekstreme effekter på vores liv, og generelt for udviklingen af liv på Jorden.</a:t>
            </a:r>
          </a:p>
        </p:txBody>
      </p:sp>
      <p:sp>
        <p:nvSpPr>
          <p:cNvPr id="6" name="Content Placeholder 6"/>
          <p:cNvSpPr txBox="1">
            <a:spLocks/>
          </p:cNvSpPr>
          <p:nvPr/>
        </p:nvSpPr>
        <p:spPr>
          <a:xfrm>
            <a:off x="628649" y="1825625"/>
            <a:ext cx="6751865" cy="15570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Det at vi bor på en planet med et varmt</a:t>
            </a:r>
            <a:br>
              <a:rPr lang="da-DK" dirty="0"/>
            </a:br>
            <a:r>
              <a:rPr lang="da-DK" dirty="0"/>
              <a:t>indre har bl.a. to vigtige effekter:</a:t>
            </a:r>
          </a:p>
          <a:p>
            <a:pPr lvl="1"/>
            <a:r>
              <a:rPr lang="da-DK" dirty="0"/>
              <a:t>Smeltet ydre kerne → Magnetfelt</a:t>
            </a:r>
          </a:p>
          <a:p>
            <a:pPr lvl="1"/>
            <a:r>
              <a:rPr lang="da-DK" dirty="0"/>
              <a:t>Smeltet nedre kappe → Pladetektonik</a:t>
            </a:r>
          </a:p>
        </p:txBody>
      </p:sp>
      <p:pic>
        <p:nvPicPr>
          <p:cNvPr id="7" name="Picture 4" descr="https://4.bp.blogspot.com/-jtkEaJnnNlU/WWkPKGCjM2I/AAAAAAAAM5E/UHDKHKNMPdExC4DjUFKyS15wh9TJeUYbwCLcBGAs/s1600/Geomagnetic%2BField%2Band%2BEarth%2BCore.jpg">
            <a:extLst>
              <a:ext uri="{FF2B5EF4-FFF2-40B4-BE49-F238E27FC236}">
                <a16:creationId xmlns:a16="http://schemas.microsoft.com/office/drawing/2014/main" id="{0F31754F-F2B3-674B-B696-7BB89580E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 t="2773" r="51501" b="2826"/>
          <a:stretch/>
        </p:blipFill>
        <p:spPr bwMode="auto">
          <a:xfrm>
            <a:off x="6800846" y="658574"/>
            <a:ext cx="1968250" cy="222844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67">
            <a:extLst>
              <a:ext uri="{FF2B5EF4-FFF2-40B4-BE49-F238E27FC236}">
                <a16:creationId xmlns:a16="http://schemas.microsoft.com/office/drawing/2014/main" id="{66C3D6B2-BC98-1148-A743-7E6BD9356F01}"/>
              </a:ext>
            </a:extLst>
          </p:cNvPr>
          <p:cNvSpPr/>
          <p:nvPr/>
        </p:nvSpPr>
        <p:spPr>
          <a:xfrm rot="5400000">
            <a:off x="7874514" y="1589258"/>
            <a:ext cx="2121680" cy="33251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800" dirty="0"/>
              <a:t>Globe: Umberto </a:t>
            </a:r>
            <a:r>
              <a:rPr lang="en-US" sz="800" dirty="0" err="1"/>
              <a:t>Shtanzman</a:t>
            </a:r>
            <a:r>
              <a:rPr lang="en-US" sz="800" dirty="0"/>
              <a:t>/Shutterstock; Illustration: M. </a:t>
            </a:r>
            <a:r>
              <a:rPr lang="en-US" sz="800" dirty="0" err="1"/>
              <a:t>Atarod</a:t>
            </a:r>
            <a:r>
              <a:rPr lang="en-US" sz="800" dirty="0">
                <a:solidFill>
                  <a:schemeClr val="bg1">
                    <a:lumMod val="50000"/>
                  </a:schemeClr>
                </a:solidFill>
              </a:rPr>
              <a:t> </a:t>
            </a:r>
            <a:r>
              <a:rPr lang="en-US" sz="800" dirty="0"/>
              <a:t>(</a:t>
            </a:r>
            <a:r>
              <a:rPr lang="en-US" sz="800" dirty="0">
                <a:hlinkClick r:id="rId3"/>
              </a:rPr>
              <a:t>link</a:t>
            </a:r>
            <a:r>
              <a:rPr lang="en-US" sz="800" dirty="0"/>
              <a:t>)</a:t>
            </a:r>
          </a:p>
        </p:txBody>
      </p:sp>
      <p:pic>
        <p:nvPicPr>
          <p:cNvPr id="3" name="Picture 2">
            <a:extLst>
              <a:ext uri="{FF2B5EF4-FFF2-40B4-BE49-F238E27FC236}">
                <a16:creationId xmlns:a16="http://schemas.microsoft.com/office/drawing/2014/main" id="{21642690-529A-A84F-B695-B3F453E9272A}"/>
              </a:ext>
            </a:extLst>
          </p:cNvPr>
          <p:cNvPicPr>
            <a:picLocks noChangeAspect="1"/>
          </p:cNvPicPr>
          <p:nvPr/>
        </p:nvPicPr>
        <p:blipFill rotWithShape="1">
          <a:blip r:embed="rId4"/>
          <a:srcRect t="8724" b="6908"/>
          <a:stretch/>
        </p:blipFill>
        <p:spPr>
          <a:xfrm>
            <a:off x="5093208" y="3605157"/>
            <a:ext cx="3466098" cy="1901952"/>
          </a:xfrm>
          <a:prstGeom prst="rect">
            <a:avLst/>
          </a:prstGeom>
        </p:spPr>
      </p:pic>
      <p:sp>
        <p:nvSpPr>
          <p:cNvPr id="10" name="Shape 267">
            <a:extLst>
              <a:ext uri="{FF2B5EF4-FFF2-40B4-BE49-F238E27FC236}">
                <a16:creationId xmlns:a16="http://schemas.microsoft.com/office/drawing/2014/main" id="{C92BE26D-447F-F642-98CB-B24ECC91257D}"/>
              </a:ext>
            </a:extLst>
          </p:cNvPr>
          <p:cNvSpPr/>
          <p:nvPr/>
        </p:nvSpPr>
        <p:spPr>
          <a:xfrm rot="5400000">
            <a:off x="8257691" y="3962432"/>
            <a:ext cx="831308" cy="228078"/>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800" dirty="0" err="1"/>
              <a:t>Foto</a:t>
            </a:r>
            <a:r>
              <a:rPr lang="en-US" sz="800" dirty="0"/>
              <a:t>: </a:t>
            </a:r>
            <a:r>
              <a:rPr lang="en-US" sz="800" dirty="0" err="1">
                <a:hlinkClick r:id="rId5"/>
              </a:rPr>
              <a:t>Dengler</a:t>
            </a:r>
            <a:endParaRPr lang="en-US" sz="800" dirty="0"/>
          </a:p>
        </p:txBody>
      </p:sp>
      <p:pic>
        <p:nvPicPr>
          <p:cNvPr id="4" name="Picture 3">
            <a:extLst>
              <a:ext uri="{FF2B5EF4-FFF2-40B4-BE49-F238E27FC236}">
                <a16:creationId xmlns:a16="http://schemas.microsoft.com/office/drawing/2014/main" id="{95401D20-482E-6A49-9399-C6FA118B69DD}"/>
              </a:ext>
            </a:extLst>
          </p:cNvPr>
          <p:cNvPicPr>
            <a:picLocks noChangeAspect="1"/>
          </p:cNvPicPr>
          <p:nvPr/>
        </p:nvPicPr>
        <p:blipFill>
          <a:blip r:embed="rId6"/>
          <a:stretch>
            <a:fillRect/>
          </a:stretch>
        </p:blipFill>
        <p:spPr>
          <a:xfrm>
            <a:off x="587762" y="3539702"/>
            <a:ext cx="3987899" cy="2081276"/>
          </a:xfrm>
          <a:prstGeom prst="rect">
            <a:avLst/>
          </a:prstGeom>
        </p:spPr>
      </p:pic>
      <p:sp>
        <p:nvSpPr>
          <p:cNvPr id="11" name="Shape 267">
            <a:extLst>
              <a:ext uri="{FF2B5EF4-FFF2-40B4-BE49-F238E27FC236}">
                <a16:creationId xmlns:a16="http://schemas.microsoft.com/office/drawing/2014/main" id="{E03E576C-26AC-FB43-A9A5-4312360F64FA}"/>
              </a:ext>
            </a:extLst>
          </p:cNvPr>
          <p:cNvSpPr/>
          <p:nvPr/>
        </p:nvSpPr>
        <p:spPr>
          <a:xfrm rot="5400000">
            <a:off x="4274046" y="4541933"/>
            <a:ext cx="831308" cy="228078"/>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800" dirty="0" err="1">
                <a:solidFill>
                  <a:schemeClr val="bg1">
                    <a:lumMod val="65000"/>
                  </a:schemeClr>
                </a:solidFill>
              </a:rPr>
              <a:t>Ukendt</a:t>
            </a:r>
            <a:r>
              <a:rPr lang="en-US" sz="800" dirty="0">
                <a:solidFill>
                  <a:schemeClr val="bg1">
                    <a:lumMod val="65000"/>
                  </a:schemeClr>
                </a:solidFill>
              </a:rPr>
              <a:t> </a:t>
            </a:r>
            <a:r>
              <a:rPr lang="en-US" sz="800" dirty="0" err="1">
                <a:solidFill>
                  <a:schemeClr val="bg1">
                    <a:lumMod val="65000"/>
                  </a:schemeClr>
                </a:solidFill>
              </a:rPr>
              <a:t>ophavsret</a:t>
            </a:r>
            <a:endParaRPr lang="en-US" sz="800" dirty="0">
              <a:solidFill>
                <a:schemeClr val="bg1">
                  <a:lumMod val="65000"/>
                </a:schemeClr>
              </a:solidFill>
            </a:endParaRPr>
          </a:p>
        </p:txBody>
      </p:sp>
    </p:spTree>
    <p:extLst>
      <p:ext uri="{BB962C8B-B14F-4D97-AF65-F5344CB8AC3E}">
        <p14:creationId xmlns:p14="http://schemas.microsoft.com/office/powerpoint/2010/main" val="78447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dirty="0"/>
              <a:t>Jordens magnetfelt</a:t>
            </a:r>
          </a:p>
        </p:txBody>
      </p:sp>
      <p:sp>
        <p:nvSpPr>
          <p:cNvPr id="3" name="Content Placeholder 2"/>
          <p:cNvSpPr>
            <a:spLocks noGrp="1"/>
          </p:cNvSpPr>
          <p:nvPr>
            <p:ph idx="1"/>
          </p:nvPr>
        </p:nvSpPr>
        <p:spPr>
          <a:xfrm>
            <a:off x="27709" y="5723272"/>
            <a:ext cx="9116291" cy="1134727"/>
          </a:xfrm>
          <a:ln w="3175" cmpd="sng">
            <a:solidFill>
              <a:schemeClr val="tx1"/>
            </a:solidFill>
          </a:ln>
        </p:spPr>
        <p:txBody>
          <a:bodyPr>
            <a:normAutofit fontScale="40000" lnSpcReduction="20000"/>
          </a:bodyPr>
          <a:lstStyle/>
          <a:p>
            <a:pPr marL="0" indent="0">
              <a:lnSpc>
                <a:spcPct val="100000"/>
              </a:lnSpc>
              <a:buNone/>
            </a:pPr>
            <a:r>
              <a:rPr lang="da-DK" dirty="0"/>
              <a:t>Kernen er for varm til at magneter kan fastholdes permanent, og vi ved at det ikke kan skyldes en enkelt stående begivenhed tidligt i Jordens udvikling, da det nuværende magnetfelt ville forsvinde på bare 15-20.000 år hvis ikke det fortsat blev vedligeholdt.</a:t>
            </a:r>
          </a:p>
          <a:p>
            <a:pPr marL="0" indent="0">
              <a:lnSpc>
                <a:spcPct val="100000"/>
              </a:lnSpc>
              <a:buNone/>
            </a:pPr>
            <a:r>
              <a:rPr lang="da-DK" dirty="0"/>
              <a:t>Processen må altså være selvforstærkende og er illustreret i figuren, men er i virkeligheden (meget) mere kompleks og kræver computersimulationer for at undersøge i detaljer, og har endnu ikke har været muligt at genskabe med et eksperiment. Jordens rotation giver ophav til strømhvirvler af ledende magma hvor svage elektriske strømme inducerer et magnetfelt, som gennem den videre rotation, inducerer forstærkede elektriske strømme osv. osv. til det når et stabilt niveau. Det oprindelige magnetfelt der startede hele denne proces, menes at være solens, der påvirkede strømmene tidligt i Jordens udvikling.</a:t>
            </a:r>
          </a:p>
        </p:txBody>
      </p:sp>
      <p:sp>
        <p:nvSpPr>
          <p:cNvPr id="6" name="Content Placeholder 6"/>
          <p:cNvSpPr txBox="1">
            <a:spLocks/>
          </p:cNvSpPr>
          <p:nvPr/>
        </p:nvSpPr>
        <p:spPr>
          <a:xfrm>
            <a:off x="628650" y="1825625"/>
            <a:ext cx="3533448" cy="363540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dirty="0"/>
              <a:t>Jordens indre kerne er fast og hovedsagligt lavet af jern og nikkel, som er magnetisk</a:t>
            </a:r>
          </a:p>
          <a:p>
            <a:pPr>
              <a:lnSpc>
                <a:spcPct val="100000"/>
              </a:lnSpc>
            </a:pPr>
            <a:r>
              <a:rPr lang="da-DK" dirty="0"/>
              <a:t>Jorden drejer, og da den ydre kerne er flydende dannes der strømme af materiale</a:t>
            </a:r>
          </a:p>
          <a:p>
            <a:pPr>
              <a:lnSpc>
                <a:spcPct val="100000"/>
              </a:lnSpc>
            </a:pPr>
            <a:r>
              <a:rPr lang="da-DK" dirty="0"/>
              <a:t>Resultatet er at metallerne i magmaen kommer til at fungere som magnet</a:t>
            </a:r>
          </a:p>
          <a:p>
            <a:pPr>
              <a:lnSpc>
                <a:spcPct val="100000"/>
              </a:lnSpc>
            </a:pPr>
            <a:r>
              <a:rPr lang="da-DK" dirty="0"/>
              <a:t>Det er denne flydende ydre kerne, som skaber Jordens magnetfelt, og ikke en stangmagnet (selvom det magnetisk felt minder om det)</a:t>
            </a:r>
          </a:p>
        </p:txBody>
      </p:sp>
      <p:pic>
        <p:nvPicPr>
          <p:cNvPr id="1026" name="Picture 2" descr="https://qph.fs.quoracdn.net/main-qimg-f1c13da1a9f086e166fffaeb77efb19b-c"/>
          <p:cNvPicPr>
            <a:picLocks noChangeAspect="1" noChangeArrowheads="1"/>
          </p:cNvPicPr>
          <p:nvPr/>
        </p:nvPicPr>
        <p:blipFill rotWithShape="1">
          <a:blip r:embed="rId2">
            <a:extLst>
              <a:ext uri="{28A0092B-C50C-407E-A947-70E740481C1C}">
                <a14:useLocalDpi xmlns:a14="http://schemas.microsoft.com/office/drawing/2010/main" val="0"/>
              </a:ext>
            </a:extLst>
          </a:blip>
          <a:srcRect l="5085" t="5580" r="5930" b="13818"/>
          <a:stretch/>
        </p:blipFill>
        <p:spPr bwMode="auto">
          <a:xfrm>
            <a:off x="4162098" y="2074462"/>
            <a:ext cx="4389120" cy="3618221"/>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67"/>
          <p:cNvSpPr/>
          <p:nvPr/>
        </p:nvSpPr>
        <p:spPr>
          <a:xfrm rot="5400000">
            <a:off x="8300778" y="2895686"/>
            <a:ext cx="761144"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50000"/>
                  </a:schemeClr>
                </a:solidFill>
                <a:hlinkClick r:id="rId3"/>
              </a:rPr>
              <a:t>ABC Science</a:t>
            </a:r>
            <a:endParaRPr sz="800" dirty="0">
              <a:solidFill>
                <a:schemeClr val="bg1">
                  <a:lumMod val="50000"/>
                </a:schemeClr>
              </a:solidFill>
            </a:endParaRPr>
          </a:p>
        </p:txBody>
      </p:sp>
      <p:pic>
        <p:nvPicPr>
          <p:cNvPr id="1028" name="Picture 4" descr="https://4.bp.blogspot.com/-jtkEaJnnNlU/WWkPKGCjM2I/AAAAAAAAM5E/UHDKHKNMPdExC4DjUFKyS15wh9TJeUYbwCLcBGAs/s1600/Geomagnetic%2BField%2Band%2BEarth%2BCore.jpg"/>
          <p:cNvPicPr>
            <a:picLocks noChangeAspect="1" noChangeArrowheads="1"/>
          </p:cNvPicPr>
          <p:nvPr/>
        </p:nvPicPr>
        <p:blipFill rotWithShape="1">
          <a:blip r:embed="rId4">
            <a:extLst>
              <a:ext uri="{28A0092B-C50C-407E-A947-70E740481C1C}">
                <a14:useLocalDpi xmlns:a14="http://schemas.microsoft.com/office/drawing/2010/main" val="0"/>
              </a:ext>
            </a:extLst>
          </a:blip>
          <a:srcRect l="1599" t="2773" r="51501" b="2826"/>
          <a:stretch/>
        </p:blipFill>
        <p:spPr bwMode="auto">
          <a:xfrm>
            <a:off x="6843235" y="284293"/>
            <a:ext cx="1968250" cy="2228445"/>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67"/>
          <p:cNvSpPr/>
          <p:nvPr/>
        </p:nvSpPr>
        <p:spPr>
          <a:xfrm rot="5400000">
            <a:off x="7857965" y="1281135"/>
            <a:ext cx="2217783" cy="245430"/>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800" dirty="0"/>
              <a:t>Globe: Umberto </a:t>
            </a:r>
            <a:r>
              <a:rPr lang="en-US" sz="800" dirty="0" err="1"/>
              <a:t>Shtanzman</a:t>
            </a:r>
            <a:r>
              <a:rPr lang="en-US" sz="800" dirty="0"/>
              <a:t>/Shutterstock; Illustration: M. </a:t>
            </a:r>
            <a:r>
              <a:rPr lang="en-US" sz="800" dirty="0" err="1"/>
              <a:t>Atarod</a:t>
            </a:r>
            <a:r>
              <a:rPr lang="en-US" sz="800" dirty="0">
                <a:solidFill>
                  <a:schemeClr val="bg1">
                    <a:lumMod val="50000"/>
                  </a:schemeClr>
                </a:solidFill>
              </a:rPr>
              <a:t> </a:t>
            </a:r>
            <a:r>
              <a:rPr lang="en-US" sz="800" dirty="0"/>
              <a:t>(</a:t>
            </a:r>
            <a:r>
              <a:rPr lang="en-US" sz="800" dirty="0">
                <a:hlinkClick r:id="rId5"/>
              </a:rPr>
              <a:t>link</a:t>
            </a:r>
            <a:r>
              <a:rPr lang="en-US" sz="800" dirty="0"/>
              <a:t>)</a:t>
            </a:r>
          </a:p>
        </p:txBody>
      </p:sp>
    </p:spTree>
    <p:extLst>
      <p:ext uri="{BB962C8B-B14F-4D97-AF65-F5344CB8AC3E}">
        <p14:creationId xmlns:p14="http://schemas.microsoft.com/office/powerpoint/2010/main" val="413976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dirty="0"/>
              <a:t>Jordens magnetfelt og solvind</a:t>
            </a:r>
          </a:p>
        </p:txBody>
      </p:sp>
      <p:sp>
        <p:nvSpPr>
          <p:cNvPr id="6" name="Content Placeholder 2"/>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Billedet viser en illustration af, hvordan Jordens magnetfelt påvirker solvinden omkring os (og beskytter os). Solvinden er en strøm af partikler fra solen, som vores magnetfelt beskytter os imod. </a:t>
            </a:r>
          </a:p>
          <a:p>
            <a:pPr algn="l">
              <a:defRPr/>
            </a:pPr>
            <a:r>
              <a:rPr lang="da-DK" dirty="0"/>
              <a:t>Uden Jordens magnetfelt, så ville solvinden udgøre en strålingsfare for os og alt liv på Jorden (nok også det tidligste liv) og solvinden ville blandt andet have blæst vores atmosfære ud i rummet. Når solvinden rammer atmosfæren exciteres luftens molekyler, hvorefter det udsendes lys (men en farve, som afhænger af molekylet), men på grund af Jordens magnetfelt, sker dette kun omkring polerne, og der er derfor </a:t>
            </a:r>
            <a:r>
              <a:rPr lang="da-DK" dirty="0" err="1"/>
              <a:t>auroraen</a:t>
            </a:r>
            <a:r>
              <a:rPr lang="da-DK" dirty="0"/>
              <a:t> (nordlys og </a:t>
            </a:r>
            <a:r>
              <a:rPr lang="da-DK" dirty="0" err="1"/>
              <a:t>sydlys</a:t>
            </a:r>
            <a:r>
              <a:rPr lang="da-DK" dirty="0"/>
              <a:t>) kun ses ved polerne. </a:t>
            </a:r>
          </a:p>
        </p:txBody>
      </p:sp>
      <p:pic>
        <p:nvPicPr>
          <p:cNvPr id="2" name="Billede 1" descr="kak-voznikaet-magnitnoe-pole-zeml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723" y="1414877"/>
            <a:ext cx="5940776" cy="4307062"/>
          </a:xfrm>
          <a:prstGeom prst="rect">
            <a:avLst/>
          </a:prstGeom>
        </p:spPr>
      </p:pic>
      <p:sp>
        <p:nvSpPr>
          <p:cNvPr id="7" name="Shape 267">
            <a:extLst>
              <a:ext uri="{FF2B5EF4-FFF2-40B4-BE49-F238E27FC236}">
                <a16:creationId xmlns:a16="http://schemas.microsoft.com/office/drawing/2014/main" id="{240AACB7-77AF-354F-ADF8-C04E1A996152}"/>
              </a:ext>
            </a:extLst>
          </p:cNvPr>
          <p:cNvSpPr/>
          <p:nvPr/>
        </p:nvSpPr>
        <p:spPr>
          <a:xfrm rot="5400000">
            <a:off x="7227241" y="1807807"/>
            <a:ext cx="761144" cy="190628"/>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K. </a:t>
            </a:r>
            <a:r>
              <a:rPr lang="da-DK" sz="800" dirty="0" err="1">
                <a:solidFill>
                  <a:schemeClr val="bg1">
                    <a:lumMod val="65000"/>
                  </a:schemeClr>
                </a:solidFill>
              </a:rPr>
              <a:t>Endo</a:t>
            </a:r>
            <a:endParaRPr sz="800" dirty="0">
              <a:solidFill>
                <a:schemeClr val="bg1">
                  <a:lumMod val="65000"/>
                </a:schemeClr>
              </a:solidFill>
            </a:endParaRPr>
          </a:p>
        </p:txBody>
      </p:sp>
    </p:spTree>
    <p:extLst>
      <p:ext uri="{BB962C8B-B14F-4D97-AF65-F5344CB8AC3E}">
        <p14:creationId xmlns:p14="http://schemas.microsoft.com/office/powerpoint/2010/main" val="141422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da-DK" dirty="0"/>
              <a:t>Magnetfelter og </a:t>
            </a:r>
            <a:r>
              <a:rPr lang="da-DK" dirty="0" err="1"/>
              <a:t>aurora</a:t>
            </a:r>
            <a:endParaRPr lang="da-DK" dirty="0"/>
          </a:p>
        </p:txBody>
      </p:sp>
      <p:sp>
        <p:nvSpPr>
          <p:cNvPr id="13" name="Content Placeholder 12"/>
          <p:cNvSpPr>
            <a:spLocks noGrp="1"/>
          </p:cNvSpPr>
          <p:nvPr>
            <p:ph idx="1"/>
          </p:nvPr>
        </p:nvSpPr>
        <p:spPr>
          <a:xfrm>
            <a:off x="628650" y="1825625"/>
            <a:ext cx="3134458" cy="3801452"/>
          </a:xfrm>
        </p:spPr>
        <p:txBody>
          <a:bodyPr>
            <a:normAutofit fontScale="70000" lnSpcReduction="20000"/>
          </a:bodyPr>
          <a:lstStyle/>
          <a:p>
            <a:r>
              <a:rPr lang="da-DK" dirty="0"/>
              <a:t>Aurora på Jorden opstår hovedsageligt når solvinden (elektroner og protoner der slynges ud af solen) kolliderer med Jordens atmosfære</a:t>
            </a:r>
          </a:p>
          <a:p>
            <a:r>
              <a:rPr lang="da-DK" dirty="0"/>
              <a:t>Grundet Jordens magnetfelt bliver partiklerne afbøjet væk fra ækvator og ind ved polerne</a:t>
            </a:r>
          </a:p>
          <a:p>
            <a:r>
              <a:rPr lang="da-DK" dirty="0"/>
              <a:t>Vi vil altså forvente at se </a:t>
            </a:r>
            <a:r>
              <a:rPr lang="da-DK" dirty="0" err="1"/>
              <a:t>aurora</a:t>
            </a:r>
            <a:r>
              <a:rPr lang="da-DK" dirty="0"/>
              <a:t> på de planeter i solsystemet, som har et magnetfelt og et atmosfære</a:t>
            </a:r>
          </a:p>
          <a:p>
            <a:endParaRPr lang="da-DK" dirty="0"/>
          </a:p>
        </p:txBody>
      </p:sp>
      <p:sp>
        <p:nvSpPr>
          <p:cNvPr id="6" name="Content Placeholder 2"/>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På Jupiter er magnetfeltet så stærkt at det selv tiltrækker ladede partikler fra Jupiters omgivelser, både ladede partikler fra solvinden, men også partikler der slynges ud af fx de mange vulkaner på Jupiters måne Io. Grundet det kraftige magnetfelt på Jupiter er kollisionerne kraftigere, og lysets der frigives mere energirigt, og derved ved kortere bølgelængder (</a:t>
            </a:r>
            <a:r>
              <a:rPr lang="da-DK" dirty="0" err="1"/>
              <a:t>UV-stråling</a:t>
            </a:r>
            <a:r>
              <a:rPr lang="da-DK" dirty="0"/>
              <a:t>) end vi ser på Jorden (ligeledes er det H-</a:t>
            </a:r>
            <a:r>
              <a:rPr lang="da-DK" dirty="0" err="1"/>
              <a:t>alpha</a:t>
            </a:r>
            <a:r>
              <a:rPr lang="da-DK" dirty="0"/>
              <a:t> 3-2 linjen der lyder på Saturn).</a:t>
            </a:r>
          </a:p>
          <a:p>
            <a:pPr algn="l">
              <a:defRPr/>
            </a:pPr>
            <a:r>
              <a:rPr lang="da-DK" dirty="0"/>
              <a:t>Det er ikke alle planeter der har et magnetfelt. Vi ved at både Merkur, Jorden, Jupiter og Saturn har magnetfelter, men Mars har ikke. Det er endnu uvist hvad denne forskel skyldes, men det har nok noget med de grundstoffer som befinder jeg i planeternes indre, og til hvilken grad kerne stadig er flydende.</a:t>
            </a:r>
          </a:p>
        </p:txBody>
      </p:sp>
      <p:pic>
        <p:nvPicPr>
          <p:cNvPr id="3" name="Picture 2"/>
          <p:cNvPicPr>
            <a:picLocks noChangeAspect="1"/>
          </p:cNvPicPr>
          <p:nvPr/>
        </p:nvPicPr>
        <p:blipFill>
          <a:blip r:embed="rId2"/>
          <a:stretch>
            <a:fillRect/>
          </a:stretch>
        </p:blipFill>
        <p:spPr>
          <a:xfrm>
            <a:off x="3768974" y="1848888"/>
            <a:ext cx="2305616" cy="2305616"/>
          </a:xfrm>
          <a:prstGeom prst="rect">
            <a:avLst/>
          </a:prstGeom>
        </p:spPr>
      </p:pic>
      <p:sp>
        <p:nvSpPr>
          <p:cNvPr id="7" name="Shape 267"/>
          <p:cNvSpPr/>
          <p:nvPr/>
        </p:nvSpPr>
        <p:spPr>
          <a:xfrm rot="5400000">
            <a:off x="5941562" y="1981881"/>
            <a:ext cx="461668"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3"/>
              </a:rPr>
              <a:t>NASA</a:t>
            </a:r>
            <a:endParaRPr sz="800" dirty="0"/>
          </a:p>
        </p:txBody>
      </p:sp>
      <p:pic>
        <p:nvPicPr>
          <p:cNvPr id="2050" name="Picture 2" descr="https://www.nasa.gov/sites/default/files/thumbnails/image/hs-2016-24-a-print-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988" y="3252533"/>
            <a:ext cx="2571750" cy="2562499"/>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67"/>
          <p:cNvSpPr/>
          <p:nvPr/>
        </p:nvSpPr>
        <p:spPr>
          <a:xfrm rot="5400000">
            <a:off x="7506192" y="4550079"/>
            <a:ext cx="285535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800" dirty="0">
                <a:hlinkClick r:id="rId5"/>
              </a:rPr>
              <a:t>NASA, ESA, and J. Nichols (University of Leicester)</a:t>
            </a:r>
            <a:endParaRPr sz="800" dirty="0"/>
          </a:p>
        </p:txBody>
      </p:sp>
      <p:pic>
        <p:nvPicPr>
          <p:cNvPr id="2" name="Picture 1">
            <a:extLst>
              <a:ext uri="{FF2B5EF4-FFF2-40B4-BE49-F238E27FC236}">
                <a16:creationId xmlns:a16="http://schemas.microsoft.com/office/drawing/2014/main" id="{CE07D46D-9F5C-D743-92D5-0789D5B9C8B0}"/>
              </a:ext>
            </a:extLst>
          </p:cNvPr>
          <p:cNvPicPr>
            <a:picLocks noChangeAspect="1"/>
          </p:cNvPicPr>
          <p:nvPr/>
        </p:nvPicPr>
        <p:blipFill>
          <a:blip r:embed="rId6"/>
          <a:stretch>
            <a:fillRect/>
          </a:stretch>
        </p:blipFill>
        <p:spPr>
          <a:xfrm>
            <a:off x="6334858" y="1128418"/>
            <a:ext cx="2649040" cy="1626216"/>
          </a:xfrm>
          <a:prstGeom prst="rect">
            <a:avLst/>
          </a:prstGeom>
        </p:spPr>
      </p:pic>
      <p:sp>
        <p:nvSpPr>
          <p:cNvPr id="10" name="Shape 267">
            <a:extLst>
              <a:ext uri="{FF2B5EF4-FFF2-40B4-BE49-F238E27FC236}">
                <a16:creationId xmlns:a16="http://schemas.microsoft.com/office/drawing/2014/main" id="{3B7283E9-01BD-AA40-8636-FE034EA5071B}"/>
              </a:ext>
            </a:extLst>
          </p:cNvPr>
          <p:cNvSpPr/>
          <p:nvPr/>
        </p:nvSpPr>
        <p:spPr>
          <a:xfrm rot="5400000">
            <a:off x="8818543" y="1261974"/>
            <a:ext cx="461668"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NASA</a:t>
            </a:r>
            <a:endParaRPr sz="800" dirty="0">
              <a:solidFill>
                <a:schemeClr val="bg1">
                  <a:lumMod val="65000"/>
                </a:schemeClr>
              </a:solidFill>
            </a:endParaRPr>
          </a:p>
        </p:txBody>
      </p:sp>
      <p:pic>
        <p:nvPicPr>
          <p:cNvPr id="9" name="Picture 8">
            <a:extLst>
              <a:ext uri="{FF2B5EF4-FFF2-40B4-BE49-F238E27FC236}">
                <a16:creationId xmlns:a16="http://schemas.microsoft.com/office/drawing/2014/main" id="{293B0F02-DF9D-EE42-890D-E25F75E8EE54}"/>
              </a:ext>
            </a:extLst>
          </p:cNvPr>
          <p:cNvPicPr>
            <a:picLocks noChangeAspect="1"/>
          </p:cNvPicPr>
          <p:nvPr/>
        </p:nvPicPr>
        <p:blipFill>
          <a:blip r:embed="rId7"/>
          <a:stretch>
            <a:fillRect/>
          </a:stretch>
        </p:blipFill>
        <p:spPr>
          <a:xfrm>
            <a:off x="4043169" y="4228637"/>
            <a:ext cx="1610499" cy="1617721"/>
          </a:xfrm>
          <a:prstGeom prst="rect">
            <a:avLst/>
          </a:prstGeom>
        </p:spPr>
      </p:pic>
      <p:sp>
        <p:nvSpPr>
          <p:cNvPr id="14" name="Shape 267">
            <a:extLst>
              <a:ext uri="{FF2B5EF4-FFF2-40B4-BE49-F238E27FC236}">
                <a16:creationId xmlns:a16="http://schemas.microsoft.com/office/drawing/2014/main" id="{B564203C-5022-024A-97F6-BF34DBC16292}"/>
              </a:ext>
            </a:extLst>
          </p:cNvPr>
          <p:cNvSpPr/>
          <p:nvPr/>
        </p:nvSpPr>
        <p:spPr>
          <a:xfrm rot="5400000">
            <a:off x="5488232" y="4378248"/>
            <a:ext cx="461668"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NASA</a:t>
            </a:r>
            <a:endParaRPr sz="800" dirty="0">
              <a:solidFill>
                <a:schemeClr val="bg1">
                  <a:lumMod val="65000"/>
                </a:schemeClr>
              </a:solidFill>
            </a:endParaRPr>
          </a:p>
        </p:txBody>
      </p:sp>
    </p:spTree>
    <p:extLst>
      <p:ext uri="{BB962C8B-B14F-4D97-AF65-F5344CB8AC3E}">
        <p14:creationId xmlns:p14="http://schemas.microsoft.com/office/powerpoint/2010/main" val="991463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Pladetektonik</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NOGET her om plade tektonik og gammel klippe</a:t>
            </a:r>
          </a:p>
        </p:txBody>
      </p:sp>
      <p:pic>
        <p:nvPicPr>
          <p:cNvPr id="7" name="Picture 6"/>
          <p:cNvPicPr>
            <a:picLocks noChangeAspect="1"/>
          </p:cNvPicPr>
          <p:nvPr/>
        </p:nvPicPr>
        <p:blipFill>
          <a:blip r:embed="rId2"/>
          <a:stretch>
            <a:fillRect/>
          </a:stretch>
        </p:blipFill>
        <p:spPr>
          <a:xfrm>
            <a:off x="1152395" y="1376861"/>
            <a:ext cx="7208728" cy="4919957"/>
          </a:xfrm>
          <a:prstGeom prst="rect">
            <a:avLst/>
          </a:prstGeom>
        </p:spPr>
      </p:pic>
      <p:sp>
        <p:nvSpPr>
          <p:cNvPr id="9"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Den yderste skal på Jorden kaldes også </a:t>
            </a:r>
            <a:r>
              <a:rPr lang="da-DK" dirty="0" err="1"/>
              <a:t>lithosfæren</a:t>
            </a:r>
            <a:r>
              <a:rPr lang="da-DK" dirty="0"/>
              <a:t> og den består af et antal plader. Disse plader flyder rundt på </a:t>
            </a:r>
            <a:r>
              <a:rPr lang="da-DK" dirty="0" err="1"/>
              <a:t>asthenosfæren</a:t>
            </a:r>
            <a:r>
              <a:rPr lang="da-DK" dirty="0"/>
              <a:t> og bevæger sig med omkring 7-11 cm per år. Pladerne bevæger sig på grund af varmeoverskud fra jordens indre og tyngdekraften. Det igangsætter nogle konvektionsstrømme i Jorden (mere præcist i kappen), som har forårsaget at vi i dag har 7 kontinenter. </a:t>
            </a:r>
          </a:p>
          <a:p>
            <a:pPr algn="l">
              <a:defRPr/>
            </a:pPr>
            <a:r>
              <a:rPr lang="da-DK" dirty="0"/>
              <a:t>Denne dynamik udløser også enorme kræfter når det resulterer i bl.a. vulkanudbrud og jordskælv. De største bjerge og dybgrave der findes på Jorden skyldes disse pladetektoniske bevægelser.</a:t>
            </a:r>
          </a:p>
        </p:txBody>
      </p:sp>
    </p:spTree>
    <p:extLst>
      <p:ext uri="{BB962C8B-B14F-4D97-AF65-F5344CB8AC3E}">
        <p14:creationId xmlns:p14="http://schemas.microsoft.com/office/powerpoint/2010/main" val="5764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052D8-90FC-4602-B06E-DDC15C169084}"/>
              </a:ext>
            </a:extLst>
          </p:cNvPr>
          <p:cNvSpPr>
            <a:spLocks noGrp="1"/>
          </p:cNvSpPr>
          <p:nvPr>
            <p:ph type="title"/>
          </p:nvPr>
        </p:nvSpPr>
        <p:spPr/>
        <p:txBody>
          <a:bodyPr/>
          <a:lstStyle/>
          <a:p>
            <a:r>
              <a:rPr lang="da-DK" dirty="0"/>
              <a:t>Superkontinenter</a:t>
            </a:r>
          </a:p>
        </p:txBody>
      </p:sp>
      <p:sp>
        <p:nvSpPr>
          <p:cNvPr id="3" name="Content Placeholder 2">
            <a:extLst>
              <a:ext uri="{FF2B5EF4-FFF2-40B4-BE49-F238E27FC236}">
                <a16:creationId xmlns:a16="http://schemas.microsoft.com/office/drawing/2014/main" id="{43C3D19A-8B23-9148-8AE9-ED3992C57462}"/>
              </a:ext>
            </a:extLst>
          </p:cNvPr>
          <p:cNvSpPr>
            <a:spLocks noGrp="1"/>
          </p:cNvSpPr>
          <p:nvPr>
            <p:ph idx="1"/>
          </p:nvPr>
        </p:nvSpPr>
        <p:spPr>
          <a:xfrm>
            <a:off x="628649" y="1825626"/>
            <a:ext cx="3993593" cy="2937293"/>
          </a:xfrm>
        </p:spPr>
        <p:txBody>
          <a:bodyPr>
            <a:normAutofit fontScale="55000" lnSpcReduction="20000"/>
          </a:bodyPr>
          <a:lstStyle/>
          <a:p>
            <a:pPr>
              <a:defRPr/>
            </a:pPr>
            <a:r>
              <a:rPr lang="da-DK" dirty="0"/>
              <a:t>Kontinentalpladerne mødes nogle gange og danner ‘super-kontinenter’, senest for 335-175 millioner år siden i </a:t>
            </a:r>
            <a:r>
              <a:rPr lang="da-DK" dirty="0" err="1"/>
              <a:t>Pangæa</a:t>
            </a:r>
            <a:r>
              <a:rPr lang="da-DK" dirty="0"/>
              <a:t> (som mest lå på den sydlige halvkugle)</a:t>
            </a:r>
          </a:p>
          <a:p>
            <a:pPr>
              <a:defRPr/>
            </a:pPr>
            <a:r>
              <a:rPr lang="da-DK" dirty="0"/>
              <a:t>Pladerne er siden drevet fra hinanden og har givet os de kontinenter og den fordeling af landmassen, som vi har i dag</a:t>
            </a:r>
          </a:p>
          <a:p>
            <a:pPr>
              <a:defRPr/>
            </a:pPr>
            <a:r>
              <a:rPr lang="da-DK" dirty="0"/>
              <a:t>Spor af dyr og planter på begge sider af Atlanterhavet og forskellige geologiske aflejringer på tværs af kontinenterne understøtter denne teori</a:t>
            </a:r>
          </a:p>
          <a:p>
            <a:pPr>
              <a:defRPr/>
            </a:pPr>
            <a:r>
              <a:rPr lang="da-DK" dirty="0"/>
              <a:t>Denne cyklus fortsætter og tager omkring 300-500 millioner år</a:t>
            </a:r>
          </a:p>
          <a:p>
            <a:endParaRPr lang="da-DK" dirty="0"/>
          </a:p>
        </p:txBody>
      </p:sp>
      <p:pic>
        <p:nvPicPr>
          <p:cNvPr id="4" name="Picture 2" descr="Billedresultat for pangea">
            <a:extLst>
              <a:ext uri="{FF2B5EF4-FFF2-40B4-BE49-F238E27FC236}">
                <a16:creationId xmlns:a16="http://schemas.microsoft.com/office/drawing/2014/main" id="{45D72CF9-D76F-42B1-89BE-633DB0245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176" y="1258195"/>
            <a:ext cx="4205493" cy="5244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hape 267">
            <a:extLst>
              <a:ext uri="{FF2B5EF4-FFF2-40B4-BE49-F238E27FC236}">
                <a16:creationId xmlns:a16="http://schemas.microsoft.com/office/drawing/2014/main" id="{7E77C0FB-976C-4B36-AB61-0C079AD4D255}"/>
              </a:ext>
            </a:extLst>
          </p:cNvPr>
          <p:cNvSpPr/>
          <p:nvPr/>
        </p:nvSpPr>
        <p:spPr>
          <a:xfrm rot="5400000">
            <a:off x="8459551" y="1868942"/>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hlinkClick r:id="rId3"/>
              </a:rPr>
              <a:t>Wikimedia Commons</a:t>
            </a:r>
            <a:endParaRPr sz="1000" dirty="0"/>
          </a:p>
        </p:txBody>
      </p:sp>
      <p:pic>
        <p:nvPicPr>
          <p:cNvPr id="7" name="Content Placeholder 4">
            <a:extLst>
              <a:ext uri="{FF2B5EF4-FFF2-40B4-BE49-F238E27FC236}">
                <a16:creationId xmlns:a16="http://schemas.microsoft.com/office/drawing/2014/main" id="{93797225-365A-E349-B8B6-B2D666681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5" y="4593961"/>
            <a:ext cx="3422542" cy="1801815"/>
          </a:xfrm>
          <a:prstGeom prst="rect">
            <a:avLst/>
          </a:prstGeom>
        </p:spPr>
      </p:pic>
    </p:spTree>
    <p:extLst>
      <p:ext uri="{BB962C8B-B14F-4D97-AF65-F5344CB8AC3E}">
        <p14:creationId xmlns:p14="http://schemas.microsoft.com/office/powerpoint/2010/main" val="418547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Typer af pladegrænser </a:t>
            </a:r>
          </a:p>
        </p:txBody>
      </p:sp>
      <p:sp>
        <p:nvSpPr>
          <p:cNvPr id="3" name="Pladsholder til indhold 2"/>
          <p:cNvSpPr>
            <a:spLocks noGrp="1"/>
          </p:cNvSpPr>
          <p:nvPr>
            <p:ph idx="1"/>
          </p:nvPr>
        </p:nvSpPr>
        <p:spPr>
          <a:xfrm>
            <a:off x="628649" y="1825625"/>
            <a:ext cx="6435341" cy="2032942"/>
          </a:xfrm>
          <a:ln w="28575" cmpd="sng">
            <a:noFill/>
          </a:ln>
        </p:spPr>
        <p:txBody>
          <a:bodyPr>
            <a:normAutofit fontScale="77500" lnSpcReduction="20000"/>
          </a:bodyPr>
          <a:lstStyle/>
          <a:p>
            <a:r>
              <a:rPr lang="da-DK" sz="1800" i="1" dirty="0"/>
              <a:t>Divergerende/konstruktive/spredningszone</a:t>
            </a:r>
            <a:r>
              <a:rPr lang="da-DK" sz="1800" dirty="0"/>
              <a:t>: Her vil pladerne skubbe sig væk fra hinanden, hvor sten, magma fra jordens indre  udfylde de sprækker der er opstået mellem pladerne og danne en ny bund. </a:t>
            </a:r>
          </a:p>
          <a:p>
            <a:r>
              <a:rPr lang="da-DK" sz="1800" i="1" dirty="0"/>
              <a:t>Konvergerede/destruktive/</a:t>
            </a:r>
            <a:r>
              <a:rPr lang="da-DK" sz="1800" i="1" dirty="0" err="1"/>
              <a:t>subduktionszone</a:t>
            </a:r>
            <a:r>
              <a:rPr lang="da-DK" sz="1800" dirty="0"/>
              <a:t>: Her kan en oceanbund skubbe sig ind under et kontinentalplade. De disse zoner er der ofte kraftig jodskælv- og vulkanaktivitet. Det er også ved disse zoner at dybhavsgraver bliver dannet. I nogle tilfælde vil det ikke være muligt for den ene plade at skubbe sig ind under den anden. I stedet vil pladerne skubbe materiale op og således bliver bjergkæder skabt. </a:t>
            </a:r>
          </a:p>
          <a:p>
            <a:r>
              <a:rPr lang="da-DK" sz="1800" i="1" dirty="0" err="1"/>
              <a:t>Transforme</a:t>
            </a:r>
            <a:r>
              <a:rPr lang="da-DK" sz="1800" i="1" dirty="0"/>
              <a:t>/bevarende: </a:t>
            </a:r>
            <a:r>
              <a:rPr lang="da-DK" sz="1800" dirty="0"/>
              <a:t>Her vil pladerne glider langs hinanden og potentielt skabe kraftige jordskælv. </a:t>
            </a:r>
            <a:endParaRPr lang="da-DK" sz="1800" i="1" dirty="0"/>
          </a:p>
        </p:txBody>
      </p:sp>
      <p:pic>
        <p:nvPicPr>
          <p:cNvPr id="5" name="Billede 6">
            <a:extLst>
              <a:ext uri="{FF2B5EF4-FFF2-40B4-BE49-F238E27FC236}">
                <a16:creationId xmlns:a16="http://schemas.microsoft.com/office/drawing/2014/main" id="{141AA1D4-1657-2B4A-BBB5-8E9B44981B46}"/>
              </a:ext>
            </a:extLst>
          </p:cNvPr>
          <p:cNvPicPr>
            <a:picLocks noChangeAspect="1"/>
          </p:cNvPicPr>
          <p:nvPr/>
        </p:nvPicPr>
        <p:blipFill>
          <a:blip r:embed="rId2"/>
          <a:stretch>
            <a:fillRect/>
          </a:stretch>
        </p:blipFill>
        <p:spPr>
          <a:xfrm>
            <a:off x="-15396" y="4000549"/>
            <a:ext cx="9174792" cy="2857451"/>
          </a:xfrm>
          <a:prstGeom prst="rect">
            <a:avLst/>
          </a:prstGeom>
        </p:spPr>
      </p:pic>
      <p:pic>
        <p:nvPicPr>
          <p:cNvPr id="2050" name="Picture 2" descr="Billedresultat for type of plate boundary">
            <a:extLst>
              <a:ext uri="{FF2B5EF4-FFF2-40B4-BE49-F238E27FC236}">
                <a16:creationId xmlns:a16="http://schemas.microsoft.com/office/drawing/2014/main" id="{541539BC-047C-4910-B410-79F0B26BC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595" y="251209"/>
            <a:ext cx="1727299" cy="4118063"/>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67">
            <a:extLst>
              <a:ext uri="{FF2B5EF4-FFF2-40B4-BE49-F238E27FC236}">
                <a16:creationId xmlns:a16="http://schemas.microsoft.com/office/drawing/2014/main" id="{EA9E88F2-562C-5147-BC52-6BC99BFCC9CE}"/>
              </a:ext>
            </a:extLst>
          </p:cNvPr>
          <p:cNvSpPr/>
          <p:nvPr/>
        </p:nvSpPr>
        <p:spPr>
          <a:xfrm rot="5400000">
            <a:off x="8444621" y="4606013"/>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4"/>
              </a:rPr>
              <a:t>Wikimedia Commons</a:t>
            </a:r>
            <a:endParaRPr sz="800" dirty="0"/>
          </a:p>
        </p:txBody>
      </p:sp>
    </p:spTree>
    <p:extLst>
      <p:ext uri="{BB962C8B-B14F-4D97-AF65-F5344CB8AC3E}">
        <p14:creationId xmlns:p14="http://schemas.microsoft.com/office/powerpoint/2010/main" val="80872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Jordens tektoniske pladegrænser</a:t>
            </a:r>
          </a:p>
        </p:txBody>
      </p:sp>
      <p:sp>
        <p:nvSpPr>
          <p:cNvPr id="6" name="Content Placeholder 2"/>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Figuren viser pladegrænser på jorden. Som det kan ses er grænserne forskellige rundt omkring på jorden – nogle steder er de divergerende, mens de andre steder er enten konvergerende eller </a:t>
            </a:r>
            <a:r>
              <a:rPr lang="da-DK" dirty="0" err="1"/>
              <a:t>transforme</a:t>
            </a:r>
            <a:r>
              <a:rPr lang="da-DK" dirty="0"/>
              <a:t>. </a:t>
            </a:r>
          </a:p>
          <a:p>
            <a:pPr algn="l">
              <a:defRPr/>
            </a:pPr>
            <a:r>
              <a:rPr lang="da-DK" dirty="0"/>
              <a:t>Opgave: Hvilken type pladegrænse er der eksempelvis på Island?</a:t>
            </a:r>
          </a:p>
        </p:txBody>
      </p:sp>
      <p:pic>
        <p:nvPicPr>
          <p:cNvPr id="4098" name="Picture 2" descr="Billedresultat for plate tectonics map">
            <a:extLst>
              <a:ext uri="{FF2B5EF4-FFF2-40B4-BE49-F238E27FC236}">
                <a16:creationId xmlns:a16="http://schemas.microsoft.com/office/drawing/2014/main" id="{348BCFF6-4814-48F4-ACFA-26AD8F3E10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61476" y="1435867"/>
            <a:ext cx="7621047" cy="43496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Shape 267">
            <a:extLst>
              <a:ext uri="{FF2B5EF4-FFF2-40B4-BE49-F238E27FC236}">
                <a16:creationId xmlns:a16="http://schemas.microsoft.com/office/drawing/2014/main" id="{F1BA3D57-E46E-4AFC-87C5-BC2B787C7A3D}"/>
              </a:ext>
            </a:extLst>
          </p:cNvPr>
          <p:cNvSpPr/>
          <p:nvPr/>
        </p:nvSpPr>
        <p:spPr>
          <a:xfrm rot="5400000">
            <a:off x="7897315" y="1939302"/>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4"/>
              </a:rPr>
              <a:t>ThoughtCo</a:t>
            </a:r>
            <a:endParaRPr sz="800" dirty="0"/>
          </a:p>
        </p:txBody>
      </p:sp>
    </p:spTree>
    <p:extLst>
      <p:ext uri="{BB962C8B-B14F-4D97-AF65-F5344CB8AC3E}">
        <p14:creationId xmlns:p14="http://schemas.microsoft.com/office/powerpoint/2010/main" val="367457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FCA11-629B-47AE-A969-5D850B2586BA}"/>
              </a:ext>
            </a:extLst>
          </p:cNvPr>
          <p:cNvSpPr>
            <a:spLocks noGrp="1"/>
          </p:cNvSpPr>
          <p:nvPr>
            <p:ph type="title"/>
          </p:nvPr>
        </p:nvSpPr>
        <p:spPr>
          <a:xfrm>
            <a:off x="628650" y="365126"/>
            <a:ext cx="7430128" cy="1325563"/>
          </a:xfrm>
        </p:spPr>
        <p:txBody>
          <a:bodyPr/>
          <a:lstStyle/>
          <a:p>
            <a:r>
              <a:rPr lang="da-DK" dirty="0"/>
              <a:t>Dannelsen af bjergkæder</a:t>
            </a:r>
          </a:p>
        </p:txBody>
      </p:sp>
      <p:sp>
        <p:nvSpPr>
          <p:cNvPr id="5" name="Pladsholder til indhold 4">
            <a:extLst>
              <a:ext uri="{FF2B5EF4-FFF2-40B4-BE49-F238E27FC236}">
                <a16:creationId xmlns:a16="http://schemas.microsoft.com/office/drawing/2014/main" id="{0C135F6F-B4AC-433B-AB77-FB9B6251B016}"/>
              </a:ext>
            </a:extLst>
          </p:cNvPr>
          <p:cNvSpPr>
            <a:spLocks noGrp="1"/>
          </p:cNvSpPr>
          <p:nvPr>
            <p:ph idx="1"/>
          </p:nvPr>
        </p:nvSpPr>
        <p:spPr>
          <a:xfrm>
            <a:off x="628650" y="1776136"/>
            <a:ext cx="5333611" cy="2049415"/>
          </a:xfrm>
        </p:spPr>
        <p:txBody>
          <a:bodyPr>
            <a:normAutofit fontScale="62500" lnSpcReduction="20000"/>
          </a:bodyPr>
          <a:lstStyle/>
          <a:p>
            <a:r>
              <a:rPr lang="da-DK" sz="2600" dirty="0"/>
              <a:t>Himalaya bjergkæden er et godt eksempel på de pladetektoniske kræfter</a:t>
            </a:r>
          </a:p>
          <a:p>
            <a:r>
              <a:rPr lang="da-DK" sz="2600" dirty="0"/>
              <a:t>Himalaya blev dannet for omkring 10 millioner år siden, da den indiske kontinentalplade stødte sammen med den eurasiske kontinentalplade</a:t>
            </a:r>
          </a:p>
          <a:p>
            <a:r>
              <a:rPr lang="da-DK" sz="2600" dirty="0"/>
              <a:t>Den indiske plade blev presset under den </a:t>
            </a:r>
            <a:r>
              <a:rPr lang="da-DK" sz="2600" dirty="0" err="1"/>
              <a:t>euroasiske</a:t>
            </a:r>
            <a:r>
              <a:rPr lang="da-DK" sz="2600" dirty="0"/>
              <a:t>, og i processen løftede verdens største bjergkæde sig op. </a:t>
            </a:r>
          </a:p>
          <a:p>
            <a:r>
              <a:rPr lang="da-DK" sz="2600" dirty="0"/>
              <a:t>Opgave: Hvilken tektonisk proces har dannet Himalaya? (Hint: se slide om pladegrænser)</a:t>
            </a:r>
          </a:p>
        </p:txBody>
      </p:sp>
      <p:pic>
        <p:nvPicPr>
          <p:cNvPr id="5124" name="Picture 4" descr="https://upload.wikimedia.org/wikipedia/commons/1/17/India_71-0_Ma.gif">
            <a:extLst>
              <a:ext uri="{FF2B5EF4-FFF2-40B4-BE49-F238E27FC236}">
                <a16:creationId xmlns:a16="http://schemas.microsoft.com/office/drawing/2014/main" id="{8472EE85-10A9-4156-9FF8-4C15980F7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079" y="1406770"/>
            <a:ext cx="2725178" cy="458084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267">
            <a:extLst>
              <a:ext uri="{FF2B5EF4-FFF2-40B4-BE49-F238E27FC236}">
                <a16:creationId xmlns:a16="http://schemas.microsoft.com/office/drawing/2014/main" id="{84308B0C-AD77-4A77-AE0F-AD8007E28CB9}"/>
              </a:ext>
            </a:extLst>
          </p:cNvPr>
          <p:cNvSpPr/>
          <p:nvPr/>
        </p:nvSpPr>
        <p:spPr>
          <a:xfrm rot="5400000">
            <a:off x="8361300" y="1910205"/>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3"/>
              </a:rPr>
              <a:t>Wikimedia Commons</a:t>
            </a:r>
            <a:endParaRPr sz="800" dirty="0"/>
          </a:p>
        </p:txBody>
      </p:sp>
      <p:pic>
        <p:nvPicPr>
          <p:cNvPr id="1026" name="Picture 2" descr="Billedresultat for himalaya mountains">
            <a:extLst>
              <a:ext uri="{FF2B5EF4-FFF2-40B4-BE49-F238E27FC236}">
                <a16:creationId xmlns:a16="http://schemas.microsoft.com/office/drawing/2014/main" id="{9EC2E609-A613-4AD7-9EEC-7D7B0516C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472" y="3825551"/>
            <a:ext cx="3690525" cy="2006082"/>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67">
            <a:extLst>
              <a:ext uri="{FF2B5EF4-FFF2-40B4-BE49-F238E27FC236}">
                <a16:creationId xmlns:a16="http://schemas.microsoft.com/office/drawing/2014/main" id="{7CD4686E-112C-4DFB-A5D1-F9C773F433F7}"/>
              </a:ext>
            </a:extLst>
          </p:cNvPr>
          <p:cNvSpPr/>
          <p:nvPr/>
        </p:nvSpPr>
        <p:spPr>
          <a:xfrm rot="5400000">
            <a:off x="4780402" y="4349082"/>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Ophavsret ukendt</a:t>
            </a:r>
            <a:endParaRPr sz="800" dirty="0">
              <a:solidFill>
                <a:schemeClr val="bg1">
                  <a:lumMod val="65000"/>
                </a:schemeClr>
              </a:solidFill>
            </a:endParaRPr>
          </a:p>
        </p:txBody>
      </p:sp>
      <p:sp>
        <p:nvSpPr>
          <p:cNvPr id="8" name="Content Placeholder 2">
            <a:extLst>
              <a:ext uri="{FF2B5EF4-FFF2-40B4-BE49-F238E27FC236}">
                <a16:creationId xmlns:a16="http://schemas.microsoft.com/office/drawing/2014/main" id="{BD051886-6752-144B-B320-B30DF16938A6}"/>
              </a:ext>
            </a:extLst>
          </p:cNvPr>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da-DK" dirty="0"/>
              <a:t>Hvis en tektonisk plade </a:t>
            </a:r>
            <a:r>
              <a:rPr lang="da-DK" dirty="0" err="1"/>
              <a:t>bevær</a:t>
            </a:r>
            <a:r>
              <a:rPr lang="da-DK" dirty="0"/>
              <a:t> sig med 5 cm om året, så det tager 20 </a:t>
            </a:r>
            <a:r>
              <a:rPr lang="da-DK" dirty="0" err="1"/>
              <a:t>mio</a:t>
            </a:r>
            <a:r>
              <a:rPr lang="da-DK" dirty="0"/>
              <a:t> år at flytte sig 1000 km. I så fald ville det tage fx den indiske plade 40 mio. år at forsvinde ind under den euroasiatiske plade</a:t>
            </a:r>
          </a:p>
          <a:p>
            <a:pPr algn="l"/>
            <a:r>
              <a:rPr lang="da-DK" dirty="0"/>
              <a:t>Dette er lang tid for os, men forsvindende lidt på geologisk tidsskala. Kontinentalpladerne på Jorden har haft 4500 mio. år til at flytte rundt og er forsvundet og blevet dannet mange gange i tidernes løb.</a:t>
            </a:r>
          </a:p>
        </p:txBody>
      </p:sp>
    </p:spTree>
    <p:extLst>
      <p:ext uri="{BB962C8B-B14F-4D97-AF65-F5344CB8AC3E}">
        <p14:creationId xmlns:p14="http://schemas.microsoft.com/office/powerpoint/2010/main" val="296526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2" y="0"/>
            <a:ext cx="9144000" cy="6096000"/>
          </a:xfrm>
          <a:prstGeom prst="rect">
            <a:avLst/>
          </a:prstGeom>
        </p:spPr>
      </p:pic>
      <p:sp>
        <p:nvSpPr>
          <p:cNvPr id="2" name="Title 1"/>
          <p:cNvSpPr>
            <a:spLocks noGrp="1"/>
          </p:cNvSpPr>
          <p:nvPr>
            <p:ph type="title"/>
          </p:nvPr>
        </p:nvSpPr>
        <p:spPr>
          <a:xfrm>
            <a:off x="1005840" y="90807"/>
            <a:ext cx="7886700" cy="903604"/>
          </a:xfrm>
        </p:spPr>
        <p:txBody>
          <a:bodyPr/>
          <a:lstStyle/>
          <a:p>
            <a:pPr algn="r"/>
            <a:r>
              <a:rPr lang="da-DK" dirty="0" err="1">
                <a:solidFill>
                  <a:schemeClr val="bg1"/>
                </a:solidFill>
                <a:latin typeface="Calibri Light" charset="0"/>
                <a:ea typeface="Calibri Light" charset="0"/>
                <a:cs typeface="Calibri Light" charset="0"/>
              </a:rPr>
              <a:t>Protoplanetarisk</a:t>
            </a:r>
            <a:r>
              <a:rPr lang="da-DK" dirty="0">
                <a:solidFill>
                  <a:schemeClr val="bg1"/>
                </a:solidFill>
                <a:latin typeface="Calibri Light" charset="0"/>
                <a:ea typeface="Calibri Light" charset="0"/>
                <a:cs typeface="Calibri Light" charset="0"/>
              </a:rPr>
              <a:t> skive</a:t>
            </a:r>
          </a:p>
        </p:txBody>
      </p:sp>
      <p:sp>
        <p:nvSpPr>
          <p:cNvPr id="4" name="Content Placeholder 2"/>
          <p:cNvSpPr txBox="1">
            <a:spLocks/>
          </p:cNvSpPr>
          <p:nvPr/>
        </p:nvSpPr>
        <p:spPr>
          <a:xfrm>
            <a:off x="0" y="5775129"/>
            <a:ext cx="9144000" cy="1081088"/>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For ca. 4,5 mia. år siden starter fortællingen om Jorden i en planetarisk tåge, som over millioner af år former en </a:t>
            </a:r>
            <a:r>
              <a:rPr lang="da-DK" dirty="0" err="1"/>
              <a:t>protoplanetarisk</a:t>
            </a:r>
            <a:r>
              <a:rPr lang="da-DK" dirty="0"/>
              <a:t> skive af støv, gas og klipper der kredser om en stjerne, Solen. Med varmen fra Solen i midten af skiven skubbes alle lettere gasser (heriblandt det meste vanddamp) ud på den anden siden af det der nu er asteroidebæltet. Kun klipper og stenkorn forbliver i den indre del af solsystemet. </a:t>
            </a:r>
          </a:p>
          <a:p>
            <a:pPr algn="l">
              <a:defRPr/>
            </a:pPr>
            <a:r>
              <a:rPr lang="da-DK" dirty="0"/>
              <a:t>Gennem først friktion og dernæst tyngdekraften, samler støvkorn og sten sig til større klumper og en af klumperne er ‘</a:t>
            </a:r>
            <a:r>
              <a:rPr lang="da-DK" dirty="0" err="1"/>
              <a:t>proto</a:t>
            </a:r>
            <a:r>
              <a:rPr lang="da-DK" dirty="0"/>
              <a:t>’-Jorden, det første skridt mod dannelsen af den nuværende planet Jorden (se mere i materialet ”Galakse, Stjerner og Planeter”).</a:t>
            </a:r>
          </a:p>
        </p:txBody>
      </p:sp>
    </p:spTree>
    <p:extLst>
      <p:ext uri="{BB962C8B-B14F-4D97-AF65-F5344CB8AC3E}">
        <p14:creationId xmlns:p14="http://schemas.microsoft.com/office/powerpoint/2010/main" val="344200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594E3-0229-4FEA-ADEA-22FF14CED30F}"/>
              </a:ext>
            </a:extLst>
          </p:cNvPr>
          <p:cNvSpPr>
            <a:spLocks noGrp="1"/>
          </p:cNvSpPr>
          <p:nvPr>
            <p:ph type="title"/>
          </p:nvPr>
        </p:nvSpPr>
        <p:spPr/>
        <p:txBody>
          <a:bodyPr/>
          <a:lstStyle/>
          <a:p>
            <a:r>
              <a:rPr lang="da-DK" dirty="0"/>
              <a:t>Jordskælv</a:t>
            </a:r>
          </a:p>
        </p:txBody>
      </p:sp>
      <p:pic>
        <p:nvPicPr>
          <p:cNvPr id="2050" name="Picture 2" descr="https://www.geus.dk/media/15136/ddj002_002s.gif">
            <a:extLst>
              <a:ext uri="{FF2B5EF4-FFF2-40B4-BE49-F238E27FC236}">
                <a16:creationId xmlns:a16="http://schemas.microsoft.com/office/drawing/2014/main" id="{9C7AED2B-ED3F-4C81-98CA-41A6E6E65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446956"/>
            <a:ext cx="8778239" cy="43781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DA82C17-043B-4FC6-957A-BB45F00B820C}"/>
              </a:ext>
            </a:extLst>
          </p:cNvPr>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Jordskælv opstår som følge af bevægelser mellem de tektoniske plader (ved divergerende, konvergerende og </a:t>
            </a:r>
            <a:r>
              <a:rPr lang="da-DK" dirty="0" err="1"/>
              <a:t>transforme</a:t>
            </a:r>
            <a:r>
              <a:rPr lang="da-DK" dirty="0"/>
              <a:t> pladegrænser). Figuren viser jordskælv registreret over 3 måneder, og bevidner om, at de tektoniske pladegrænser er aktive (sammenlign evt. figuren med kortet over tektoniske pladegrænser og se, hvordan de overlapper). </a:t>
            </a:r>
          </a:p>
          <a:p>
            <a:pPr algn="l">
              <a:defRPr/>
            </a:pPr>
            <a:r>
              <a:rPr lang="da-DK" dirty="0"/>
              <a:t>Grønne jordskælv er overfladenære, mens gule og røde jordskælv er dybere. Opgave: Forklar hvordan dybden af jordskælvene hænger sammen med typen af pladegrænserne? (Hint: </a:t>
            </a:r>
            <a:r>
              <a:rPr lang="da-DK" dirty="0" err="1"/>
              <a:t>Subduktionszone</a:t>
            </a:r>
            <a:r>
              <a:rPr lang="da-DK" dirty="0"/>
              <a:t>)</a:t>
            </a:r>
          </a:p>
        </p:txBody>
      </p:sp>
      <p:sp>
        <p:nvSpPr>
          <p:cNvPr id="6" name="Shape 267">
            <a:extLst>
              <a:ext uri="{FF2B5EF4-FFF2-40B4-BE49-F238E27FC236}">
                <a16:creationId xmlns:a16="http://schemas.microsoft.com/office/drawing/2014/main" id="{66B938DA-5CE7-4477-838F-5FDF1ABD874B}"/>
              </a:ext>
            </a:extLst>
          </p:cNvPr>
          <p:cNvSpPr/>
          <p:nvPr/>
        </p:nvSpPr>
        <p:spPr>
          <a:xfrm rot="5400000">
            <a:off x="8838415" y="1607990"/>
            <a:ext cx="445770" cy="16539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3"/>
              </a:rPr>
              <a:t>GEUS</a:t>
            </a:r>
            <a:endParaRPr sz="800" dirty="0"/>
          </a:p>
        </p:txBody>
      </p:sp>
    </p:spTree>
    <p:extLst>
      <p:ext uri="{BB962C8B-B14F-4D97-AF65-F5344CB8AC3E}">
        <p14:creationId xmlns:p14="http://schemas.microsoft.com/office/powerpoint/2010/main" val="392201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766FF55C-BF35-4259-9586-0F7734BF8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446" y="111270"/>
            <a:ext cx="4845760" cy="342522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F064E46-9A5B-48DE-B8D5-8CAFAD5FB060}"/>
              </a:ext>
            </a:extLst>
          </p:cNvPr>
          <p:cNvSpPr>
            <a:spLocks noGrp="1"/>
          </p:cNvSpPr>
          <p:nvPr>
            <p:ph type="title"/>
          </p:nvPr>
        </p:nvSpPr>
        <p:spPr/>
        <p:txBody>
          <a:bodyPr/>
          <a:lstStyle/>
          <a:p>
            <a:r>
              <a:rPr lang="da-DK" dirty="0"/>
              <a:t>Tsunamier</a:t>
            </a:r>
          </a:p>
        </p:txBody>
      </p:sp>
      <p:sp>
        <p:nvSpPr>
          <p:cNvPr id="5" name="Pladsholder til indhold 4">
            <a:extLst>
              <a:ext uri="{FF2B5EF4-FFF2-40B4-BE49-F238E27FC236}">
                <a16:creationId xmlns:a16="http://schemas.microsoft.com/office/drawing/2014/main" id="{A7FCD291-8E9E-4D31-825F-5C941FF44AB5}"/>
              </a:ext>
            </a:extLst>
          </p:cNvPr>
          <p:cNvSpPr>
            <a:spLocks noGrp="1"/>
          </p:cNvSpPr>
          <p:nvPr>
            <p:ph idx="1"/>
          </p:nvPr>
        </p:nvSpPr>
        <p:spPr>
          <a:xfrm>
            <a:off x="628650" y="1825625"/>
            <a:ext cx="3571561" cy="3930128"/>
          </a:xfrm>
        </p:spPr>
        <p:txBody>
          <a:bodyPr>
            <a:normAutofit fontScale="85000" lnSpcReduction="20000"/>
          </a:bodyPr>
          <a:lstStyle/>
          <a:p>
            <a:r>
              <a:rPr lang="da-DK" sz="2400" dirty="0"/>
              <a:t>Tsunamier kan ses som et resultat af den pladetektoniske aktivitet, da de opstår på grund af jordskælv under oceanerne</a:t>
            </a:r>
          </a:p>
          <a:p>
            <a:r>
              <a:rPr lang="da-DK" sz="2400" dirty="0"/>
              <a:t>Det kraftige stød fra jordskælvet sætter store mængder af vand i bevægelse, som resulterer i enorme bølger nær kysterne og at vandet bliver skubbet langt ind på land</a:t>
            </a:r>
          </a:p>
          <a:p>
            <a:r>
              <a:rPr lang="da-DK" sz="2400" dirty="0"/>
              <a:t>For et dyr som mennesket, som altid har levet af at være i nærheden af vand, kan dette naturligvis blive katastrofalt</a:t>
            </a:r>
          </a:p>
        </p:txBody>
      </p:sp>
      <p:sp>
        <p:nvSpPr>
          <p:cNvPr id="6" name="Shape 267">
            <a:extLst>
              <a:ext uri="{FF2B5EF4-FFF2-40B4-BE49-F238E27FC236}">
                <a16:creationId xmlns:a16="http://schemas.microsoft.com/office/drawing/2014/main" id="{FBB4F20F-DB58-416B-AA9A-8F9B84B91AF9}"/>
              </a:ext>
            </a:extLst>
          </p:cNvPr>
          <p:cNvSpPr/>
          <p:nvPr/>
        </p:nvSpPr>
        <p:spPr>
          <a:xfrm rot="5400000">
            <a:off x="8661650" y="1013946"/>
            <a:ext cx="445770" cy="16539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hlinkClick r:id="rId3"/>
              </a:rPr>
              <a:t>GEUS</a:t>
            </a:r>
            <a:endParaRPr sz="800" dirty="0"/>
          </a:p>
        </p:txBody>
      </p:sp>
      <p:sp>
        <p:nvSpPr>
          <p:cNvPr id="7" name="Content Placeholder 2">
            <a:extLst>
              <a:ext uri="{FF2B5EF4-FFF2-40B4-BE49-F238E27FC236}">
                <a16:creationId xmlns:a16="http://schemas.microsoft.com/office/drawing/2014/main" id="{302548B2-190A-974A-B18C-7711DD9DEE59}"/>
              </a:ext>
            </a:extLst>
          </p:cNvPr>
          <p:cNvSpPr txBox="1">
            <a:spLocks/>
          </p:cNvSpPr>
          <p:nvPr/>
        </p:nvSpPr>
        <p:spPr>
          <a:xfrm>
            <a:off x="0" y="5920491"/>
            <a:ext cx="9144000" cy="923397"/>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Ved tsunamier har jordskælv sat gang i hele vandsøjlen (fra havbunden til havoverfladen), som svarer til en enorm energi. Hvis jordskælvet sker på dybt vand, bliver denne energi ved kysterne koncentreret på meget mindre dybde, hvilket skaber de enorme bølger. Fx har tsunamien i 2004 højst sandsynligt resulteret i 20 m høje bølger ved Sumatra – resultatet kan ses på billederne. </a:t>
            </a:r>
          </a:p>
          <a:p>
            <a:pPr algn="l">
              <a:defRPr/>
            </a:pPr>
            <a:r>
              <a:rPr lang="da-DK" dirty="0"/>
              <a:t>Sammenlignet med vinddannede bølger (som kun forekommer i vandoverfladen) er det altså langt mere vand der sættes i bevægelse under tsunamier.</a:t>
            </a:r>
          </a:p>
        </p:txBody>
      </p:sp>
      <p:sp>
        <p:nvSpPr>
          <p:cNvPr id="8" name="Shape 267">
            <a:extLst>
              <a:ext uri="{FF2B5EF4-FFF2-40B4-BE49-F238E27FC236}">
                <a16:creationId xmlns:a16="http://schemas.microsoft.com/office/drawing/2014/main" id="{59F282A0-0AA1-E248-8C8C-CD1EC0A5C893}"/>
              </a:ext>
            </a:extLst>
          </p:cNvPr>
          <p:cNvSpPr/>
          <p:nvPr/>
        </p:nvSpPr>
        <p:spPr>
          <a:xfrm rot="5400000">
            <a:off x="7680742" y="4697049"/>
            <a:ext cx="2152437" cy="16539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CRISP, National </a:t>
            </a:r>
            <a:r>
              <a:rPr lang="da-DK" sz="800" dirty="0" err="1">
                <a:solidFill>
                  <a:schemeClr val="bg1">
                    <a:lumMod val="65000"/>
                  </a:schemeClr>
                </a:solidFill>
              </a:rPr>
              <a:t>University</a:t>
            </a:r>
            <a:r>
              <a:rPr lang="da-DK" sz="800" dirty="0">
                <a:solidFill>
                  <a:schemeClr val="bg1">
                    <a:lumMod val="65000"/>
                  </a:schemeClr>
                </a:solidFill>
              </a:rPr>
              <a:t> of Singapore IKONOS</a:t>
            </a:r>
            <a:endParaRPr sz="800" dirty="0">
              <a:solidFill>
                <a:schemeClr val="bg1">
                  <a:lumMod val="65000"/>
                </a:schemeClr>
              </a:solidFill>
            </a:endParaRPr>
          </a:p>
        </p:txBody>
      </p:sp>
      <p:pic>
        <p:nvPicPr>
          <p:cNvPr id="4" name="Picture 3">
            <a:extLst>
              <a:ext uri="{FF2B5EF4-FFF2-40B4-BE49-F238E27FC236}">
                <a16:creationId xmlns:a16="http://schemas.microsoft.com/office/drawing/2014/main" id="{019B3A1E-9110-0F45-B06C-39B9AF4FF9E4}"/>
              </a:ext>
            </a:extLst>
          </p:cNvPr>
          <p:cNvPicPr>
            <a:picLocks noChangeAspect="1"/>
          </p:cNvPicPr>
          <p:nvPr/>
        </p:nvPicPr>
        <p:blipFill>
          <a:blip r:embed="rId4"/>
          <a:stretch>
            <a:fillRect/>
          </a:stretch>
        </p:blipFill>
        <p:spPr>
          <a:xfrm>
            <a:off x="4286326" y="3695966"/>
            <a:ext cx="2160000" cy="2160000"/>
          </a:xfrm>
          <a:prstGeom prst="rect">
            <a:avLst/>
          </a:prstGeom>
        </p:spPr>
      </p:pic>
      <p:pic>
        <p:nvPicPr>
          <p:cNvPr id="9" name="Picture 8">
            <a:extLst>
              <a:ext uri="{FF2B5EF4-FFF2-40B4-BE49-F238E27FC236}">
                <a16:creationId xmlns:a16="http://schemas.microsoft.com/office/drawing/2014/main" id="{2737366D-7FA4-4545-B353-D85F4D9E6EAB}"/>
              </a:ext>
            </a:extLst>
          </p:cNvPr>
          <p:cNvPicPr>
            <a:picLocks noChangeAspect="1"/>
          </p:cNvPicPr>
          <p:nvPr/>
        </p:nvPicPr>
        <p:blipFill>
          <a:blip r:embed="rId5"/>
          <a:stretch>
            <a:fillRect/>
          </a:stretch>
        </p:blipFill>
        <p:spPr>
          <a:xfrm>
            <a:off x="6501022" y="3695966"/>
            <a:ext cx="2160000" cy="2160000"/>
          </a:xfrm>
          <a:prstGeom prst="rect">
            <a:avLst/>
          </a:prstGeom>
        </p:spPr>
      </p:pic>
      <p:sp>
        <p:nvSpPr>
          <p:cNvPr id="11" name="Shape 267">
            <a:extLst>
              <a:ext uri="{FF2B5EF4-FFF2-40B4-BE49-F238E27FC236}">
                <a16:creationId xmlns:a16="http://schemas.microsoft.com/office/drawing/2014/main" id="{6D0C9A7D-3798-3C43-B667-27B123770CE1}"/>
              </a:ext>
            </a:extLst>
          </p:cNvPr>
          <p:cNvSpPr/>
          <p:nvPr/>
        </p:nvSpPr>
        <p:spPr>
          <a:xfrm>
            <a:off x="4349467" y="5623443"/>
            <a:ext cx="351757" cy="21467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dirty="0">
                <a:solidFill>
                  <a:schemeClr val="bg1"/>
                </a:solidFill>
              </a:rPr>
              <a:t>Før</a:t>
            </a:r>
            <a:endParaRPr dirty="0">
              <a:solidFill>
                <a:schemeClr val="bg1"/>
              </a:solidFill>
            </a:endParaRPr>
          </a:p>
        </p:txBody>
      </p:sp>
      <p:sp>
        <p:nvSpPr>
          <p:cNvPr id="12" name="Shape 267">
            <a:extLst>
              <a:ext uri="{FF2B5EF4-FFF2-40B4-BE49-F238E27FC236}">
                <a16:creationId xmlns:a16="http://schemas.microsoft.com/office/drawing/2014/main" id="{260BCC81-D194-0E4D-B9B6-5442ABDF7B56}"/>
              </a:ext>
            </a:extLst>
          </p:cNvPr>
          <p:cNvSpPr/>
          <p:nvPr/>
        </p:nvSpPr>
        <p:spPr>
          <a:xfrm>
            <a:off x="6578137" y="5623442"/>
            <a:ext cx="351757" cy="21467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dirty="0">
                <a:solidFill>
                  <a:schemeClr val="bg1"/>
                </a:solidFill>
              </a:rPr>
              <a:t>Efter</a:t>
            </a:r>
            <a:endParaRPr dirty="0">
              <a:solidFill>
                <a:schemeClr val="bg1"/>
              </a:solidFill>
            </a:endParaRPr>
          </a:p>
        </p:txBody>
      </p:sp>
    </p:spTree>
    <p:extLst>
      <p:ext uri="{BB962C8B-B14F-4D97-AF65-F5344CB8AC3E}">
        <p14:creationId xmlns:p14="http://schemas.microsoft.com/office/powerpoint/2010/main" val="421738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ledresultat for hawaii hotspot">
            <a:extLst>
              <a:ext uri="{FF2B5EF4-FFF2-40B4-BE49-F238E27FC236}">
                <a16:creationId xmlns:a16="http://schemas.microsoft.com/office/drawing/2014/main" id="{431057C0-6488-4818-8E3D-1A12DD6F6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55" y="1571128"/>
            <a:ext cx="8013090" cy="42068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da-DK" dirty="0"/>
              <a:t>Hotspots og vulkaner</a:t>
            </a:r>
          </a:p>
        </p:txBody>
      </p:sp>
      <p:sp>
        <p:nvSpPr>
          <p:cNvPr id="5" name="Tekstfelt 4"/>
          <p:cNvSpPr txBox="1"/>
          <p:nvPr/>
        </p:nvSpPr>
        <p:spPr>
          <a:xfrm>
            <a:off x="0" y="5778000"/>
            <a:ext cx="9144000" cy="1080000"/>
          </a:xfrm>
          <a:prstGeom prst="rect">
            <a:avLst/>
          </a:prstGeom>
          <a:noFill/>
          <a:ln w="3175" cmpd="sng">
            <a:solidFill>
              <a:schemeClr val="tx1"/>
            </a:solidFill>
          </a:ln>
        </p:spPr>
        <p:txBody>
          <a:bodyPr wrap="square" rtlCol="0">
            <a:normAutofit fontScale="70000" lnSpcReduction="20000"/>
          </a:bodyPr>
          <a:lstStyle/>
          <a:p>
            <a:pPr>
              <a:lnSpc>
                <a:spcPct val="80000"/>
              </a:lnSpc>
              <a:spcBef>
                <a:spcPts val="1000"/>
              </a:spcBef>
            </a:pPr>
            <a:r>
              <a:rPr lang="da-DK" sz="2000" dirty="0"/>
              <a:t>Hotspots er et vigtigt geomorfologisk element i oceanerne, som er et produkt af varmt opstigende materiale fra jordens kappe. Når en plade bevæger sig hen over et hotspot dannes vulkanisme.</a:t>
            </a:r>
          </a:p>
          <a:p>
            <a:pPr>
              <a:lnSpc>
                <a:spcPct val="80000"/>
              </a:lnSpc>
              <a:spcBef>
                <a:spcPts val="1000"/>
              </a:spcBef>
            </a:pPr>
            <a:r>
              <a:rPr lang="da-DK" sz="2000" dirty="0"/>
              <a:t>Figuren ovenfor viser Hawaii øerne, som er et kendt hotspot i Stillehavet. Kigger man nordvest for øen Hawaii ser man en bjergkæde af udslukte vulkaner (de resterende Hawaii øer) som tidligere har ligget over samme hotspot, som Hawaii gør nu. Hawaii øerne er altså opstået ved at stillehavspladen har bevæget sig hen over dette </a:t>
            </a:r>
            <a:r>
              <a:rPr lang="da-DK" sz="2000" dirty="0" err="1"/>
              <a:t>hotspot</a:t>
            </a:r>
            <a:r>
              <a:rPr lang="da-DK" sz="2000" dirty="0"/>
              <a:t> i en proces, som har taget millioner af år.</a:t>
            </a:r>
          </a:p>
        </p:txBody>
      </p:sp>
      <p:sp>
        <p:nvSpPr>
          <p:cNvPr id="7" name="Shape 267">
            <a:extLst>
              <a:ext uri="{FF2B5EF4-FFF2-40B4-BE49-F238E27FC236}">
                <a16:creationId xmlns:a16="http://schemas.microsoft.com/office/drawing/2014/main" id="{3638DBA7-004B-4CF0-AD1B-6A35F2C345D8}"/>
              </a:ext>
            </a:extLst>
          </p:cNvPr>
          <p:cNvSpPr/>
          <p:nvPr/>
        </p:nvSpPr>
        <p:spPr>
          <a:xfrm rot="5400000">
            <a:off x="8075110" y="3827977"/>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Ophavsret ukendt</a:t>
            </a:r>
            <a:endParaRPr sz="800" dirty="0">
              <a:solidFill>
                <a:schemeClr val="bg1">
                  <a:lumMod val="65000"/>
                </a:schemeClr>
              </a:solidFill>
            </a:endParaRPr>
          </a:p>
        </p:txBody>
      </p:sp>
    </p:spTree>
    <p:extLst>
      <p:ext uri="{BB962C8B-B14F-4D97-AF65-F5344CB8AC3E}">
        <p14:creationId xmlns:p14="http://schemas.microsoft.com/office/powerpoint/2010/main" val="190792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De ældste klipper på Jorden</a:t>
            </a:r>
          </a:p>
        </p:txBody>
      </p:sp>
      <p:pic>
        <p:nvPicPr>
          <p:cNvPr id="5" name="Picture 6" descr="acasta"/>
          <p:cNvPicPr>
            <a:picLocks noChangeAspect="1" noChangeArrowheads="1"/>
          </p:cNvPicPr>
          <p:nvPr/>
        </p:nvPicPr>
        <p:blipFill>
          <a:blip r:embed="rId2"/>
          <a:srcRect t="51036"/>
          <a:stretch>
            <a:fillRect/>
          </a:stretch>
        </p:blipFill>
        <p:spPr bwMode="auto">
          <a:xfrm>
            <a:off x="3564177" y="1607675"/>
            <a:ext cx="5384125" cy="3710560"/>
          </a:xfrm>
          <a:prstGeom prst="rect">
            <a:avLst/>
          </a:prstGeom>
          <a:noFill/>
        </p:spPr>
      </p:pic>
      <p:sp>
        <p:nvSpPr>
          <p:cNvPr id="6" name="Tekstfelt 4"/>
          <p:cNvSpPr txBox="1"/>
          <p:nvPr/>
        </p:nvSpPr>
        <p:spPr>
          <a:xfrm>
            <a:off x="0" y="5778000"/>
            <a:ext cx="9144000" cy="1080000"/>
          </a:xfrm>
          <a:prstGeom prst="rect">
            <a:avLst/>
          </a:prstGeom>
          <a:noFill/>
          <a:ln w="3175" cmpd="sng">
            <a:solidFill>
              <a:schemeClr val="tx1"/>
            </a:solidFill>
          </a:ln>
        </p:spPr>
        <p:txBody>
          <a:bodyPr wrap="square" rtlCol="0">
            <a:normAutofit fontScale="55000" lnSpcReduction="20000"/>
          </a:bodyPr>
          <a:lstStyle/>
          <a:p>
            <a:pPr>
              <a:spcBef>
                <a:spcPts val="1000"/>
              </a:spcBef>
              <a:defRPr/>
            </a:pPr>
            <a:r>
              <a:rPr lang="da-DK" sz="2000" dirty="0"/>
              <a:t>Grunden til, at 4 milliarder år gamle klipper er meget sjældne er, at næsten al materiale på jorden har været slidt ned, skubbet rundt, reageret, smeltet og/eller kommet op igen. Det er også derfor, at vi ikke har nogle gamle kratere på Jorden (modsat månen). Fordi vind, vejr og pladetektonik har fjernet dem. </a:t>
            </a:r>
          </a:p>
          <a:p>
            <a:pPr>
              <a:spcBef>
                <a:spcPts val="1000"/>
              </a:spcBef>
              <a:defRPr/>
            </a:pPr>
            <a:r>
              <a:rPr lang="da-DK" sz="2000" dirty="0"/>
              <a:t>Som eksempel kan nævnes, at det 180 km store krater, som kom efter meteornedslaget for 65 millioner år siden (dvs. inden for de sidste 1.5% af jorden levetid), som fik dinosaurerne til at uddø, ikke er synligt længere, og kan kun detekteres af geologer ved boringer (når de søger efter olie).</a:t>
            </a:r>
          </a:p>
          <a:p>
            <a:pPr>
              <a:spcBef>
                <a:spcPts val="1000"/>
              </a:spcBef>
              <a:defRPr/>
            </a:pPr>
            <a:r>
              <a:rPr lang="da-DK" sz="2000" dirty="0"/>
              <a:t>På billederne er vist 4030 </a:t>
            </a:r>
            <a:r>
              <a:rPr lang="da-DK" sz="2000" dirty="0" err="1"/>
              <a:t>mio</a:t>
            </a:r>
            <a:r>
              <a:rPr lang="da-DK" sz="2000" dirty="0"/>
              <a:t> år gammel </a:t>
            </a:r>
            <a:r>
              <a:rPr lang="da-DK" sz="2000" dirty="0" err="1"/>
              <a:t>Acasta</a:t>
            </a:r>
            <a:r>
              <a:rPr lang="da-DK" sz="2000" dirty="0"/>
              <a:t> Gnejs, som befinder sig i Nordcanada.</a:t>
            </a:r>
          </a:p>
        </p:txBody>
      </p:sp>
      <p:sp>
        <p:nvSpPr>
          <p:cNvPr id="7" name="Content Placeholder 6"/>
          <p:cNvSpPr txBox="1">
            <a:spLocks/>
          </p:cNvSpPr>
          <p:nvPr/>
        </p:nvSpPr>
        <p:spPr>
          <a:xfrm>
            <a:off x="628649" y="1825625"/>
            <a:ext cx="2860785" cy="36292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Da alle dele af Jordens overflade gensmeltes, er det ikke muligt at finde klippe for Jordens dannelse</a:t>
            </a:r>
          </a:p>
          <a:p>
            <a:r>
              <a:rPr lang="da-DK" dirty="0"/>
              <a:t>De ældste klipper på Jorden er omkring 4 mia. år gammel og er meget sjældne</a:t>
            </a:r>
          </a:p>
          <a:p>
            <a:r>
              <a:rPr lang="da-DK" dirty="0"/>
              <a:t>Det er indtil videre kun fundet i Nordcanada, Grønland og det vestlige Australien</a:t>
            </a:r>
          </a:p>
        </p:txBody>
      </p:sp>
      <p:sp>
        <p:nvSpPr>
          <p:cNvPr id="8" name="Shape 267">
            <a:extLst>
              <a:ext uri="{FF2B5EF4-FFF2-40B4-BE49-F238E27FC236}">
                <a16:creationId xmlns:a16="http://schemas.microsoft.com/office/drawing/2014/main" id="{E4014893-12E9-5849-B333-39F578E967B8}"/>
              </a:ext>
            </a:extLst>
          </p:cNvPr>
          <p:cNvSpPr/>
          <p:nvPr/>
        </p:nvSpPr>
        <p:spPr>
          <a:xfrm rot="5400000">
            <a:off x="8459551" y="2194124"/>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Ophavsret ukendt</a:t>
            </a:r>
            <a:endParaRPr sz="800" dirty="0">
              <a:solidFill>
                <a:schemeClr val="bg1">
                  <a:lumMod val="65000"/>
                </a:schemeClr>
              </a:solidFill>
            </a:endParaRPr>
          </a:p>
        </p:txBody>
      </p:sp>
    </p:spTree>
    <p:extLst>
      <p:ext uri="{BB962C8B-B14F-4D97-AF65-F5344CB8AC3E}">
        <p14:creationId xmlns:p14="http://schemas.microsoft.com/office/powerpoint/2010/main" val="112260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Første tegn på liv i gammel klippe</a:t>
            </a:r>
          </a:p>
        </p:txBody>
      </p:sp>
      <p:sp>
        <p:nvSpPr>
          <p:cNvPr id="4"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Ved </a:t>
            </a:r>
            <a:r>
              <a:rPr lang="da-DK" dirty="0" err="1"/>
              <a:t>Isua</a:t>
            </a:r>
            <a:r>
              <a:rPr lang="da-DK" dirty="0"/>
              <a:t>, Vestgrønland (afbilledet ovenfor) har man kunne fastslå at der for omkring 3.8 milliarder år siden, har været liv (se materiale om ’Det Første Liv’). I hvert fald har man fundet klippestykker her, hvori man ved hjælp af isotoper har kunne sandsynliggøre, at der var liv.</a:t>
            </a:r>
          </a:p>
          <a:p>
            <a:pPr algn="l">
              <a:defRPr/>
            </a:pPr>
            <a:r>
              <a:rPr lang="da-DK" dirty="0"/>
              <a:t>Dette består i to trin: Datering og identifikation af tegn på liv. Det første gøres ved hjælp af uran-238 (se materiale om ‘Grundstoffer’), som har en halveringstid på omkring 4 milliarder år, hvormed kun halvdelen er tilbage i dag, mens den anden halvdel er henfaldet til bly-206. Dermed kender man klippernes alder. Det andet kan gøres, fordi vi på Jorden naturligt har to stabile isotoper af kulstof, nemlig kulstof-12 og -13 (kulstof-14 er ikke stabilt og henfalder). Disse kommer i et helt fast forhold, som kun kan ændres gennem kemiske processer, som involvere liv. Eksperimenter i laboratoriet viser, at liv ændrer forholdet mellem kulstof 12 og 13 med omkring 2%. Og netop i de klipper fundet her, ser man det samme skift i forholdet mellem kulstof-12 og -13.</a:t>
            </a:r>
          </a:p>
        </p:txBody>
      </p:sp>
      <p:pic>
        <p:nvPicPr>
          <p:cNvPr id="6" name="Picture 10" descr="isua_overview.jpg                                              0009525FMacintosh HD                   B746CC0A:"/>
          <p:cNvPicPr>
            <a:picLocks noChangeAspect="1" noChangeArrowheads="1"/>
          </p:cNvPicPr>
          <p:nvPr/>
        </p:nvPicPr>
        <p:blipFill>
          <a:blip r:embed="rId2">
            <a:grayscl/>
            <a:lum bright="48000"/>
          </a:blip>
          <a:srcRect/>
          <a:stretch>
            <a:fillRect/>
          </a:stretch>
        </p:blipFill>
        <p:spPr bwMode="auto">
          <a:xfrm>
            <a:off x="57150" y="1410652"/>
            <a:ext cx="4908603" cy="3264535"/>
          </a:xfrm>
          <a:prstGeom prst="rect">
            <a:avLst/>
          </a:prstGeom>
          <a:noFill/>
        </p:spPr>
      </p:pic>
      <p:pic>
        <p:nvPicPr>
          <p:cNvPr id="7" name="Picture 6"/>
          <p:cNvPicPr>
            <a:picLocks noChangeAspect="1" noChangeArrowheads="1"/>
          </p:cNvPicPr>
          <p:nvPr/>
        </p:nvPicPr>
        <p:blipFill>
          <a:blip r:embed="rId3"/>
          <a:srcRect/>
          <a:stretch>
            <a:fillRect/>
          </a:stretch>
        </p:blipFill>
        <p:spPr bwMode="auto">
          <a:xfrm>
            <a:off x="4658407" y="1334412"/>
            <a:ext cx="4348029" cy="4421863"/>
          </a:xfrm>
          <a:prstGeom prst="rect">
            <a:avLst/>
          </a:prstGeom>
          <a:noFill/>
          <a:ln w="9525">
            <a:noFill/>
            <a:miter lim="800000"/>
            <a:headEnd/>
            <a:tailEnd/>
          </a:ln>
          <a:effectLst/>
        </p:spPr>
      </p:pic>
      <p:sp>
        <p:nvSpPr>
          <p:cNvPr id="8" name="Shape 267">
            <a:extLst>
              <a:ext uri="{FF2B5EF4-FFF2-40B4-BE49-F238E27FC236}">
                <a16:creationId xmlns:a16="http://schemas.microsoft.com/office/drawing/2014/main" id="{E5F061B0-551A-D04B-A19C-D92574759015}"/>
              </a:ext>
            </a:extLst>
          </p:cNvPr>
          <p:cNvSpPr/>
          <p:nvPr/>
        </p:nvSpPr>
        <p:spPr>
          <a:xfrm rot="5400000">
            <a:off x="8459551" y="1914087"/>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rPr>
              <a:t>Ophavsret ukendt</a:t>
            </a:r>
            <a:endParaRPr sz="800" dirty="0">
              <a:solidFill>
                <a:schemeClr val="bg1">
                  <a:lumMod val="65000"/>
                </a:schemeClr>
              </a:solidFill>
            </a:endParaRPr>
          </a:p>
        </p:txBody>
      </p:sp>
    </p:spTree>
    <p:extLst>
      <p:ext uri="{BB962C8B-B14F-4D97-AF65-F5344CB8AC3E}">
        <p14:creationId xmlns:p14="http://schemas.microsoft.com/office/powerpoint/2010/main" val="166806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Geologiske tidsaldre</a:t>
            </a:r>
          </a:p>
        </p:txBody>
      </p:sp>
      <p:sp>
        <p:nvSpPr>
          <p:cNvPr id="7" name="Content Placeholder 6">
            <a:extLst>
              <a:ext uri="{FF2B5EF4-FFF2-40B4-BE49-F238E27FC236}">
                <a16:creationId xmlns:a16="http://schemas.microsoft.com/office/drawing/2014/main" id="{53986344-710A-A84A-8F9D-EA39D135909E}"/>
              </a:ext>
            </a:extLst>
          </p:cNvPr>
          <p:cNvSpPr>
            <a:spLocks noGrp="1"/>
          </p:cNvSpPr>
          <p:nvPr>
            <p:ph idx="1"/>
          </p:nvPr>
        </p:nvSpPr>
        <p:spPr>
          <a:xfrm>
            <a:off x="628650" y="1825625"/>
            <a:ext cx="4566202" cy="2320334"/>
          </a:xfrm>
        </p:spPr>
        <p:txBody>
          <a:bodyPr>
            <a:normAutofit fontScale="55000" lnSpcReduction="20000"/>
          </a:bodyPr>
          <a:lstStyle/>
          <a:p>
            <a:r>
              <a:rPr lang="da-DK" dirty="0"/>
              <a:t>Opdelingen af geologiske tidsperioder er (oftest) relateret til de fund man har fundet i jordlag svarende til den tidsperiode</a:t>
            </a:r>
          </a:p>
          <a:p>
            <a:r>
              <a:rPr lang="da-DK" dirty="0"/>
              <a:t>Vi har generelt har et dårligere kendskab til Jorden (og færre fund) jo længere tilbage i tiden vi ser, derfor er de nyeste perioder opdelt mere end de tidlige</a:t>
            </a:r>
          </a:p>
          <a:p>
            <a:r>
              <a:rPr lang="da-DK" dirty="0"/>
              <a:t>I forbindelse med geologiske resultater er det ofte periodebetegnelserne snarere end det egentlig tidspunkt/interval, der angives. Dette skyldes at det er svært/dyrt at aldersbestemme fund (selvom det er blevet lettere), derfor relateres nye fund i stedet til det lag hvor det er fundet</a:t>
            </a:r>
          </a:p>
        </p:txBody>
      </p:sp>
      <p:sp>
        <p:nvSpPr>
          <p:cNvPr id="9" name="Content Placeholder 2">
            <a:extLst>
              <a:ext uri="{FF2B5EF4-FFF2-40B4-BE49-F238E27FC236}">
                <a16:creationId xmlns:a16="http://schemas.microsoft.com/office/drawing/2014/main" id="{DC45903F-C311-0C45-BB26-177FF78D547B}"/>
              </a:ext>
            </a:extLst>
          </p:cNvPr>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På næste side er flere gode figurer til at give en bedre ideer om hvilke tidsaldre der er afgørende, men ellers har de fleste forlag nok nogle liggende. Se fx </a:t>
            </a:r>
            <a:r>
              <a:rPr lang="da-DK" dirty="0">
                <a:hlinkClick r:id="rId2"/>
              </a:rPr>
              <a:t>Den Store Danske</a:t>
            </a:r>
            <a:r>
              <a:rPr lang="da-DK" dirty="0"/>
              <a:t> (til dem der arbejder med materiale fra Gyldendal), eller eksempler på </a:t>
            </a:r>
            <a:r>
              <a:rPr lang="da-DK" dirty="0">
                <a:hlinkClick r:id="rId3"/>
              </a:rPr>
              <a:t>Naturpædagogik</a:t>
            </a:r>
            <a:r>
              <a:rPr lang="da-DK" dirty="0"/>
              <a:t>.</a:t>
            </a:r>
          </a:p>
          <a:p>
            <a:pPr algn="l">
              <a:defRPr/>
            </a:pPr>
            <a:r>
              <a:rPr lang="da-DK" dirty="0"/>
              <a:t>Figuren viser de tidsaldre der har været indtil i dag med lineære akser, der dog kræver at man zoomer ind for at få de vigtige underinddelinger med, og for at kunne ane det moderne menneskes tidsalder, </a:t>
            </a:r>
            <a:r>
              <a:rPr lang="da-DK" dirty="0" err="1"/>
              <a:t>holocen</a:t>
            </a:r>
            <a:r>
              <a:rPr lang="da-DK" dirty="0"/>
              <a:t>, som kun dækker de seneste ca. 11000 år. Figuren holder sig til de internationale farveangivelser af tidsaldrene og derfor en af de mere retvisende oversigter (selvom den er på norsk). Den samlede oversigt med alle internationalt anerkendte inddelinger opdateres flere gange om året (</a:t>
            </a:r>
            <a:r>
              <a:rPr lang="da-DK" dirty="0">
                <a:hlinkClick r:id="rId4"/>
              </a:rPr>
              <a:t>International Commission on Stratigraphy</a:t>
            </a:r>
            <a:r>
              <a:rPr lang="da-DK" dirty="0"/>
              <a:t>).</a:t>
            </a:r>
          </a:p>
        </p:txBody>
      </p:sp>
      <p:pic>
        <p:nvPicPr>
          <p:cNvPr id="3" name="Picture 2">
            <a:extLst>
              <a:ext uri="{FF2B5EF4-FFF2-40B4-BE49-F238E27FC236}">
                <a16:creationId xmlns:a16="http://schemas.microsoft.com/office/drawing/2014/main" id="{B2826FCB-3CFB-B949-8605-F1C9D185ACE6}"/>
              </a:ext>
            </a:extLst>
          </p:cNvPr>
          <p:cNvPicPr>
            <a:picLocks noChangeAspect="1"/>
          </p:cNvPicPr>
          <p:nvPr/>
        </p:nvPicPr>
        <p:blipFill>
          <a:blip r:embed="rId5"/>
          <a:stretch>
            <a:fillRect/>
          </a:stretch>
        </p:blipFill>
        <p:spPr>
          <a:xfrm>
            <a:off x="5243639" y="404697"/>
            <a:ext cx="3705767" cy="5281377"/>
          </a:xfrm>
          <a:prstGeom prst="rect">
            <a:avLst/>
          </a:prstGeom>
        </p:spPr>
      </p:pic>
      <p:sp>
        <p:nvSpPr>
          <p:cNvPr id="10" name="Shape 267">
            <a:extLst>
              <a:ext uri="{FF2B5EF4-FFF2-40B4-BE49-F238E27FC236}">
                <a16:creationId xmlns:a16="http://schemas.microsoft.com/office/drawing/2014/main" id="{1639346D-E7B6-904E-8239-C239A0B4F798}"/>
              </a:ext>
            </a:extLst>
          </p:cNvPr>
          <p:cNvSpPr/>
          <p:nvPr/>
        </p:nvSpPr>
        <p:spPr>
          <a:xfrm rot="5400000">
            <a:off x="8445971" y="1141177"/>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hlinkClick r:id="rId6"/>
              </a:rPr>
              <a:t>Wikimedia Commons</a:t>
            </a:r>
            <a:endParaRPr sz="800" dirty="0">
              <a:solidFill>
                <a:schemeClr val="bg1">
                  <a:lumMod val="65000"/>
                </a:schemeClr>
              </a:solidFill>
            </a:endParaRPr>
          </a:p>
        </p:txBody>
      </p:sp>
      <p:pic>
        <p:nvPicPr>
          <p:cNvPr id="5" name="Picture 4">
            <a:extLst>
              <a:ext uri="{FF2B5EF4-FFF2-40B4-BE49-F238E27FC236}">
                <a16:creationId xmlns:a16="http://schemas.microsoft.com/office/drawing/2014/main" id="{41B2295B-E6BF-2641-B663-4E5340478A52}"/>
              </a:ext>
            </a:extLst>
          </p:cNvPr>
          <p:cNvPicPr>
            <a:picLocks noChangeAspect="1"/>
          </p:cNvPicPr>
          <p:nvPr/>
        </p:nvPicPr>
        <p:blipFill>
          <a:blip r:embed="rId7"/>
          <a:stretch>
            <a:fillRect/>
          </a:stretch>
        </p:blipFill>
        <p:spPr>
          <a:xfrm>
            <a:off x="1440382" y="4145959"/>
            <a:ext cx="3070644" cy="1561471"/>
          </a:xfrm>
          <a:prstGeom prst="rect">
            <a:avLst/>
          </a:prstGeom>
        </p:spPr>
      </p:pic>
      <p:sp>
        <p:nvSpPr>
          <p:cNvPr id="11" name="Shape 267">
            <a:extLst>
              <a:ext uri="{FF2B5EF4-FFF2-40B4-BE49-F238E27FC236}">
                <a16:creationId xmlns:a16="http://schemas.microsoft.com/office/drawing/2014/main" id="{3A167C00-13C0-1248-932A-3B751AF907FA}"/>
              </a:ext>
            </a:extLst>
          </p:cNvPr>
          <p:cNvSpPr/>
          <p:nvPr/>
        </p:nvSpPr>
        <p:spPr>
          <a:xfrm rot="5400000">
            <a:off x="4007593" y="4675898"/>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err="1">
                <a:solidFill>
                  <a:schemeClr val="bg1">
                    <a:lumMod val="65000"/>
                  </a:schemeClr>
                </a:solidFill>
                <a:hlinkClick r:id="rId8"/>
              </a:rPr>
              <a:t>Understanding</a:t>
            </a:r>
            <a:r>
              <a:rPr lang="da-DK" sz="800" dirty="0">
                <a:solidFill>
                  <a:schemeClr val="bg1">
                    <a:lumMod val="65000"/>
                  </a:schemeClr>
                </a:solidFill>
                <a:hlinkClick r:id="rId8"/>
              </a:rPr>
              <a:t> Evolution</a:t>
            </a:r>
            <a:endParaRPr sz="800" dirty="0">
              <a:solidFill>
                <a:schemeClr val="bg1">
                  <a:lumMod val="65000"/>
                </a:schemeClr>
              </a:solidFill>
            </a:endParaRPr>
          </a:p>
        </p:txBody>
      </p:sp>
    </p:spTree>
    <p:extLst>
      <p:ext uri="{BB962C8B-B14F-4D97-AF65-F5344CB8AC3E}">
        <p14:creationId xmlns:p14="http://schemas.microsoft.com/office/powerpoint/2010/main" val="135243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67">
            <a:extLst>
              <a:ext uri="{FF2B5EF4-FFF2-40B4-BE49-F238E27FC236}">
                <a16:creationId xmlns:a16="http://schemas.microsoft.com/office/drawing/2014/main" id="{1639346D-E7B6-904E-8239-C239A0B4F798}"/>
              </a:ext>
            </a:extLst>
          </p:cNvPr>
          <p:cNvSpPr/>
          <p:nvPr/>
        </p:nvSpPr>
        <p:spPr>
          <a:xfrm rot="5400000">
            <a:off x="8316883" y="2445093"/>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65000"/>
                  </a:schemeClr>
                </a:solidFill>
                <a:hlinkClick r:id="rId2"/>
              </a:rPr>
              <a:t>Oljedirektoratet</a:t>
            </a:r>
            <a:endParaRPr sz="800" dirty="0">
              <a:solidFill>
                <a:schemeClr val="bg1">
                  <a:lumMod val="65000"/>
                </a:schemeClr>
              </a:solidFill>
            </a:endParaRPr>
          </a:p>
        </p:txBody>
      </p:sp>
      <p:pic>
        <p:nvPicPr>
          <p:cNvPr id="8" name="Picture 7">
            <a:extLst>
              <a:ext uri="{FF2B5EF4-FFF2-40B4-BE49-F238E27FC236}">
                <a16:creationId xmlns:a16="http://schemas.microsoft.com/office/drawing/2014/main" id="{645FAE07-9AA7-9642-8051-01B53F591ECB}"/>
              </a:ext>
            </a:extLst>
          </p:cNvPr>
          <p:cNvPicPr>
            <a:picLocks noChangeAspect="1"/>
          </p:cNvPicPr>
          <p:nvPr/>
        </p:nvPicPr>
        <p:blipFill>
          <a:blip r:embed="rId3"/>
          <a:stretch>
            <a:fillRect/>
          </a:stretch>
        </p:blipFill>
        <p:spPr>
          <a:xfrm>
            <a:off x="163496" y="1514086"/>
            <a:ext cx="8656821" cy="5234672"/>
          </a:xfrm>
          <a:prstGeom prst="rect">
            <a:avLst/>
          </a:prstGeom>
        </p:spPr>
      </p:pic>
      <p:sp>
        <p:nvSpPr>
          <p:cNvPr id="14" name="Titel 1">
            <a:extLst>
              <a:ext uri="{FF2B5EF4-FFF2-40B4-BE49-F238E27FC236}">
                <a16:creationId xmlns:a16="http://schemas.microsoft.com/office/drawing/2014/main" id="{6B0287FB-46B6-554F-8592-F5CAAFEFC8AC}"/>
              </a:ext>
            </a:extLst>
          </p:cNvPr>
          <p:cNvSpPr>
            <a:spLocks noGrp="1"/>
          </p:cNvSpPr>
          <p:nvPr>
            <p:ph type="title"/>
          </p:nvPr>
        </p:nvSpPr>
        <p:spPr>
          <a:xfrm>
            <a:off x="628650" y="365126"/>
            <a:ext cx="7886700" cy="1325563"/>
          </a:xfrm>
        </p:spPr>
        <p:txBody>
          <a:bodyPr>
            <a:normAutofit/>
          </a:bodyPr>
          <a:lstStyle/>
          <a:p>
            <a:r>
              <a:rPr lang="da-DK" dirty="0"/>
              <a:t>Geologiske tidsaldre</a:t>
            </a:r>
          </a:p>
        </p:txBody>
      </p:sp>
    </p:spTree>
    <p:extLst>
      <p:ext uri="{BB962C8B-B14F-4D97-AF65-F5344CB8AC3E}">
        <p14:creationId xmlns:p14="http://schemas.microsoft.com/office/powerpoint/2010/main" val="4040834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02DEFA-56A9-D140-AA14-FDA9402D9D5A}"/>
              </a:ext>
            </a:extLst>
          </p:cNvPr>
          <p:cNvPicPr>
            <a:picLocks noChangeAspect="1"/>
          </p:cNvPicPr>
          <p:nvPr/>
        </p:nvPicPr>
        <p:blipFill rotWithShape="1">
          <a:blip r:embed="rId2"/>
          <a:srcRect t="10381"/>
          <a:stretch/>
        </p:blipFill>
        <p:spPr>
          <a:xfrm>
            <a:off x="934707" y="1391830"/>
            <a:ext cx="7278445" cy="5466170"/>
          </a:xfrm>
          <a:prstGeom prst="rect">
            <a:avLst/>
          </a:prstGeom>
        </p:spPr>
      </p:pic>
      <p:sp>
        <p:nvSpPr>
          <p:cNvPr id="5" name="Titel 1">
            <a:extLst>
              <a:ext uri="{FF2B5EF4-FFF2-40B4-BE49-F238E27FC236}">
                <a16:creationId xmlns:a16="http://schemas.microsoft.com/office/drawing/2014/main" id="{5843AF2B-25E0-F343-B368-2E49903C055C}"/>
              </a:ext>
            </a:extLst>
          </p:cNvPr>
          <p:cNvSpPr>
            <a:spLocks noGrp="1"/>
          </p:cNvSpPr>
          <p:nvPr>
            <p:ph type="title"/>
          </p:nvPr>
        </p:nvSpPr>
        <p:spPr>
          <a:xfrm>
            <a:off x="628650" y="365126"/>
            <a:ext cx="7886700" cy="1325563"/>
          </a:xfrm>
        </p:spPr>
        <p:txBody>
          <a:bodyPr>
            <a:normAutofit/>
          </a:bodyPr>
          <a:lstStyle/>
          <a:p>
            <a:r>
              <a:rPr lang="da-DK" dirty="0"/>
              <a:t>Geologiske tidsaldre</a:t>
            </a:r>
          </a:p>
        </p:txBody>
      </p:sp>
      <p:sp>
        <p:nvSpPr>
          <p:cNvPr id="10" name="Shape 267">
            <a:extLst>
              <a:ext uri="{FF2B5EF4-FFF2-40B4-BE49-F238E27FC236}">
                <a16:creationId xmlns:a16="http://schemas.microsoft.com/office/drawing/2014/main" id="{1639346D-E7B6-904E-8239-C239A0B4F798}"/>
              </a:ext>
            </a:extLst>
          </p:cNvPr>
          <p:cNvSpPr/>
          <p:nvPr/>
        </p:nvSpPr>
        <p:spPr>
          <a:xfrm rot="5400000">
            <a:off x="7669257" y="2000030"/>
            <a:ext cx="1187883" cy="18101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err="1">
                <a:solidFill>
                  <a:schemeClr val="bg1">
                    <a:lumMod val="65000"/>
                  </a:schemeClr>
                </a:solidFill>
                <a:hlinkClick r:id="rId3"/>
              </a:rPr>
              <a:t>ScienceNews</a:t>
            </a:r>
            <a:r>
              <a:rPr lang="da-DK" sz="800" dirty="0">
                <a:solidFill>
                  <a:schemeClr val="bg1">
                    <a:lumMod val="65000"/>
                  </a:schemeClr>
                </a:solidFill>
                <a:hlinkClick r:id="rId3"/>
              </a:rPr>
              <a:t> for Students</a:t>
            </a:r>
            <a:endParaRPr sz="800" dirty="0">
              <a:solidFill>
                <a:schemeClr val="bg1">
                  <a:lumMod val="65000"/>
                </a:schemeClr>
              </a:solidFill>
            </a:endParaRPr>
          </a:p>
        </p:txBody>
      </p:sp>
    </p:spTree>
    <p:extLst>
      <p:ext uri="{BB962C8B-B14F-4D97-AF65-F5344CB8AC3E}">
        <p14:creationId xmlns:p14="http://schemas.microsoft.com/office/powerpoint/2010/main" val="137056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a:t>Yderligere ressourser</a:t>
            </a:r>
            <a:endParaRPr lang="da-DK" dirty="0"/>
          </a:p>
        </p:txBody>
      </p:sp>
      <p:sp>
        <p:nvSpPr>
          <p:cNvPr id="3" name="Content Placeholder 2"/>
          <p:cNvSpPr>
            <a:spLocks noGrp="1"/>
          </p:cNvSpPr>
          <p:nvPr>
            <p:ph idx="1"/>
          </p:nvPr>
        </p:nvSpPr>
        <p:spPr>
          <a:xfrm>
            <a:off x="628650" y="1825624"/>
            <a:ext cx="7886700" cy="4649603"/>
          </a:xfrm>
        </p:spPr>
        <p:txBody>
          <a:bodyPr>
            <a:normAutofit fontScale="55000" lnSpcReduction="20000"/>
          </a:bodyPr>
          <a:lstStyle/>
          <a:p>
            <a:r>
              <a:rPr lang="da-DK" sz="4400" dirty="0"/>
              <a:t>Bog: Jørn Madsen, Livets Udvikling, Gyldendal 2006 (populærvidenskabelig bog, med et 100 siders essay om livets opståen samt et opslagsværk, som har mange gode illustrationer af særligt geologiske perioder)</a:t>
            </a:r>
          </a:p>
          <a:p>
            <a:r>
              <a:rPr lang="da-DK" sz="4400" dirty="0"/>
              <a:t>Bog: Gunnar Larsen &amp; Kaj Sand-Jensen: Naturen i Danmark - Geologien (populærvidenskabelig bog om relevante geologisk interessante områder i Danmark)</a:t>
            </a:r>
            <a:endParaRPr lang="da-DK" sz="4400" dirty="0">
              <a:hlinkClick r:id="rId2"/>
            </a:endParaRPr>
          </a:p>
          <a:p>
            <a:r>
              <a:rPr lang="da-DK" sz="4400" dirty="0"/>
              <a:t>Website: </a:t>
            </a:r>
            <a:r>
              <a:rPr lang="da-DK" sz="4400" dirty="0">
                <a:hlinkClick r:id="rId2"/>
              </a:rPr>
              <a:t>Interaktiv Tour Through Time</a:t>
            </a:r>
            <a:r>
              <a:rPr lang="da-DK" sz="4400" dirty="0"/>
              <a:t>: Fine illustrationer og pointer om Jordens udseende og livet fra omkring den </a:t>
            </a:r>
            <a:r>
              <a:rPr lang="da-DK" sz="4400" dirty="0" err="1"/>
              <a:t>kambriske</a:t>
            </a:r>
            <a:r>
              <a:rPr lang="da-DK" sz="4400" dirty="0"/>
              <a:t> eksplosion og til i dag (ældre hjemmeside men stadig relevant)</a:t>
            </a:r>
          </a:p>
          <a:p>
            <a:r>
              <a:rPr lang="da-DK" sz="4400" dirty="0"/>
              <a:t>Website: </a:t>
            </a:r>
            <a:r>
              <a:rPr lang="da-DK" sz="4400" dirty="0">
                <a:hlinkClick r:id="rId3"/>
              </a:rPr>
              <a:t>History of Earth (wikipedia)</a:t>
            </a:r>
            <a:endParaRPr lang="da-DK" sz="4400" dirty="0"/>
          </a:p>
          <a:p>
            <a:r>
              <a:rPr lang="da-DK" sz="4400" dirty="0"/>
              <a:t>Online kursus: </a:t>
            </a:r>
            <a:r>
              <a:rPr lang="da-DK" sz="4400" dirty="0">
                <a:hlinkClick r:id="rId4"/>
              </a:rPr>
              <a:t>Jordens skabelse (Khan Academy)</a:t>
            </a:r>
            <a:r>
              <a:rPr lang="da-DK" sz="4400" dirty="0"/>
              <a:t> (engelsk) </a:t>
            </a:r>
          </a:p>
          <a:p>
            <a:r>
              <a:rPr lang="da-DK" sz="4400" dirty="0"/>
              <a:t>Tag et besøg på Geologisk Museum i København eller Steno Museet i Århus</a:t>
            </a:r>
          </a:p>
          <a:p>
            <a:endParaRPr lang="da-DK" sz="4400" dirty="0"/>
          </a:p>
        </p:txBody>
      </p:sp>
    </p:spTree>
    <p:extLst>
      <p:ext uri="{BB962C8B-B14F-4D97-AF65-F5344CB8AC3E}">
        <p14:creationId xmlns:p14="http://schemas.microsoft.com/office/powerpoint/2010/main" val="2099004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a:bodyPr>
          <a:lstStyle/>
          <a:p>
            <a:r>
              <a:rPr lang="da-DK" dirty="0"/>
              <a:t>Materialet er udarbejdet af projektet ’Big Bang til Naturfag’ (et samarbejde mellem Københavns Universitet og Aarhus Universitet)</a:t>
            </a:r>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46153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a:t>Proto</a:t>
            </a:r>
            <a:r>
              <a:rPr lang="da-DK" dirty="0"/>
              <a:t>-Jord og månens tilblivelse</a:t>
            </a:r>
          </a:p>
        </p:txBody>
      </p:sp>
      <p:sp>
        <p:nvSpPr>
          <p:cNvPr id="5" name="Tekstfelt 4"/>
          <p:cNvSpPr txBox="1"/>
          <p:nvPr/>
        </p:nvSpPr>
        <p:spPr>
          <a:xfrm>
            <a:off x="0" y="5778000"/>
            <a:ext cx="9144000" cy="1080000"/>
          </a:xfrm>
          <a:prstGeom prst="rect">
            <a:avLst/>
          </a:prstGeom>
          <a:noFill/>
          <a:ln w="3175" cmpd="sng">
            <a:solidFill>
              <a:schemeClr val="tx1"/>
            </a:solidFill>
          </a:ln>
        </p:spPr>
        <p:txBody>
          <a:bodyPr wrap="square" rtlCol="0">
            <a:normAutofit fontScale="62500" lnSpcReduction="20000"/>
          </a:bodyPr>
          <a:lstStyle/>
          <a:p>
            <a:r>
              <a:rPr lang="da-DK" sz="2000" dirty="0"/>
              <a:t>Der er to hovedgrunde til denne hypotese. For det første, så er månen lavet af det samme materiale, som Jordens </a:t>
            </a:r>
            <a:r>
              <a:rPr lang="da-DK" sz="2000" u="sng" dirty="0"/>
              <a:t>overflade</a:t>
            </a:r>
            <a:r>
              <a:rPr lang="da-DK" sz="2000" dirty="0"/>
              <a:t> (men ikke dens indre!). For det andet, så er det mere eller mindre den eneste måde, hvorpå en planet som Jorden kan få en stor måne, idet indfangelsen af et andet himmellegeme kræver, at dette bliver bremset – og det kan kun ske ved sammenstød.</a:t>
            </a:r>
          </a:p>
          <a:p>
            <a:r>
              <a:rPr lang="da-DK" sz="2000" i="1" dirty="0"/>
              <a:t>						</a:t>
            </a:r>
            <a:endParaRPr lang="da-DK" sz="2000" dirty="0"/>
          </a:p>
          <a:p>
            <a:r>
              <a:rPr lang="da-DK" sz="2000" dirty="0"/>
              <a:t>Det er et vigtigt event i den forstand at det har stor betydning for det klima vi har på Jorden i dag. Månen er med til at opretholde et stabilt klima, hvor ekstreme vejrforhold undgås og det giver stærke tidevandseffekter.</a:t>
            </a:r>
          </a:p>
        </p:txBody>
      </p:sp>
      <p:sp>
        <p:nvSpPr>
          <p:cNvPr id="7" name="Content Placeholder 6"/>
          <p:cNvSpPr>
            <a:spLocks noGrp="1"/>
          </p:cNvSpPr>
          <p:nvPr>
            <p:ph idx="1"/>
          </p:nvPr>
        </p:nvSpPr>
        <p:spPr>
          <a:xfrm>
            <a:off x="628649" y="1825624"/>
            <a:ext cx="5391151" cy="3922190"/>
          </a:xfrm>
        </p:spPr>
        <p:txBody>
          <a:bodyPr>
            <a:normAutofit fontScale="70000" lnSpcReduction="20000"/>
          </a:bodyPr>
          <a:lstStyle/>
          <a:p>
            <a:r>
              <a:rPr lang="da-DK" dirty="0"/>
              <a:t>Jorden er dog ikke den eneste </a:t>
            </a:r>
            <a:r>
              <a:rPr lang="da-DK" dirty="0" err="1"/>
              <a:t>protoplanet</a:t>
            </a:r>
            <a:r>
              <a:rPr lang="da-DK" dirty="0"/>
              <a:t> der bliver dannet i den </a:t>
            </a:r>
            <a:r>
              <a:rPr lang="da-DK" dirty="0" err="1"/>
              <a:t>protoplanetariske</a:t>
            </a:r>
            <a:r>
              <a:rPr lang="da-DK" dirty="0"/>
              <a:t> tåge</a:t>
            </a:r>
          </a:p>
          <a:p>
            <a:r>
              <a:rPr lang="da-DK" dirty="0"/>
              <a:t>Månen menes at være resultatet af et sammenstød mellem </a:t>
            </a:r>
            <a:r>
              <a:rPr lang="da-DK" dirty="0" err="1"/>
              <a:t>proto</a:t>
            </a:r>
            <a:r>
              <a:rPr lang="da-DK" dirty="0"/>
              <a:t>-Jorden og en anden tidlig planet i samme bane 20-30 mio. år efter dannelsen (illustreret med animationen til højre)</a:t>
            </a:r>
          </a:p>
          <a:p>
            <a:r>
              <a:rPr lang="da-DK" dirty="0"/>
              <a:t>Det menes også at være i dette sammenstød at Jordens rotationsakse skubbes 23.5 grad fra lodret (i forhold til Jordens baneplan)</a:t>
            </a:r>
          </a:p>
          <a:p>
            <a:r>
              <a:rPr lang="da-DK" dirty="0"/>
              <a:t>Dette sammenstød gav altså ikke bare en enorm måne (set i forhold til andre planeter), det gav også Jorden årstider</a:t>
            </a:r>
          </a:p>
        </p:txBody>
      </p:sp>
      <p:pic>
        <p:nvPicPr>
          <p:cNvPr id="3" name="Picture 2">
            <a:extLst>
              <a:ext uri="{FF2B5EF4-FFF2-40B4-BE49-F238E27FC236}">
                <a16:creationId xmlns:a16="http://schemas.microsoft.com/office/drawing/2014/main" id="{B3D4C7AE-2296-BC41-ACDD-415C9296D51E}"/>
              </a:ext>
            </a:extLst>
          </p:cNvPr>
          <p:cNvPicPr>
            <a:picLocks noChangeAspect="1"/>
          </p:cNvPicPr>
          <p:nvPr/>
        </p:nvPicPr>
        <p:blipFill>
          <a:blip r:embed="rId2"/>
          <a:stretch>
            <a:fillRect/>
          </a:stretch>
        </p:blipFill>
        <p:spPr>
          <a:xfrm>
            <a:off x="6185284" y="3604457"/>
            <a:ext cx="2661825" cy="2143357"/>
          </a:xfrm>
          <a:prstGeom prst="rect">
            <a:avLst/>
          </a:prstGeom>
        </p:spPr>
      </p:pic>
      <p:sp>
        <p:nvSpPr>
          <p:cNvPr id="10" name="Tekstfelt 7">
            <a:extLst>
              <a:ext uri="{FF2B5EF4-FFF2-40B4-BE49-F238E27FC236}">
                <a16:creationId xmlns:a16="http://schemas.microsoft.com/office/drawing/2014/main" id="{C1413036-66AB-A443-B0F5-895676FA6828}"/>
              </a:ext>
            </a:extLst>
          </p:cNvPr>
          <p:cNvSpPr txBox="1"/>
          <p:nvPr/>
        </p:nvSpPr>
        <p:spPr>
          <a:xfrm rot="5400000">
            <a:off x="8169509" y="4302047"/>
            <a:ext cx="1610624" cy="215444"/>
          </a:xfrm>
          <a:prstGeom prst="rect">
            <a:avLst/>
          </a:prstGeom>
          <a:noFill/>
        </p:spPr>
        <p:txBody>
          <a:bodyPr wrap="square" rtlCol="0">
            <a:spAutoFit/>
          </a:bodyPr>
          <a:lstStyle/>
          <a:p>
            <a:r>
              <a:rPr lang="da-DK" sz="800" dirty="0">
                <a:solidFill>
                  <a:schemeClr val="tx1">
                    <a:lumMod val="50000"/>
                    <a:lumOff val="50000"/>
                  </a:schemeClr>
                </a:solidFill>
              </a:rPr>
              <a:t>Wolfheart83</a:t>
            </a:r>
          </a:p>
        </p:txBody>
      </p:sp>
      <p:sp>
        <p:nvSpPr>
          <p:cNvPr id="11" name="Tekstfelt 7">
            <a:extLst>
              <a:ext uri="{FF2B5EF4-FFF2-40B4-BE49-F238E27FC236}">
                <a16:creationId xmlns:a16="http://schemas.microsoft.com/office/drawing/2014/main" id="{C54FE250-03FE-FE44-B5DF-10EF7A00FE47}"/>
              </a:ext>
            </a:extLst>
          </p:cNvPr>
          <p:cNvSpPr txBox="1"/>
          <p:nvPr/>
        </p:nvSpPr>
        <p:spPr>
          <a:xfrm rot="5400000">
            <a:off x="8149519" y="2211961"/>
            <a:ext cx="1610624" cy="215444"/>
          </a:xfrm>
          <a:prstGeom prst="rect">
            <a:avLst/>
          </a:prstGeom>
          <a:noFill/>
        </p:spPr>
        <p:txBody>
          <a:bodyPr wrap="square" rtlCol="0">
            <a:spAutoFit/>
          </a:bodyPr>
          <a:lstStyle/>
          <a:p>
            <a:r>
              <a:rPr lang="da-DK" sz="800" dirty="0">
                <a:solidFill>
                  <a:schemeClr val="tx1">
                    <a:lumMod val="50000"/>
                    <a:lumOff val="50000"/>
                  </a:schemeClr>
                </a:solidFill>
                <a:hlinkClick r:id="rId3"/>
              </a:rPr>
              <a:t>Wikimedia Commons</a:t>
            </a:r>
            <a:endParaRPr lang="da-DK" sz="800" dirty="0">
              <a:solidFill>
                <a:schemeClr val="tx1">
                  <a:lumMod val="50000"/>
                  <a:lumOff val="50000"/>
                </a:schemeClr>
              </a:solidFill>
            </a:endParaRPr>
          </a:p>
        </p:txBody>
      </p:sp>
      <p:pic>
        <p:nvPicPr>
          <p:cNvPr id="14" name="Picture 13">
            <a:extLst>
              <a:ext uri="{FF2B5EF4-FFF2-40B4-BE49-F238E27FC236}">
                <a16:creationId xmlns:a16="http://schemas.microsoft.com/office/drawing/2014/main" id="{EEAAE260-18DB-A849-9342-F27D470A9822}"/>
              </a:ext>
            </a:extLst>
          </p:cNvPr>
          <p:cNvPicPr>
            <a:picLocks noChangeAspect="1"/>
          </p:cNvPicPr>
          <p:nvPr/>
        </p:nvPicPr>
        <p:blipFill>
          <a:blip r:embed="rId4"/>
          <a:stretch>
            <a:fillRect/>
          </a:stretch>
        </p:blipFill>
        <p:spPr>
          <a:xfrm>
            <a:off x="6357255" y="1514371"/>
            <a:ext cx="2466945" cy="2059899"/>
          </a:xfrm>
          <a:prstGeom prst="rect">
            <a:avLst/>
          </a:prstGeom>
        </p:spPr>
      </p:pic>
    </p:spTree>
    <p:extLst>
      <p:ext uri="{BB962C8B-B14F-4D97-AF65-F5344CB8AC3E}">
        <p14:creationId xmlns:p14="http://schemas.microsoft.com/office/powerpoint/2010/main" val="46968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Jorden som smeltet klump</a:t>
            </a:r>
          </a:p>
        </p:txBody>
      </p:sp>
      <p:sp>
        <p:nvSpPr>
          <p:cNvPr id="5" name="Tekstfelt 4"/>
          <p:cNvSpPr txBox="1"/>
          <p:nvPr/>
        </p:nvSpPr>
        <p:spPr>
          <a:xfrm>
            <a:off x="0" y="5778000"/>
            <a:ext cx="9144000" cy="1080000"/>
          </a:xfrm>
          <a:prstGeom prst="rect">
            <a:avLst/>
          </a:prstGeom>
          <a:noFill/>
          <a:ln w="3175" cmpd="sng">
            <a:solidFill>
              <a:schemeClr val="tx1"/>
            </a:solidFill>
          </a:ln>
        </p:spPr>
        <p:txBody>
          <a:bodyPr wrap="square" rtlCol="0">
            <a:normAutofit fontScale="85000" lnSpcReduction="20000"/>
          </a:bodyPr>
          <a:lstStyle/>
          <a:p>
            <a:pPr>
              <a:lnSpc>
                <a:spcPct val="80000"/>
              </a:lnSpc>
              <a:spcBef>
                <a:spcPts val="1000"/>
              </a:spcBef>
            </a:pPr>
            <a:r>
              <a:rPr lang="da-DK" sz="2000" dirty="0"/>
              <a:t>Efter det store sene bombardement kan man forestille sig solsystemet, som vi kender det i dag med planetbaner, som er relativt fri for asteroider (bortset for asteroidebæltet, som grundt Jupiters enorme tyngdekraft ikke har mulighed for at samle sig)</a:t>
            </a:r>
          </a:p>
          <a:p>
            <a:pPr>
              <a:lnSpc>
                <a:spcPct val="80000"/>
              </a:lnSpc>
              <a:spcBef>
                <a:spcPts val="1000"/>
              </a:spcBef>
            </a:pPr>
            <a:r>
              <a:rPr lang="da-DK" sz="2000" dirty="0"/>
              <a:t>Tiden fra Jordens skabelse til for 4 milliarder år siden bliver kaldt den </a:t>
            </a:r>
            <a:r>
              <a:rPr lang="da-DK" sz="2000" dirty="0" err="1"/>
              <a:t>Hadeanske</a:t>
            </a:r>
            <a:r>
              <a:rPr lang="da-DK" sz="2000" dirty="0"/>
              <a:t> tid, opkaldt efter den græske gud Hades, fordi jorden mindede om helvede.</a:t>
            </a:r>
          </a:p>
        </p:txBody>
      </p:sp>
      <p:sp>
        <p:nvSpPr>
          <p:cNvPr id="6" name="Content Placeholder 6"/>
          <p:cNvSpPr txBox="1">
            <a:spLocks/>
          </p:cNvSpPr>
          <p:nvPr/>
        </p:nvSpPr>
        <p:spPr>
          <a:xfrm>
            <a:off x="628650" y="1825624"/>
            <a:ext cx="3193115" cy="384900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Jorden bombarderes stadig med meteorer og mindre planetesimaler (dog ingen så voldsomme som det der skabte månen)</a:t>
            </a:r>
          </a:p>
          <a:p>
            <a:r>
              <a:rPr lang="da-DK" dirty="0"/>
              <a:t>Dette giver en enorm opvarmning af Jorden, og hele dens overflade har formentlig lignet et stort magmafelt</a:t>
            </a:r>
          </a:p>
          <a:p>
            <a:r>
              <a:rPr lang="da-DK" dirty="0"/>
              <a:t>Det seneste store bombardement ender for ca. 4 mia. år siden hvorefter Jorden begynder at køle af.</a:t>
            </a:r>
          </a:p>
        </p:txBody>
      </p:sp>
      <p:pic>
        <p:nvPicPr>
          <p:cNvPr id="4" name="Picture 3">
            <a:extLst>
              <a:ext uri="{FF2B5EF4-FFF2-40B4-BE49-F238E27FC236}">
                <a16:creationId xmlns:a16="http://schemas.microsoft.com/office/drawing/2014/main" id="{5568A409-9CB6-764A-A622-DE2C2F408C34}"/>
              </a:ext>
            </a:extLst>
          </p:cNvPr>
          <p:cNvPicPr>
            <a:picLocks noChangeAspect="1"/>
          </p:cNvPicPr>
          <p:nvPr/>
        </p:nvPicPr>
        <p:blipFill>
          <a:blip r:embed="rId2"/>
          <a:stretch>
            <a:fillRect/>
          </a:stretch>
        </p:blipFill>
        <p:spPr>
          <a:xfrm>
            <a:off x="3896665" y="2460902"/>
            <a:ext cx="4983905" cy="3213723"/>
          </a:xfrm>
          <a:prstGeom prst="rect">
            <a:avLst/>
          </a:prstGeom>
        </p:spPr>
      </p:pic>
      <p:sp>
        <p:nvSpPr>
          <p:cNvPr id="7" name="Shape 267">
            <a:extLst>
              <a:ext uri="{FF2B5EF4-FFF2-40B4-BE49-F238E27FC236}">
                <a16:creationId xmlns:a16="http://schemas.microsoft.com/office/drawing/2014/main" id="{E823C05A-AB88-384D-9D8F-B58069F4863F}"/>
              </a:ext>
            </a:extLst>
          </p:cNvPr>
          <p:cNvSpPr/>
          <p:nvPr/>
        </p:nvSpPr>
        <p:spPr>
          <a:xfrm rot="5400000">
            <a:off x="7797361" y="3619011"/>
            <a:ext cx="2476649" cy="160431"/>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50000"/>
                  </a:schemeClr>
                </a:solidFill>
              </a:rPr>
              <a:t>Alan </a:t>
            </a:r>
            <a:r>
              <a:rPr lang="da-DK" sz="800" dirty="0" err="1">
                <a:solidFill>
                  <a:schemeClr val="bg1">
                    <a:lumMod val="50000"/>
                  </a:schemeClr>
                </a:solidFill>
              </a:rPr>
              <a:t>Blandon</a:t>
            </a:r>
            <a:r>
              <a:rPr lang="da-DK" sz="800" dirty="0">
                <a:solidFill>
                  <a:schemeClr val="bg1">
                    <a:lumMod val="50000"/>
                  </a:schemeClr>
                </a:solidFill>
              </a:rPr>
              <a:t>/Nature</a:t>
            </a:r>
            <a:endParaRPr sz="800" dirty="0">
              <a:solidFill>
                <a:schemeClr val="bg1">
                  <a:lumMod val="50000"/>
                </a:schemeClr>
              </a:solidFill>
            </a:endParaRPr>
          </a:p>
        </p:txBody>
      </p:sp>
      <p:pic>
        <p:nvPicPr>
          <p:cNvPr id="8" name="Picture 7">
            <a:extLst>
              <a:ext uri="{FF2B5EF4-FFF2-40B4-BE49-F238E27FC236}">
                <a16:creationId xmlns:a16="http://schemas.microsoft.com/office/drawing/2014/main" id="{2D88E2E2-A4A0-4148-B0AB-0685DDA420FE}"/>
              </a:ext>
            </a:extLst>
          </p:cNvPr>
          <p:cNvPicPr>
            <a:picLocks noChangeAspect="1"/>
          </p:cNvPicPr>
          <p:nvPr/>
        </p:nvPicPr>
        <p:blipFill rotWithShape="1">
          <a:blip r:embed="rId3"/>
          <a:srcRect l="21683" t="6971" r="21362" b="7596"/>
          <a:stretch/>
        </p:blipFill>
        <p:spPr>
          <a:xfrm>
            <a:off x="6892845" y="271382"/>
            <a:ext cx="1987725" cy="1987723"/>
          </a:xfrm>
          <a:prstGeom prst="rect">
            <a:avLst/>
          </a:prstGeom>
        </p:spPr>
      </p:pic>
      <p:sp>
        <p:nvSpPr>
          <p:cNvPr id="10" name="Shape 267">
            <a:extLst>
              <a:ext uri="{FF2B5EF4-FFF2-40B4-BE49-F238E27FC236}">
                <a16:creationId xmlns:a16="http://schemas.microsoft.com/office/drawing/2014/main" id="{82366E0A-CEE3-7B42-B1ED-9FA56D208607}"/>
              </a:ext>
            </a:extLst>
          </p:cNvPr>
          <p:cNvSpPr/>
          <p:nvPr/>
        </p:nvSpPr>
        <p:spPr>
          <a:xfrm rot="5400000">
            <a:off x="8380741" y="881614"/>
            <a:ext cx="1207583" cy="160431"/>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50000"/>
                  </a:schemeClr>
                </a:solidFill>
              </a:rPr>
              <a:t>Ophavsret ukendt</a:t>
            </a:r>
            <a:endParaRPr sz="800" dirty="0">
              <a:solidFill>
                <a:schemeClr val="bg1">
                  <a:lumMod val="50000"/>
                </a:schemeClr>
              </a:solidFill>
            </a:endParaRPr>
          </a:p>
        </p:txBody>
      </p:sp>
    </p:spTree>
    <p:extLst>
      <p:ext uri="{BB962C8B-B14F-4D97-AF65-F5344CB8AC3E}">
        <p14:creationId xmlns:p14="http://schemas.microsoft.com/office/powerpoint/2010/main" val="2128695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Afkøling af Jorden</a:t>
            </a:r>
          </a:p>
        </p:txBody>
      </p:sp>
      <p:sp>
        <p:nvSpPr>
          <p:cNvPr id="6" name="Tekstfelt 4"/>
          <p:cNvSpPr txBox="1"/>
          <p:nvPr/>
        </p:nvSpPr>
        <p:spPr>
          <a:xfrm>
            <a:off x="0" y="5778000"/>
            <a:ext cx="9144000" cy="1080000"/>
          </a:xfrm>
          <a:prstGeom prst="rect">
            <a:avLst/>
          </a:prstGeom>
          <a:noFill/>
          <a:ln w="3175" cmpd="sng">
            <a:solidFill>
              <a:schemeClr val="tx1"/>
            </a:solidFill>
          </a:ln>
        </p:spPr>
        <p:txBody>
          <a:bodyPr wrap="square" rtlCol="0">
            <a:normAutofit fontScale="55000" lnSpcReduction="20000"/>
          </a:bodyPr>
          <a:lstStyle/>
          <a:p>
            <a:pPr>
              <a:spcBef>
                <a:spcPts val="1000"/>
              </a:spcBef>
            </a:pPr>
            <a:r>
              <a:rPr lang="da-DK" sz="2000" dirty="0"/>
              <a:t>Det er jo altså ikke nok blot at vurdere Jordens restvarme fra sammenstødene, når man skal bestemme Jordens alder, hvilke var hvad Lord Kelvin gjorde da han udregnede Jordens alder til 20-100 mio. år. Dette er naturligvis forkert, nok fordi Kelvin ikke kendte til radioaktivitet, men også fordi han ikke tog konvektion i Jordens kappe med i overvejelserne. Det får nemlig overfladen til at fremstå varmere end den ellers ville være, og samtidige forsøg på at medregne dette giver faktisk en alder på 2-3 mia. år (</a:t>
            </a:r>
            <a:r>
              <a:rPr lang="da-DK" sz="2000" dirty="0">
                <a:hlinkClick r:id="rId2"/>
              </a:rPr>
              <a:t>GSA Today January 2007 p. 4-9</a:t>
            </a:r>
            <a:r>
              <a:rPr lang="da-DK" sz="2000" dirty="0"/>
              <a:t>).</a:t>
            </a:r>
          </a:p>
          <a:p>
            <a:pPr>
              <a:spcBef>
                <a:spcPts val="1000"/>
              </a:spcBef>
            </a:pPr>
            <a:r>
              <a:rPr lang="da-DK" sz="2000" dirty="0"/>
              <a:t>Forskere estimerer at der ca. vil gå omkring 300 milliarder år før Jorden er helt afkølet. Mere tidligere og nutidige estimater af Jordens alder i </a:t>
            </a:r>
            <a:r>
              <a:rPr lang="da-DK" sz="2000" dirty="0">
                <a:hlinkClick r:id="rId3"/>
              </a:rPr>
              <a:t>Dalrymple 2001</a:t>
            </a:r>
            <a:r>
              <a:rPr lang="da-DK" sz="2000" dirty="0"/>
              <a:t>.</a:t>
            </a:r>
          </a:p>
        </p:txBody>
      </p:sp>
      <p:sp>
        <p:nvSpPr>
          <p:cNvPr id="9" name="Content Placeholder 6"/>
          <p:cNvSpPr txBox="1">
            <a:spLocks/>
          </p:cNvSpPr>
          <p:nvPr/>
        </p:nvSpPr>
        <p:spPr>
          <a:xfrm>
            <a:off x="628649" y="1825625"/>
            <a:ext cx="3997139" cy="369640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Med færre større sammenstød, begynder Jorden af afgive mere energi (gennem varmestråling til rummet) end den modtager (i form af potentiel energi ved sammenstød)</a:t>
            </a:r>
          </a:p>
          <a:p>
            <a:r>
              <a:rPr lang="da-DK" dirty="0"/>
              <a:t>Jorden indeholder dog også en masse radioaktivt materiale, som afgiver varme til Jorden når de henfalder</a:t>
            </a:r>
          </a:p>
          <a:p>
            <a:r>
              <a:rPr lang="da-DK" dirty="0"/>
              <a:t>Dette gælder særligt de kortlevede isotoper, som er henfaldet og er væk i dag, men vi kan stadig se effekten af </a:t>
            </a:r>
            <a:r>
              <a:rPr lang="da-DK" dirty="0" err="1"/>
              <a:t>langtlevede</a:t>
            </a:r>
            <a:r>
              <a:rPr lang="da-DK" dirty="0"/>
              <a:t> isotoper af fx uran og thorium</a:t>
            </a:r>
          </a:p>
          <a:p>
            <a:r>
              <a:rPr lang="da-DK" dirty="0"/>
              <a:t>Det er de selvsamme isotoper, som kan benyttes til U/</a:t>
            </a:r>
            <a:r>
              <a:rPr lang="da-DK" dirty="0" err="1"/>
              <a:t>Pb</a:t>
            </a:r>
            <a:r>
              <a:rPr lang="da-DK" dirty="0"/>
              <a:t>-datering af Jordens alder</a:t>
            </a:r>
          </a:p>
        </p:txBody>
      </p:sp>
      <p:pic>
        <p:nvPicPr>
          <p:cNvPr id="10" name="Picture 9">
            <a:extLst>
              <a:ext uri="{FF2B5EF4-FFF2-40B4-BE49-F238E27FC236}">
                <a16:creationId xmlns:a16="http://schemas.microsoft.com/office/drawing/2014/main" id="{74BA66AB-4FB3-D749-AFD9-23922E42562F}"/>
              </a:ext>
            </a:extLst>
          </p:cNvPr>
          <p:cNvPicPr>
            <a:picLocks noChangeAspect="1"/>
          </p:cNvPicPr>
          <p:nvPr/>
        </p:nvPicPr>
        <p:blipFill>
          <a:blip r:embed="rId4"/>
          <a:stretch>
            <a:fillRect/>
          </a:stretch>
        </p:blipFill>
        <p:spPr>
          <a:xfrm>
            <a:off x="5065776" y="1014779"/>
            <a:ext cx="3771754" cy="4507246"/>
          </a:xfrm>
          <a:prstGeom prst="rect">
            <a:avLst/>
          </a:prstGeom>
          <a:solidFill>
            <a:schemeClr val="bg1"/>
          </a:solidFill>
          <a:ln w="12700">
            <a:solidFill>
              <a:schemeClr val="tx1"/>
            </a:solidFill>
          </a:ln>
        </p:spPr>
      </p:pic>
      <p:sp>
        <p:nvSpPr>
          <p:cNvPr id="11" name="Tekstfelt 7">
            <a:extLst>
              <a:ext uri="{FF2B5EF4-FFF2-40B4-BE49-F238E27FC236}">
                <a16:creationId xmlns:a16="http://schemas.microsoft.com/office/drawing/2014/main" id="{572FE481-3269-4D46-A05E-EF83E76F9D68}"/>
              </a:ext>
            </a:extLst>
          </p:cNvPr>
          <p:cNvSpPr txBox="1"/>
          <p:nvPr/>
        </p:nvSpPr>
        <p:spPr>
          <a:xfrm rot="5400000">
            <a:off x="8150026" y="1712369"/>
            <a:ext cx="1610624" cy="215444"/>
          </a:xfrm>
          <a:prstGeom prst="rect">
            <a:avLst/>
          </a:prstGeom>
          <a:noFill/>
        </p:spPr>
        <p:txBody>
          <a:bodyPr wrap="square" rtlCol="0">
            <a:spAutoFit/>
          </a:bodyPr>
          <a:lstStyle/>
          <a:p>
            <a:r>
              <a:rPr lang="da-DK" sz="800" dirty="0">
                <a:solidFill>
                  <a:schemeClr val="tx1">
                    <a:lumMod val="50000"/>
                    <a:lumOff val="50000"/>
                  </a:schemeClr>
                </a:solidFill>
              </a:rPr>
              <a:t>Ophavsret ukendt</a:t>
            </a:r>
          </a:p>
        </p:txBody>
      </p:sp>
    </p:spTree>
    <p:extLst>
      <p:ext uri="{BB962C8B-B14F-4D97-AF65-F5344CB8AC3E}">
        <p14:creationId xmlns:p14="http://schemas.microsoft.com/office/powerpoint/2010/main" val="277549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Overfladen bliver fast</a:t>
            </a:r>
          </a:p>
        </p:txBody>
      </p:sp>
      <p:pic>
        <p:nvPicPr>
          <p:cNvPr id="4" name="Pladsholder til indhold 3" descr="Afkøling.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042" t="200" r="7503" b="-200"/>
          <a:stretch/>
        </p:blipFill>
        <p:spPr>
          <a:xfrm>
            <a:off x="4471416" y="1967793"/>
            <a:ext cx="4475428" cy="3017946"/>
          </a:xfrm>
        </p:spPr>
      </p:pic>
      <p:sp>
        <p:nvSpPr>
          <p:cNvPr id="6" name="Tekstfelt 4"/>
          <p:cNvSpPr txBox="1"/>
          <p:nvPr/>
        </p:nvSpPr>
        <p:spPr>
          <a:xfrm>
            <a:off x="0" y="5778000"/>
            <a:ext cx="9144000" cy="1080000"/>
          </a:xfrm>
          <a:prstGeom prst="rect">
            <a:avLst/>
          </a:prstGeom>
          <a:noFill/>
          <a:ln w="3175" cmpd="sng">
            <a:solidFill>
              <a:schemeClr val="tx1"/>
            </a:solidFill>
          </a:ln>
        </p:spPr>
        <p:txBody>
          <a:bodyPr wrap="square" rtlCol="0">
            <a:normAutofit fontScale="55000" lnSpcReduction="20000"/>
          </a:bodyPr>
          <a:lstStyle/>
          <a:p>
            <a:pPr>
              <a:lnSpc>
                <a:spcPct val="90000"/>
              </a:lnSpc>
              <a:spcBef>
                <a:spcPts val="1000"/>
              </a:spcBef>
            </a:pPr>
            <a:r>
              <a:rPr lang="da-DK" sz="2000" dirty="0"/>
              <a:t>Jordens skorpe er 10-70 km og udgør altså kun en lille del af Jordens radius. Hvis Jorden var på størrelse med en tennisbold, svarer det til at den faste den af Jordens ydre kun er 0,1 mm tykt (svarende til tykkelsen af en tråd fra filten på tennisbolden).</a:t>
            </a:r>
          </a:p>
          <a:p>
            <a:pPr>
              <a:lnSpc>
                <a:spcPct val="90000"/>
              </a:lnSpc>
              <a:spcBef>
                <a:spcPts val="1000"/>
              </a:spcBef>
            </a:pPr>
            <a:r>
              <a:rPr lang="da-DK" sz="2000" dirty="0"/>
              <a:t>Det er dog på denne overflade at al Jordens vand befinder sig, og netop på overfladen af Jorden at livet fik mulighed for at udvikles. Allerede omkring 50-250 millioner år efter at betingelserne for liv var der, kom liv rent faktisk til. </a:t>
            </a:r>
          </a:p>
          <a:p>
            <a:pPr>
              <a:lnSpc>
                <a:spcPct val="90000"/>
              </a:lnSpc>
              <a:spcBef>
                <a:spcPts val="1000"/>
              </a:spcBef>
            </a:pPr>
            <a:r>
              <a:rPr lang="da-DK" sz="2000" dirty="0"/>
              <a:t>Det er stadig ikke afgjort hvordan vandet præcist manifesterer sig som oceaner på overfladen (se </a:t>
            </a:r>
            <a:r>
              <a:rPr lang="da-DK" sz="2000" dirty="0">
                <a:hlinkClick r:id="rId3"/>
              </a:rPr>
              <a:t>Elkins-Tanton 2010</a:t>
            </a:r>
            <a:r>
              <a:rPr lang="da-DK" sz="2000" dirty="0"/>
              <a:t>), det afhænger bl.a. af om vandet er opsamlet gennem planetdannelsen eller ved bombardementer af kometer (mere om dette i materialet om ”Vand og atmosfære”).</a:t>
            </a:r>
          </a:p>
        </p:txBody>
      </p:sp>
      <p:sp>
        <p:nvSpPr>
          <p:cNvPr id="9" name="Content Placeholder 6"/>
          <p:cNvSpPr txBox="1">
            <a:spLocks/>
          </p:cNvSpPr>
          <p:nvPr/>
        </p:nvSpPr>
        <p:spPr>
          <a:xfrm>
            <a:off x="628650" y="1825625"/>
            <a:ext cx="3522726" cy="379793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Jordens afkøling sker fra overfladen, hvormed den begynder at størkne</a:t>
            </a:r>
          </a:p>
          <a:p>
            <a:r>
              <a:rPr lang="da-DK" dirty="0"/>
              <a:t>Det er i denne proces at vandet finder vej til Jordens overflade, enten fra Jordens indre eller som regn fra atmosfæren i det Jordens overflade køler af</a:t>
            </a:r>
          </a:p>
          <a:p>
            <a:r>
              <a:rPr lang="da-DK" dirty="0"/>
              <a:t>Vi kender Jordens skorpe, som en fast overflade, men den størknede andel udgør kun 1% af Jordens radius</a:t>
            </a:r>
          </a:p>
          <a:p>
            <a:r>
              <a:rPr lang="da-DK" dirty="0"/>
              <a:t>Vi lever altså på en planet der stadig i høj grad udgøres af smeltet klippe</a:t>
            </a:r>
          </a:p>
        </p:txBody>
      </p:sp>
      <p:sp>
        <p:nvSpPr>
          <p:cNvPr id="7" name="Tekstfelt 7">
            <a:extLst>
              <a:ext uri="{FF2B5EF4-FFF2-40B4-BE49-F238E27FC236}">
                <a16:creationId xmlns:a16="http://schemas.microsoft.com/office/drawing/2014/main" id="{52D2EBFB-4A50-504F-8F5C-0F3BFF710D50}"/>
              </a:ext>
            </a:extLst>
          </p:cNvPr>
          <p:cNvSpPr txBox="1"/>
          <p:nvPr/>
        </p:nvSpPr>
        <p:spPr>
          <a:xfrm rot="5400000">
            <a:off x="8230966" y="2653064"/>
            <a:ext cx="1610624" cy="215444"/>
          </a:xfrm>
          <a:prstGeom prst="rect">
            <a:avLst/>
          </a:prstGeom>
          <a:noFill/>
        </p:spPr>
        <p:txBody>
          <a:bodyPr wrap="square" rtlCol="0">
            <a:spAutoFit/>
          </a:bodyPr>
          <a:lstStyle/>
          <a:p>
            <a:r>
              <a:rPr lang="da-DK" sz="800" dirty="0">
                <a:solidFill>
                  <a:schemeClr val="tx1">
                    <a:lumMod val="50000"/>
                    <a:lumOff val="50000"/>
                  </a:schemeClr>
                </a:solidFill>
              </a:rPr>
              <a:t>Ophavsret ukendt</a:t>
            </a:r>
          </a:p>
        </p:txBody>
      </p:sp>
    </p:spTree>
    <p:extLst>
      <p:ext uri="{BB962C8B-B14F-4D97-AF65-F5344CB8AC3E}">
        <p14:creationId xmlns:p14="http://schemas.microsoft.com/office/powerpoint/2010/main" val="180029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ledresultat for tidlig jord geologi">
            <a:extLst>
              <a:ext uri="{FF2B5EF4-FFF2-40B4-BE49-F238E27FC236}">
                <a16:creationId xmlns:a16="http://schemas.microsoft.com/office/drawing/2014/main" id="{BA9A85CD-CBED-441F-A70A-F098C00DA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186" y="1504173"/>
            <a:ext cx="4058308" cy="382338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da-DK" dirty="0"/>
              <a:t>Jordens har forskellige lag</a:t>
            </a:r>
          </a:p>
        </p:txBody>
      </p:sp>
      <p:sp>
        <p:nvSpPr>
          <p:cNvPr id="9" name="Content Placeholder 8"/>
          <p:cNvSpPr>
            <a:spLocks noGrp="1"/>
          </p:cNvSpPr>
          <p:nvPr>
            <p:ph idx="1"/>
          </p:nvPr>
        </p:nvSpPr>
        <p:spPr>
          <a:xfrm>
            <a:off x="376214" y="1535336"/>
            <a:ext cx="4583972" cy="1408527"/>
          </a:xfrm>
        </p:spPr>
        <p:txBody>
          <a:bodyPr>
            <a:normAutofit fontScale="55000" lnSpcReduction="20000"/>
          </a:bodyPr>
          <a:lstStyle/>
          <a:p>
            <a:r>
              <a:rPr lang="da-DK" dirty="0"/>
              <a:t>Jorden har en dybde (dvs. radius) på ca. 6370 km, og fra centrum til overfladen kan Jorden opdeles i flere lag ud fra densitet og hvorvidt laget er fast eller flydende</a:t>
            </a:r>
          </a:p>
          <a:p>
            <a:r>
              <a:rPr lang="da-DK" dirty="0"/>
              <a:t>Vi kan bestemme overgangen fra et lag til et andet, ved at se på de steder hvor densiteten springer mellem to forskellige værdier</a:t>
            </a:r>
          </a:p>
          <a:p>
            <a:endParaRPr lang="da-DK"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95"/>
          <a:stretch/>
        </p:blipFill>
        <p:spPr>
          <a:xfrm>
            <a:off x="555508" y="2985247"/>
            <a:ext cx="3844198" cy="2642248"/>
          </a:xfrm>
          <a:prstGeom prst="rect">
            <a:avLst/>
          </a:prstGeom>
        </p:spPr>
      </p:pic>
      <p:sp>
        <p:nvSpPr>
          <p:cNvPr id="10" name="Tekstfelt 4"/>
          <p:cNvSpPr txBox="1"/>
          <p:nvPr/>
        </p:nvSpPr>
        <p:spPr>
          <a:xfrm>
            <a:off x="0" y="5778000"/>
            <a:ext cx="9144000" cy="1080000"/>
          </a:xfrm>
          <a:prstGeom prst="rect">
            <a:avLst/>
          </a:prstGeom>
          <a:noFill/>
          <a:ln w="3175" cmpd="sng">
            <a:solidFill>
              <a:schemeClr val="tx1"/>
            </a:solidFill>
          </a:ln>
        </p:spPr>
        <p:txBody>
          <a:bodyPr wrap="square" rtlCol="0">
            <a:normAutofit fontScale="85000" lnSpcReduction="10000"/>
          </a:bodyPr>
          <a:lstStyle/>
          <a:p>
            <a:r>
              <a:rPr lang="da-DK" sz="2000" dirty="0"/>
              <a:t>Da Jorden først blev skabt var det i tyngdekraften der bestemt hvor der forskellige materialer endte. Jo tungere materialer, jo længere inde mod centrum er de endt. Det er derfor at de lette gasser endte yderst i atmosfæren og de tungere metaller inderst. Efter at Jorden størknede lidt er det den vulkanske aktivitet der sørger for at tungere materialer og gasser bliver transporteret til skorpen.</a:t>
            </a:r>
          </a:p>
          <a:p>
            <a:endParaRPr lang="da-DK" sz="2000" dirty="0"/>
          </a:p>
        </p:txBody>
      </p:sp>
      <p:sp>
        <p:nvSpPr>
          <p:cNvPr id="11" name="Tekstfelt 7">
            <a:extLst>
              <a:ext uri="{FF2B5EF4-FFF2-40B4-BE49-F238E27FC236}">
                <a16:creationId xmlns:a16="http://schemas.microsoft.com/office/drawing/2014/main" id="{7BBFC38B-5B38-7445-88D8-3DF59CD885ED}"/>
              </a:ext>
            </a:extLst>
          </p:cNvPr>
          <p:cNvSpPr txBox="1"/>
          <p:nvPr/>
        </p:nvSpPr>
        <p:spPr>
          <a:xfrm rot="5400000">
            <a:off x="8230966" y="2154207"/>
            <a:ext cx="1610624" cy="215444"/>
          </a:xfrm>
          <a:prstGeom prst="rect">
            <a:avLst/>
          </a:prstGeom>
          <a:noFill/>
        </p:spPr>
        <p:txBody>
          <a:bodyPr wrap="square" rtlCol="0">
            <a:spAutoFit/>
          </a:bodyPr>
          <a:lstStyle/>
          <a:p>
            <a:r>
              <a:rPr lang="da-DK" sz="800" dirty="0" err="1">
                <a:solidFill>
                  <a:schemeClr val="tx1">
                    <a:lumMod val="50000"/>
                    <a:lumOff val="50000"/>
                  </a:schemeClr>
                </a:solidFill>
              </a:rPr>
              <a:t>Jordensudvikling.dk</a:t>
            </a:r>
            <a:endParaRPr lang="da-DK" sz="800" dirty="0">
              <a:solidFill>
                <a:schemeClr val="tx1">
                  <a:lumMod val="50000"/>
                  <a:lumOff val="50000"/>
                </a:schemeClr>
              </a:solidFill>
            </a:endParaRPr>
          </a:p>
        </p:txBody>
      </p:sp>
      <p:sp>
        <p:nvSpPr>
          <p:cNvPr id="12" name="Tekstfelt 7">
            <a:extLst>
              <a:ext uri="{FF2B5EF4-FFF2-40B4-BE49-F238E27FC236}">
                <a16:creationId xmlns:a16="http://schemas.microsoft.com/office/drawing/2014/main" id="{857B5721-52D8-8047-A82A-814C9B8968A6}"/>
              </a:ext>
            </a:extLst>
          </p:cNvPr>
          <p:cNvSpPr txBox="1"/>
          <p:nvPr/>
        </p:nvSpPr>
        <p:spPr>
          <a:xfrm rot="5400000">
            <a:off x="3710935" y="3641453"/>
            <a:ext cx="1610624" cy="215444"/>
          </a:xfrm>
          <a:prstGeom prst="rect">
            <a:avLst/>
          </a:prstGeom>
          <a:noFill/>
        </p:spPr>
        <p:txBody>
          <a:bodyPr wrap="square" rtlCol="0">
            <a:spAutoFit/>
          </a:bodyPr>
          <a:lstStyle/>
          <a:p>
            <a:r>
              <a:rPr lang="da-DK" sz="800" dirty="0">
                <a:solidFill>
                  <a:schemeClr val="tx1">
                    <a:lumMod val="50000"/>
                    <a:lumOff val="50000"/>
                  </a:schemeClr>
                </a:solidFill>
              </a:rPr>
              <a:t>Ophavsret ukendt</a:t>
            </a:r>
          </a:p>
        </p:txBody>
      </p:sp>
    </p:spTree>
    <p:extLst>
      <p:ext uri="{BB962C8B-B14F-4D97-AF65-F5344CB8AC3E}">
        <p14:creationId xmlns:p14="http://schemas.microsoft.com/office/powerpoint/2010/main" val="1876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Jordens lag</a:t>
            </a:r>
          </a:p>
        </p:txBody>
      </p:sp>
      <p:sp>
        <p:nvSpPr>
          <p:cNvPr id="7" name="Content Placeholder 6"/>
          <p:cNvSpPr>
            <a:spLocks noGrp="1"/>
          </p:cNvSpPr>
          <p:nvPr>
            <p:ph idx="1"/>
          </p:nvPr>
        </p:nvSpPr>
        <p:spPr>
          <a:xfrm>
            <a:off x="628649" y="1825625"/>
            <a:ext cx="4445083" cy="3923534"/>
          </a:xfrm>
        </p:spPr>
        <p:txBody>
          <a:bodyPr>
            <a:normAutofit fontScale="55000" lnSpcReduction="20000"/>
          </a:bodyPr>
          <a:lstStyle/>
          <a:p>
            <a:pPr marL="230400" lvl="1" indent="-230400">
              <a:spcBef>
                <a:spcPts val="1000"/>
              </a:spcBef>
            </a:pPr>
            <a:r>
              <a:rPr lang="da-DK" sz="2500" dirty="0"/>
              <a:t>Den indre kerne (1) er fast og består hovedsagligt af jern og nikkel. Den indre kerne har en gennemsnitstemperatur på ca. 5400</a:t>
            </a:r>
            <a:r>
              <a:rPr lang="da-DK" sz="2500" b="1" baseline="30000" dirty="0"/>
              <a:t>o</a:t>
            </a:r>
            <a:r>
              <a:rPr lang="da-DK" sz="2500" dirty="0"/>
              <a:t> C. Det er det enorme tryk i Jorden indre, som forhindrer jernet i at blive flydende.  </a:t>
            </a:r>
          </a:p>
          <a:p>
            <a:pPr marL="230400" lvl="1" indent="-230400">
              <a:spcBef>
                <a:spcPts val="1000"/>
              </a:spcBef>
            </a:pPr>
            <a:r>
              <a:rPr lang="da-DK" sz="2500" dirty="0"/>
              <a:t>Den ydre kerne (2) er flydende og har en temperatur på ca. 4000</a:t>
            </a:r>
            <a:r>
              <a:rPr lang="da-DK" sz="2500" b="1" baseline="30000" dirty="0"/>
              <a:t>o</a:t>
            </a:r>
            <a:r>
              <a:rPr lang="da-DK" sz="2500" dirty="0"/>
              <a:t> C. Den er konstant i bevægelse på grund af Jordens rotation og konvektion, der skyldes lette grundstoffer der løfter sig, når tungere grundstoffer falder til bunds og ’fryser’ fast på den indre kerne</a:t>
            </a:r>
          </a:p>
          <a:p>
            <a:pPr marL="230400" lvl="1" indent="-230400">
              <a:spcBef>
                <a:spcPts val="1000"/>
              </a:spcBef>
            </a:pPr>
            <a:r>
              <a:rPr lang="da-DK" sz="2500" dirty="0"/>
              <a:t>Kappen (3+4+5) udgør ca. 75-80 % af hele Jordens masse og ca. 2900 km tyk. Temperaturen bliver gradvist lavere op gennem kappen, fra ca. 3700</a:t>
            </a:r>
            <a:r>
              <a:rPr lang="da-DK" sz="2500" b="1" baseline="30000" dirty="0"/>
              <a:t>o</a:t>
            </a:r>
            <a:r>
              <a:rPr lang="da-DK" sz="2500" dirty="0"/>
              <a:t> C i bunden til 500</a:t>
            </a:r>
            <a:r>
              <a:rPr lang="da-DK" sz="2500" b="1" baseline="30000" dirty="0"/>
              <a:t>o</a:t>
            </a:r>
            <a:r>
              <a:rPr lang="da-DK" sz="2500" dirty="0"/>
              <a:t> C i toppen.  Kappen er ansvarlig for de geologiske processer som fx dannelsen af bjergarter, vulkaner og oceaner.  </a:t>
            </a:r>
          </a:p>
          <a:p>
            <a:pPr marL="230400" lvl="1" indent="-230400">
              <a:spcBef>
                <a:spcPts val="1000"/>
              </a:spcBef>
            </a:pPr>
            <a:r>
              <a:rPr lang="da-DK" sz="2500" dirty="0"/>
              <a:t>Skorpen (6) er det yderste lag bestående af en række lette bjergarter med den laveste massefylde. Tykkelsen på den yderste skorpe varierer mellem 20 og 70 km under kontinenterne til kun 10 km under havbunden. </a:t>
            </a:r>
          </a:p>
          <a:p>
            <a:pPr marL="230400" lvl="1" indent="-230400">
              <a:spcBef>
                <a:spcPts val="1000"/>
              </a:spcBef>
            </a:pPr>
            <a:r>
              <a:rPr lang="da-DK" sz="2500" dirty="0"/>
              <a:t>Derudover er angivet den nedre atmosfære (7) samt </a:t>
            </a:r>
            <a:r>
              <a:rPr lang="da-DK" sz="2500" dirty="0" err="1"/>
              <a:t>thermosfæren</a:t>
            </a:r>
            <a:r>
              <a:rPr lang="da-DK" sz="2500" dirty="0"/>
              <a:t> (8)</a:t>
            </a:r>
          </a:p>
          <a:p>
            <a:endParaRPr lang="da-DK" dirty="0"/>
          </a:p>
        </p:txBody>
      </p:sp>
      <p:sp>
        <p:nvSpPr>
          <p:cNvPr id="9" name="Tekstfelt 4"/>
          <p:cNvSpPr txBox="1"/>
          <p:nvPr/>
        </p:nvSpPr>
        <p:spPr>
          <a:xfrm>
            <a:off x="0" y="5778000"/>
            <a:ext cx="9144000" cy="1080000"/>
          </a:xfrm>
          <a:prstGeom prst="rect">
            <a:avLst/>
          </a:prstGeom>
          <a:noFill/>
          <a:ln w="3175" cmpd="sng">
            <a:solidFill>
              <a:schemeClr val="tx1"/>
            </a:solidFill>
          </a:ln>
        </p:spPr>
        <p:txBody>
          <a:bodyPr wrap="square" rtlCol="0">
            <a:normAutofit fontScale="70000" lnSpcReduction="20000"/>
          </a:bodyPr>
          <a:lstStyle/>
          <a:p>
            <a:pPr>
              <a:lnSpc>
                <a:spcPct val="90000"/>
              </a:lnSpc>
              <a:spcBef>
                <a:spcPts val="1000"/>
              </a:spcBef>
            </a:pPr>
            <a:r>
              <a:rPr lang="da-DK" sz="2000" dirty="0"/>
              <a:t>Tallene refererer til øverste figur, og som det fremgår fra figuren nedenfor, så bliver kappen ofte inddelt på forskellig vis, hvilket afhænger af brugen: </a:t>
            </a:r>
            <a:r>
              <a:rPr lang="da-DK" sz="2000" dirty="0" err="1"/>
              <a:t>Asthenosfæren</a:t>
            </a:r>
            <a:r>
              <a:rPr lang="da-DK" sz="2000" dirty="0"/>
              <a:t> er det lag i kappen som de tektoniske plader bevæger sig på. </a:t>
            </a:r>
            <a:r>
              <a:rPr lang="da-DK" sz="2000" dirty="0" err="1"/>
              <a:t>Lithosfæren</a:t>
            </a:r>
            <a:r>
              <a:rPr lang="da-DK" sz="2000" dirty="0"/>
              <a:t> en en samlebetegnelse for skorpen og det allerøverste lag af kappen og udgør de tektoniske plader. Bemærk at lagene angivet i udsnittet på den nederste figur ikke har retvisende tykkelse.</a:t>
            </a:r>
          </a:p>
          <a:p>
            <a:pPr>
              <a:lnSpc>
                <a:spcPct val="90000"/>
              </a:lnSpc>
              <a:spcBef>
                <a:spcPts val="1000"/>
              </a:spcBef>
            </a:pPr>
            <a:r>
              <a:rPr lang="da-DK" sz="2000" dirty="0"/>
              <a:t>Jordens indre kerne er på størrelse med månen, men har en temperaturen svarende til overfladen af solen. </a:t>
            </a:r>
          </a:p>
          <a:p>
            <a:pPr>
              <a:lnSpc>
                <a:spcPct val="90000"/>
              </a:lnSpc>
              <a:spcBef>
                <a:spcPts val="1000"/>
              </a:spcBef>
            </a:pPr>
            <a:endParaRPr lang="da-DK" sz="2000" dirty="0"/>
          </a:p>
        </p:txBody>
      </p:sp>
      <p:grpSp>
        <p:nvGrpSpPr>
          <p:cNvPr id="14" name="Group 13">
            <a:extLst>
              <a:ext uri="{FF2B5EF4-FFF2-40B4-BE49-F238E27FC236}">
                <a16:creationId xmlns:a16="http://schemas.microsoft.com/office/drawing/2014/main" id="{FCE6BAF4-01BD-4949-B652-CB228D628D01}"/>
              </a:ext>
            </a:extLst>
          </p:cNvPr>
          <p:cNvGrpSpPr/>
          <p:nvPr/>
        </p:nvGrpSpPr>
        <p:grpSpPr>
          <a:xfrm>
            <a:off x="5073732" y="353380"/>
            <a:ext cx="4070268" cy="2478104"/>
            <a:chOff x="4988786" y="3425616"/>
            <a:chExt cx="4070268" cy="2478104"/>
          </a:xfrm>
        </p:grpSpPr>
        <p:pic>
          <p:nvPicPr>
            <p:cNvPr id="10" name="Picture 2" descr="https://upload.wikimedia.org/wikipedia/en/7/76/Earth_interior_and_atmosphere.png">
              <a:extLst>
                <a:ext uri="{FF2B5EF4-FFF2-40B4-BE49-F238E27FC236}">
                  <a16:creationId xmlns:a16="http://schemas.microsoft.com/office/drawing/2014/main" id="{17ACE7C9-31FB-5F41-BB33-3D6DFC4AE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786" y="3425616"/>
              <a:ext cx="3849106" cy="2387712"/>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67">
              <a:extLst>
                <a:ext uri="{FF2B5EF4-FFF2-40B4-BE49-F238E27FC236}">
                  <a16:creationId xmlns:a16="http://schemas.microsoft.com/office/drawing/2014/main" id="{CDAE0591-D986-2D4E-8CE0-483CC19881D7}"/>
                </a:ext>
              </a:extLst>
            </p:cNvPr>
            <p:cNvSpPr/>
            <p:nvPr/>
          </p:nvSpPr>
          <p:spPr>
            <a:xfrm rot="5400000">
              <a:off x="7690596" y="4535262"/>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50000"/>
                    </a:schemeClr>
                  </a:solidFill>
                  <a:hlinkClick r:id="rId3"/>
                </a:rPr>
                <a:t>Wikimedia Commons</a:t>
              </a:r>
              <a:endParaRPr sz="800" dirty="0">
                <a:solidFill>
                  <a:schemeClr val="bg1">
                    <a:lumMod val="50000"/>
                  </a:schemeClr>
                </a:solidFill>
              </a:endParaRPr>
            </a:p>
          </p:txBody>
        </p:sp>
      </p:grpSp>
      <p:grpSp>
        <p:nvGrpSpPr>
          <p:cNvPr id="6" name="Group 5">
            <a:extLst>
              <a:ext uri="{FF2B5EF4-FFF2-40B4-BE49-F238E27FC236}">
                <a16:creationId xmlns:a16="http://schemas.microsoft.com/office/drawing/2014/main" id="{FF4E45AA-507E-D34D-9917-66503BE34E5A}"/>
              </a:ext>
            </a:extLst>
          </p:cNvPr>
          <p:cNvGrpSpPr/>
          <p:nvPr/>
        </p:nvGrpSpPr>
        <p:grpSpPr>
          <a:xfrm>
            <a:off x="4958721" y="2860325"/>
            <a:ext cx="4185279" cy="2942774"/>
            <a:chOff x="4958721" y="325397"/>
            <a:chExt cx="4185279" cy="2942774"/>
          </a:xfrm>
        </p:grpSpPr>
        <p:pic>
          <p:nvPicPr>
            <p:cNvPr id="3" name="Picture 2">
              <a:extLst>
                <a:ext uri="{FF2B5EF4-FFF2-40B4-BE49-F238E27FC236}">
                  <a16:creationId xmlns:a16="http://schemas.microsoft.com/office/drawing/2014/main" id="{95F8FE0B-56C2-E740-8C1D-ED7D87B9DC6D}"/>
                </a:ext>
              </a:extLst>
            </p:cNvPr>
            <p:cNvPicPr>
              <a:picLocks noChangeAspect="1"/>
            </p:cNvPicPr>
            <p:nvPr/>
          </p:nvPicPr>
          <p:blipFill>
            <a:blip r:embed="rId4"/>
            <a:stretch>
              <a:fillRect/>
            </a:stretch>
          </p:blipFill>
          <p:spPr>
            <a:xfrm>
              <a:off x="4958721" y="325397"/>
              <a:ext cx="4185279" cy="2942774"/>
            </a:xfrm>
            <a:prstGeom prst="rect">
              <a:avLst/>
            </a:prstGeom>
          </p:spPr>
        </p:pic>
        <p:sp>
          <p:nvSpPr>
            <p:cNvPr id="13" name="Shape 267">
              <a:extLst>
                <a:ext uri="{FF2B5EF4-FFF2-40B4-BE49-F238E27FC236}">
                  <a16:creationId xmlns:a16="http://schemas.microsoft.com/office/drawing/2014/main" id="{9E9AAEAB-2AF8-E046-9C71-0C0ADD90E573}"/>
                </a:ext>
              </a:extLst>
            </p:cNvPr>
            <p:cNvSpPr/>
            <p:nvPr/>
          </p:nvSpPr>
          <p:spPr>
            <a:xfrm rot="5400000">
              <a:off x="8354425" y="1915124"/>
              <a:ext cx="1118496" cy="133395"/>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800" dirty="0">
                  <a:solidFill>
                    <a:schemeClr val="bg1">
                      <a:lumMod val="50000"/>
                    </a:schemeClr>
                  </a:solidFill>
                  <a:hlinkClick r:id="rId5"/>
                </a:rPr>
                <a:t>Wikimedia Commons</a:t>
              </a:r>
              <a:endParaRPr sz="800" dirty="0">
                <a:solidFill>
                  <a:schemeClr val="bg1">
                    <a:lumMod val="50000"/>
                  </a:schemeClr>
                </a:solidFill>
              </a:endParaRPr>
            </a:p>
          </p:txBody>
        </p:sp>
      </p:grpSp>
    </p:spTree>
    <p:extLst>
      <p:ext uri="{BB962C8B-B14F-4D97-AF65-F5344CB8AC3E}">
        <p14:creationId xmlns:p14="http://schemas.microsoft.com/office/powerpoint/2010/main" val="47897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715" y="1555694"/>
            <a:ext cx="5373475" cy="3969207"/>
          </a:xfrm>
          <a:prstGeom prst="rect">
            <a:avLst/>
          </a:prstGeom>
        </p:spPr>
      </p:pic>
      <p:sp>
        <p:nvSpPr>
          <p:cNvPr id="4" name="Content Placeholder 2"/>
          <p:cNvSpPr txBox="1">
            <a:spLocks/>
          </p:cNvSpPr>
          <p:nvPr/>
        </p:nvSpPr>
        <p:spPr>
          <a:xfrm>
            <a:off x="0" y="5756275"/>
            <a:ext cx="9144000" cy="1081088"/>
          </a:xfrm>
          <a:prstGeom prst="rect">
            <a:avLst/>
          </a:prstGeom>
          <a:ln w="3175"/>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defRPr/>
            </a:pPr>
            <a:r>
              <a:rPr lang="da-DK" dirty="0"/>
              <a:t>Studierne af Jordens indre kan lade sig gøre, fordi jordskælv udsender flere former for bølger (P-bølger og S-bølger), som rejser med forskellige hastighed afhængig af densiteten det pågældende sted. Ved at måle bølgerne fra mange jordskæv flere forskellige steder på jorden, har man kunne regne densiteten ud, som funktion af dybden.</a:t>
            </a:r>
          </a:p>
          <a:p>
            <a:pPr algn="l">
              <a:defRPr/>
            </a:pPr>
            <a:r>
              <a:rPr lang="da-DK" dirty="0"/>
              <a:t>Desuden har man observeret, at der i hvert jordskælv er regioner på Jorden, som ikke mærker noget som helst til det. Dette skyldes, at overgangen mellem de forskellige lag får bølgerne til at reflekteres og dermed ændre retning.</a:t>
            </a:r>
          </a:p>
          <a:p>
            <a:pPr algn="l">
              <a:defRPr/>
            </a:pPr>
            <a:r>
              <a:rPr lang="da-DK" dirty="0"/>
              <a:t>At Jorden har en fast kerne blev opdaget af den danske seismolog, Inge Lehmann, hvis byste kan ses foran Københavns Universitet.</a:t>
            </a:r>
          </a:p>
        </p:txBody>
      </p:sp>
      <p:sp>
        <p:nvSpPr>
          <p:cNvPr id="9" name="Title 1"/>
          <p:cNvSpPr>
            <a:spLocks noGrp="1"/>
          </p:cNvSpPr>
          <p:nvPr>
            <p:ph type="title"/>
          </p:nvPr>
        </p:nvSpPr>
        <p:spPr/>
        <p:txBody>
          <a:bodyPr>
            <a:normAutofit/>
          </a:bodyPr>
          <a:lstStyle/>
          <a:p>
            <a:r>
              <a:rPr lang="da-DK" dirty="0"/>
              <a:t>Studier af Jordens indre </a:t>
            </a:r>
            <a:endParaRPr lang="da-DK" sz="2400" dirty="0"/>
          </a:p>
        </p:txBody>
      </p:sp>
      <p:sp>
        <p:nvSpPr>
          <p:cNvPr id="3" name="Content Placeholder 2">
            <a:extLst>
              <a:ext uri="{FF2B5EF4-FFF2-40B4-BE49-F238E27FC236}">
                <a16:creationId xmlns:a16="http://schemas.microsoft.com/office/drawing/2014/main" id="{3035DFE0-C431-244E-93CA-1A7D970D78B2}"/>
              </a:ext>
            </a:extLst>
          </p:cNvPr>
          <p:cNvSpPr>
            <a:spLocks noGrp="1"/>
          </p:cNvSpPr>
          <p:nvPr>
            <p:ph idx="1"/>
          </p:nvPr>
        </p:nvSpPr>
        <p:spPr>
          <a:xfrm>
            <a:off x="628650" y="1825625"/>
            <a:ext cx="2874946" cy="3776278"/>
          </a:xfrm>
        </p:spPr>
        <p:txBody>
          <a:bodyPr>
            <a:normAutofit fontScale="62500" lnSpcReduction="20000"/>
          </a:bodyPr>
          <a:lstStyle/>
          <a:p>
            <a:r>
              <a:rPr lang="da-DK" dirty="0"/>
              <a:t>Vi kan ikke studerer Jordens indre ved at grave eller bore (Jordens dybeste mine er omkring 4 km dyb, og det dybeste borehul er 12 km dybt)</a:t>
            </a:r>
          </a:p>
          <a:p>
            <a:r>
              <a:rPr lang="da-DK" dirty="0"/>
              <a:t>I stedet kan vi kortlægge Jordens indre, gennem studiet af jordskælv (seismologi)</a:t>
            </a:r>
          </a:p>
          <a:p>
            <a:r>
              <a:rPr lang="da-DK" dirty="0"/>
              <a:t>Seismologi undersøger jordskælv i detaljer, og særligt ved at måle deres hastighed igennem forskellige dele af Jorden kan vi bestemme bl.a. densitet og viskositet</a:t>
            </a:r>
          </a:p>
          <a:p>
            <a:endParaRPr lang="da-DK" dirty="0"/>
          </a:p>
        </p:txBody>
      </p:sp>
    </p:spTree>
    <p:extLst>
      <p:ext uri="{BB962C8B-B14F-4D97-AF65-F5344CB8AC3E}">
        <p14:creationId xmlns:p14="http://schemas.microsoft.com/office/powerpoint/2010/main" val="194114828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40621</TotalTime>
  <Words>4114</Words>
  <Application>Microsoft Macintosh PowerPoint</Application>
  <PresentationFormat>On-screen Show (4:3)</PresentationFormat>
  <Paragraphs>179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Office-tema</vt:lpstr>
      <vt:lpstr>JORDENS STRUKTUR</vt:lpstr>
      <vt:lpstr>Protoplanetarisk skive</vt:lpstr>
      <vt:lpstr>Proto-Jord og månens tilblivelse</vt:lpstr>
      <vt:lpstr>Jorden som smeltet klump</vt:lpstr>
      <vt:lpstr>Afkøling af Jorden</vt:lpstr>
      <vt:lpstr>Overfladen bliver fast</vt:lpstr>
      <vt:lpstr>Jordens har forskellige lag</vt:lpstr>
      <vt:lpstr>Jordens lag</vt:lpstr>
      <vt:lpstr>Studier af Jordens indre </vt:lpstr>
      <vt:lpstr>Studier af Jordens indre </vt:lpstr>
      <vt:lpstr>Effekt af en smeltet kerne</vt:lpstr>
      <vt:lpstr>Jordens magnetfelt</vt:lpstr>
      <vt:lpstr>Jordens magnetfelt og solvind</vt:lpstr>
      <vt:lpstr>Magnetfelter og aurora</vt:lpstr>
      <vt:lpstr>Pladetektonik</vt:lpstr>
      <vt:lpstr>Superkontinenter</vt:lpstr>
      <vt:lpstr>Typer af pladegrænser </vt:lpstr>
      <vt:lpstr>Jordens tektoniske pladegrænser</vt:lpstr>
      <vt:lpstr>Dannelsen af bjergkæder</vt:lpstr>
      <vt:lpstr>Jordskælv</vt:lpstr>
      <vt:lpstr>Tsunamier</vt:lpstr>
      <vt:lpstr>Hotspots og vulkaner</vt:lpstr>
      <vt:lpstr>De ældste klipper på Jorden</vt:lpstr>
      <vt:lpstr>Første tegn på liv i gammel klippe</vt:lpstr>
      <vt:lpstr>Geologiske tidsaldre</vt:lpstr>
      <vt:lpstr>Geologiske tidsaldre</vt:lpstr>
      <vt:lpstr>Geologiske tidsaldre</vt:lpstr>
      <vt:lpstr>Yderligere ressourser</vt:lpstr>
      <vt:lpstr>Om materialet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Jordens Struktur</dc:title>
  <dc:creator>Ditte Marie Hjort</dc:creator>
  <cp:lastModifiedBy>Morten Ankersen Medici</cp:lastModifiedBy>
  <cp:revision>157</cp:revision>
  <dcterms:created xsi:type="dcterms:W3CDTF">2018-08-20T06:26:09Z</dcterms:created>
  <dcterms:modified xsi:type="dcterms:W3CDTF">2019-07-22T14:19:07Z</dcterms:modified>
</cp:coreProperties>
</file>