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61" r:id="rId3"/>
    <p:sldId id="258" r:id="rId4"/>
    <p:sldId id="259" r:id="rId5"/>
    <p:sldId id="262" r:id="rId6"/>
    <p:sldId id="263" r:id="rId7"/>
    <p:sldId id="260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277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649B4-61E8-4740-89A7-6AD489930C67}" type="datetimeFigureOut">
              <a:rPr lang="da-DK" smtClean="0"/>
              <a:t>10-08-2017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4A22C-8A7E-4237-B47C-C9DB5586F56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605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8EF90-C6B1-463F-A79E-5731F7A0323E}" type="slidenum">
              <a:rPr lang="da-DK" smtClean="0"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060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749-F8E9-48BF-A2A9-E816ED063269}" type="datetimeFigureOut">
              <a:rPr lang="da-DK" smtClean="0"/>
              <a:t>10-08-2017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BED7-CFB1-4DB7-882C-0507FC32153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782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749-F8E9-48BF-A2A9-E816ED063269}" type="datetimeFigureOut">
              <a:rPr lang="da-DK" smtClean="0"/>
              <a:t>10-08-2017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BED7-CFB1-4DB7-882C-0507FC32153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401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749-F8E9-48BF-A2A9-E816ED063269}" type="datetimeFigureOut">
              <a:rPr lang="da-DK" smtClean="0"/>
              <a:t>10-08-2017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BED7-CFB1-4DB7-882C-0507FC32153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464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749-F8E9-48BF-A2A9-E816ED063269}" type="datetimeFigureOut">
              <a:rPr lang="da-DK" smtClean="0"/>
              <a:t>10-08-2017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BED7-CFB1-4DB7-882C-0507FC32153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243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749-F8E9-48BF-A2A9-E816ED063269}" type="datetimeFigureOut">
              <a:rPr lang="da-DK" smtClean="0"/>
              <a:t>10-08-2017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BED7-CFB1-4DB7-882C-0507FC32153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160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749-F8E9-48BF-A2A9-E816ED063269}" type="datetimeFigureOut">
              <a:rPr lang="da-DK" smtClean="0"/>
              <a:t>10-08-2017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BED7-CFB1-4DB7-882C-0507FC32153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849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749-F8E9-48BF-A2A9-E816ED063269}" type="datetimeFigureOut">
              <a:rPr lang="da-DK" smtClean="0"/>
              <a:t>10-08-2017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BED7-CFB1-4DB7-882C-0507FC32153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451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749-F8E9-48BF-A2A9-E816ED063269}" type="datetimeFigureOut">
              <a:rPr lang="da-DK" smtClean="0"/>
              <a:t>10-08-2017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BED7-CFB1-4DB7-882C-0507FC32153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872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749-F8E9-48BF-A2A9-E816ED063269}" type="datetimeFigureOut">
              <a:rPr lang="da-DK" smtClean="0"/>
              <a:t>10-08-2017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BED7-CFB1-4DB7-882C-0507FC32153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681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749-F8E9-48BF-A2A9-E816ED063269}" type="datetimeFigureOut">
              <a:rPr lang="da-DK" smtClean="0"/>
              <a:t>10-08-2017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BED7-CFB1-4DB7-882C-0507FC32153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365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749-F8E9-48BF-A2A9-E816ED063269}" type="datetimeFigureOut">
              <a:rPr lang="da-DK" smtClean="0"/>
              <a:t>10-08-2017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BED7-CFB1-4DB7-882C-0507FC32153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994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B5749-F8E9-48BF-A2A9-E816ED063269}" type="datetimeFigureOut">
              <a:rPr lang="da-DK" smtClean="0"/>
              <a:t>10-08-2017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0BED7-CFB1-4DB7-882C-0507FC32153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299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mmper100y.dk/Aarhus2017/UngeEvent/Regneopgaver.pdf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1mmper100y.dk/Aarhus2017/UngeEvent/Regneopgaver.pdf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1mmper100y.dk/Aarhus2017/UngeEvent/tidslinjepakken.zi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1mmper100y.dk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1mmper100y.dk/Aarhus2017/UngeEvent/LilleGuideTilTiden.pdf" TargetMode="External"/><Relationship Id="rId4" Type="http://schemas.openxmlformats.org/officeDocument/2006/relationships/hyperlink" Target="http://www.1mmper100y.dk/kmlkmz/ClimatePlanetAarhus_aug2017.km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youtu.be/NJrKno-9g-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Ix6s3tRFwMc" TargetMode="External"/><Relationship Id="rId5" Type="http://schemas.openxmlformats.org/officeDocument/2006/relationships/hyperlink" Target="https://youtu.be/Bv85FBOFgdc" TargetMode="External"/><Relationship Id="rId4" Type="http://schemas.openxmlformats.org/officeDocument/2006/relationships/hyperlink" Target="https://youtu.be/Hqhv5jgplSk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en.wikipedia.org/wiki/Big_History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3dartistonline.com/image/17776/fly_under_the_scanning_electron_microscop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g_History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271213" y="3958390"/>
            <a:ext cx="5230314" cy="3068052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a-DK" sz="3600" b="1" dirty="0">
                <a:solidFill>
                  <a:schemeClr val="bg1"/>
                </a:solidFill>
              </a:rPr>
              <a:t>Og giv bæredygtighed den helt store tur </a:t>
            </a:r>
          </a:p>
          <a:p>
            <a:pPr lvl="0" algn="ctr"/>
            <a:r>
              <a:rPr lang="da-DK" sz="3600" b="1" dirty="0">
                <a:solidFill>
                  <a:schemeClr val="bg1"/>
                </a:solidFill>
              </a:rPr>
              <a:t>i </a:t>
            </a:r>
            <a:r>
              <a:rPr lang="da-DK" sz="3600" b="1" dirty="0" smtClean="0">
                <a:solidFill>
                  <a:schemeClr val="bg1"/>
                </a:solidFill>
              </a:rPr>
              <a:t>tidsmaskinen</a:t>
            </a:r>
            <a:endParaRPr lang="da-DK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720" y="14761"/>
            <a:ext cx="9499023" cy="41996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16145" y="-156411"/>
            <a:ext cx="65572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0" b="1" dirty="0" smtClean="0">
                <a:solidFill>
                  <a:srgbClr val="FFC000"/>
                </a:solidFill>
              </a:rPr>
              <a:t>Tidslinjen</a:t>
            </a:r>
            <a:endParaRPr lang="da-DK" sz="12000" b="1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2171" b="150"/>
          <a:stretch/>
        </p:blipFill>
        <p:spPr>
          <a:xfrm>
            <a:off x="-36124" y="3200409"/>
            <a:ext cx="4494751" cy="214162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5269897"/>
            <a:ext cx="5138056" cy="1588103"/>
            <a:chOff x="0" y="2831090"/>
            <a:chExt cx="5138056" cy="1588103"/>
          </a:xfrm>
        </p:grpSpPr>
        <p:sp>
          <p:nvSpPr>
            <p:cNvPr id="8" name="Rounded Rectangle 7"/>
            <p:cNvSpPr/>
            <p:nvPr/>
          </p:nvSpPr>
          <p:spPr>
            <a:xfrm>
              <a:off x="0" y="2831090"/>
              <a:ext cx="5138056" cy="1588103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b="1" dirty="0"/>
            </a:p>
          </p:txBody>
        </p:sp>
        <p:pic>
          <p:nvPicPr>
            <p:cNvPr id="1028" name="Picture 4" descr="Billedresultat for bo holm jacobsen pu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64" y="2938904"/>
              <a:ext cx="1269887" cy="1359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602375" y="3056706"/>
              <a:ext cx="35008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</a:rPr>
                <a:t>Lektor Bo Holm Jacobsen</a:t>
              </a:r>
            </a:p>
            <a:p>
              <a:pPr algn="ctr"/>
              <a:r>
                <a:rPr lang="da-DK" sz="2400" b="1" dirty="0">
                  <a:solidFill>
                    <a:schemeClr val="bg1"/>
                  </a:solidFill>
                </a:rPr>
                <a:t>Institut for Geoscience </a:t>
              </a:r>
              <a:endParaRPr lang="da-DK" sz="2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da-DK" sz="2400" b="1" dirty="0" smtClean="0">
                  <a:solidFill>
                    <a:schemeClr val="bg1"/>
                  </a:solidFill>
                </a:rPr>
                <a:t>Aarhus </a:t>
              </a:r>
              <a:r>
                <a:rPr lang="da-DK" sz="2400" b="1" dirty="0">
                  <a:solidFill>
                    <a:schemeClr val="bg1"/>
                  </a:solidFill>
                </a:rPr>
                <a:t>Universitet</a:t>
              </a:r>
              <a:endParaRPr lang="da-DK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199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9966" y="97968"/>
            <a:ext cx="86454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Proportionerne </a:t>
            </a: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tiden som sådan </a:t>
            </a:r>
            <a:r>
              <a:rPr lang="da-DK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Generelle </a:t>
            </a: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naturvidenskabelige </a:t>
            </a:r>
            <a:r>
              <a:rPr lang="da-DK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dannelse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966" y="97968"/>
            <a:ext cx="864543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 Erkende</a:t>
            </a: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at </a:t>
            </a:r>
            <a:r>
              <a:rPr lang="da-DK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fremtiden</a:t>
            </a: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 lige så reel som fortiden </a:t>
            </a:r>
            <a:endParaRPr lang="da-DK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a-DK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Naturvidenskabelig </a:t>
            </a:r>
            <a:r>
              <a:rPr lang="da-DK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viden om fremtiden og dens proportioner</a:t>
            </a: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a-DK" dirty="0"/>
          </a:p>
        </p:txBody>
      </p:sp>
      <p:sp>
        <p:nvSpPr>
          <p:cNvPr id="2" name="Rectangle 1"/>
          <p:cNvSpPr/>
          <p:nvPr/>
        </p:nvSpPr>
        <p:spPr>
          <a:xfrm>
            <a:off x="3205670" y="6931432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Fremtiden, kan vi vide, at den findes?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romanLcPeriod"/>
            </a:pP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Nuets port, (med </a:t>
            </a:r>
            <a:r>
              <a:rPr lang="da-DK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papirsdug</a:t>
            </a: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romanLcPeriod"/>
            </a:pP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Opstille mikroskop; forestille sig et elektronmikroskop. (en flues hoved som målestok)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romanLcPeriod"/>
            </a:pP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næste magiske skridt – Mennesker om 100 000 år? (Dialogopgave)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romanLcPeriod"/>
            </a:pP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Hvad ved vi naturvidenskabeligt om naturgrundlaget på den videre vandring?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965" y="914400"/>
            <a:ext cx="86454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At ”gå” tidlinjen forlæns og baglæns er to forskellige oplevelser. Hvordan det?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Fra nutiden til fortiden: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dirty="0" smtClean="0"/>
              <a:t>Man spadserer meget langsomt tilbage gennem menneskets tid (4 Ma = 40 m)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dirty="0" smtClean="0"/>
              <a:t>Travetempo op gennem pattedyrenes tid (65 Ma = 650 meter) til ”Fisk går på land” (390 Ma = 3.9 km)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dirty="0" smtClean="0"/>
              <a:t>Op på cyklen gennem livets og Jordens ældre historie til Livets oprindelse (3800 Ma = 38 km) og Solsystemets dannelse (4567 Ma = 45,67 km).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dirty="0" smtClean="0"/>
              <a:t>Ind i bilen og ræse gennem resten af universets historie til Big Bang (13.8 Ga = 138 km).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Fra fortiden til Nutiden: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dirty="0" smtClean="0"/>
              <a:t>Big Bang til Fisk går på land = 134 km: Ræser i 1½ time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dirty="0" smtClean="0"/>
              <a:t>Landdyrenes evolution = 3,9 </a:t>
            </a:r>
            <a:r>
              <a:rPr lang="da-DK" dirty="0"/>
              <a:t>km: Sidste </a:t>
            </a:r>
            <a:r>
              <a:rPr lang="da-DK" dirty="0" err="1"/>
              <a:t>piratos</a:t>
            </a:r>
            <a:r>
              <a:rPr lang="da-DK" dirty="0"/>
              <a:t> nydes.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dirty="0"/>
              <a:t>Pattedyrenes </a:t>
            </a:r>
            <a:r>
              <a:rPr lang="da-DK" dirty="0" smtClean="0"/>
              <a:t>tid = 650 </a:t>
            </a:r>
            <a:r>
              <a:rPr lang="da-DK" dirty="0"/>
              <a:t>m: Vi slipper speederen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dirty="0"/>
              <a:t>Mennesket </a:t>
            </a:r>
            <a:r>
              <a:rPr lang="da-DK" dirty="0" smtClean="0"/>
              <a:t>stamtræ grener ud = 40 </a:t>
            </a:r>
            <a:r>
              <a:rPr lang="da-DK" dirty="0"/>
              <a:t>m: Vi bremser.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dirty="0"/>
              <a:t>Mennesker som </a:t>
            </a:r>
            <a:r>
              <a:rPr lang="da-DK" dirty="0" smtClean="0"/>
              <a:t>os = 1 </a:t>
            </a:r>
            <a:r>
              <a:rPr lang="da-DK" dirty="0"/>
              <a:t>m: Sidste halve hjulomdrejning</a:t>
            </a:r>
            <a:r>
              <a:rPr lang="da-DK" dirty="0" smtClean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b="1" dirty="0" smtClean="0">
                <a:solidFill>
                  <a:srgbClr val="00B050"/>
                </a:solidFill>
              </a:rPr>
              <a:t>Det næste magiske skridt = 1 m: Mennesker som os om 100 tusinde år?</a:t>
            </a:r>
            <a:endParaRPr lang="da-DK" b="1" dirty="0">
              <a:solidFill>
                <a:srgbClr val="00B05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4766" y="5329646"/>
            <a:ext cx="8142514" cy="14020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smtClean="0"/>
              <a:t>Redskab i pakken:</a:t>
            </a:r>
          </a:p>
          <a:p>
            <a:pPr algn="ctr"/>
            <a:r>
              <a:rPr lang="da-DK" b="1" dirty="0" err="1" smtClean="0"/>
              <a:t>Trialog</a:t>
            </a:r>
            <a:r>
              <a:rPr lang="da-DK" b="1" dirty="0" smtClean="0"/>
              <a:t>-rollespil mellem </a:t>
            </a:r>
          </a:p>
          <a:p>
            <a:pPr marL="1257300" lvl="2" indent="-342900">
              <a:buFont typeface="+mj-lt"/>
              <a:buAutoNum type="arabicPeriod"/>
            </a:pPr>
            <a:r>
              <a:rPr lang="da-DK" b="1" dirty="0" smtClean="0"/>
              <a:t>Jægere, som udryddede store dyr ca. 50 tusinde år siden</a:t>
            </a:r>
          </a:p>
          <a:p>
            <a:pPr marL="1257300" lvl="2" indent="-342900">
              <a:buFont typeface="+mj-lt"/>
              <a:buAutoNum type="arabicPeriod"/>
            </a:pPr>
            <a:r>
              <a:rPr lang="da-DK" b="1" dirty="0"/>
              <a:t>Os i nutiden</a:t>
            </a:r>
          </a:p>
          <a:p>
            <a:pPr marL="1257300" lvl="2" indent="-342900">
              <a:buFont typeface="+mj-lt"/>
              <a:buAutoNum type="arabicPeriod"/>
            </a:pPr>
            <a:r>
              <a:rPr lang="da-DK" b="1" dirty="0" smtClean="0"/>
              <a:t>Mennesker om 100 tusinde år </a:t>
            </a:r>
          </a:p>
        </p:txBody>
      </p:sp>
    </p:spTree>
    <p:extLst>
      <p:ext uri="{BB962C8B-B14F-4D97-AF65-F5344CB8AC3E}">
        <p14:creationId xmlns:p14="http://schemas.microsoft.com/office/powerpoint/2010/main" val="90185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328" y="970721"/>
            <a:ext cx="8237173" cy="40027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966" y="97968"/>
            <a:ext cx="86454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Proportionerne </a:t>
            </a: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tiden som sådan </a:t>
            </a:r>
            <a:r>
              <a:rPr lang="da-DK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Generelle </a:t>
            </a: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naturvidenskabelige </a:t>
            </a:r>
            <a:r>
              <a:rPr lang="da-DK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dannelse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966" y="97968"/>
            <a:ext cx="864543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 Erkende</a:t>
            </a: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at fremtiden er lige så reel som fortiden </a:t>
            </a:r>
            <a:endParaRPr lang="da-DK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a-DK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Naturvidenskabelig </a:t>
            </a:r>
            <a:r>
              <a:rPr lang="da-DK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viden om fremtiden og dens proportioner</a:t>
            </a:r>
            <a:r>
              <a:rPr lang="da-DK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da-DK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Done?</a:t>
            </a:r>
            <a:endParaRPr lang="da-DK" b="1" dirty="0"/>
          </a:p>
        </p:txBody>
      </p:sp>
      <p:sp>
        <p:nvSpPr>
          <p:cNvPr id="2" name="Rectangle 1"/>
          <p:cNvSpPr/>
          <p:nvPr/>
        </p:nvSpPr>
        <p:spPr>
          <a:xfrm>
            <a:off x="3205670" y="6931432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Fremtiden, kan vi vide, at den findes?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romanLcPeriod"/>
            </a:pP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Nuets port, (med </a:t>
            </a:r>
            <a:r>
              <a:rPr lang="da-DK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papirsdug</a:t>
            </a: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romanLcPeriod"/>
            </a:pP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Opstille mikroskop; forestille sig et elektronmikroskop. (en flues hoved som målestok)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romanLcPeriod"/>
            </a:pP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næste magiske skridt – Mennesker om 100 000 år? (Dialogopgave)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romanLcPeriod"/>
            </a:pP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Hvad ved vi naturvidenskabeligt om naturgrundlaget på den videre vandring?</a:t>
            </a:r>
          </a:p>
        </p:txBody>
      </p:sp>
      <p:sp>
        <p:nvSpPr>
          <p:cNvPr id="5" name="Oval 4"/>
          <p:cNvSpPr/>
          <p:nvPr/>
        </p:nvSpPr>
        <p:spPr>
          <a:xfrm>
            <a:off x="287384" y="3492137"/>
            <a:ext cx="1863634" cy="391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Oval 8"/>
          <p:cNvSpPr/>
          <p:nvPr/>
        </p:nvSpPr>
        <p:spPr>
          <a:xfrm>
            <a:off x="1881310" y="2764973"/>
            <a:ext cx="2254997" cy="391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Oval 9"/>
          <p:cNvSpPr/>
          <p:nvPr/>
        </p:nvSpPr>
        <p:spPr>
          <a:xfrm>
            <a:off x="3052614" y="1489166"/>
            <a:ext cx="2254997" cy="391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Oval 10"/>
          <p:cNvSpPr/>
          <p:nvPr/>
        </p:nvSpPr>
        <p:spPr>
          <a:xfrm>
            <a:off x="5881266" y="3222185"/>
            <a:ext cx="2728547" cy="391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ounded Rectangle 11"/>
          <p:cNvSpPr/>
          <p:nvPr/>
        </p:nvSpPr>
        <p:spPr>
          <a:xfrm>
            <a:off x="1471750" y="4026430"/>
            <a:ext cx="6888480" cy="18493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 smtClean="0"/>
              <a:t>Disse rammevilkår i fremtiden </a:t>
            </a:r>
          </a:p>
          <a:p>
            <a:pPr algn="ctr"/>
            <a:r>
              <a:rPr lang="da-DK" sz="2400" b="1" dirty="0" smtClean="0"/>
              <a:t>er der naturvidenskabelig enighed om</a:t>
            </a:r>
          </a:p>
          <a:p>
            <a:pPr algn="ctr"/>
            <a:r>
              <a:rPr lang="da-DK" sz="2400" b="1" dirty="0" smtClean="0"/>
              <a:t>(eleverne kan selv studere dette langs ”Tidslinjen”)</a:t>
            </a:r>
            <a:endParaRPr lang="da-DK" sz="2400" b="1" dirty="0"/>
          </a:p>
        </p:txBody>
      </p:sp>
      <p:sp>
        <p:nvSpPr>
          <p:cNvPr id="15" name="Right Arrow 14"/>
          <p:cNvSpPr/>
          <p:nvPr/>
        </p:nvSpPr>
        <p:spPr>
          <a:xfrm rot="17854074">
            <a:off x="6748315" y="1011637"/>
            <a:ext cx="3097271" cy="170937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 smtClean="0"/>
              <a:t>Stjernehimlen</a:t>
            </a:r>
          </a:p>
          <a:p>
            <a:pPr algn="ctr"/>
            <a:r>
              <a:rPr lang="da-DK" sz="2400" b="1" dirty="0" smtClean="0"/>
              <a:t>fortsætter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234590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31900"/>
            <a:ext cx="8645434" cy="98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da-DK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forstå klimavariationer og klimavariationernes hastighed </a:t>
            </a:r>
          </a:p>
          <a:p>
            <a:pPr algn="ctr"/>
            <a:r>
              <a:rPr lang="da-DK" sz="1600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Specifikt </a:t>
            </a:r>
            <a:r>
              <a:rPr lang="da-DK" sz="16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naturvidenskabeligt og kvantitativt input til personlig stillingtagen i klimaspørgsmål</a:t>
            </a:r>
            <a:r>
              <a:rPr lang="da-DK" sz="1600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da-DK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Done?</a:t>
            </a:r>
            <a:endParaRPr lang="da-DK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5670" y="6931432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Fremtiden, kan vi vide, at den findes?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romanLcPeriod"/>
            </a:pP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Nuets port, (med </a:t>
            </a:r>
            <a:r>
              <a:rPr lang="da-DK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papirsdug</a:t>
            </a: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romanLcPeriod"/>
            </a:pP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Opstille mikroskop; forestille sig et elektronmikroskop. (en flues hoved som målestok)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romanLcPeriod"/>
            </a:pP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næste magiske skridt – Mennesker om 100 000 år? (Dialogopgave)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romanLcPeriod"/>
            </a:pP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Hvad ved vi naturvidenskabeligt om naturgrundlaget på den videre vandring?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75359" y="1288469"/>
            <a:ext cx="6879772" cy="14020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smtClean="0"/>
              <a:t>Redskab i pakken: Opgavesæt med fokus på CO2 og temperatur</a:t>
            </a:r>
          </a:p>
          <a:p>
            <a:pPr algn="ctr"/>
            <a:r>
              <a:rPr lang="da-DK" b="1" dirty="0" smtClean="0">
                <a:hlinkClick r:id="rId2"/>
              </a:rPr>
              <a:t>www.1mmper100y.dk/Aarhus2017/UngeEvent/Regneopgaver.pdf</a:t>
            </a:r>
            <a:r>
              <a:rPr lang="da-DK" b="1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3078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869" y="108793"/>
            <a:ext cx="8645434" cy="98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da-DK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forstå klima</a:t>
            </a:r>
            <a:r>
              <a:rPr lang="da-DK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variationer</a:t>
            </a: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klimavariationernes </a:t>
            </a:r>
            <a:r>
              <a:rPr lang="da-DK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hastighed</a:t>
            </a: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da-DK" sz="1600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Specifikt </a:t>
            </a:r>
            <a:r>
              <a:rPr lang="da-DK" sz="16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naturvidenskabeligt og kvantitativt input til personlig stillingtagen i klimaspørgsmål</a:t>
            </a:r>
            <a:r>
              <a:rPr lang="da-DK" sz="1600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da-DK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Done?</a:t>
            </a:r>
            <a:endParaRPr lang="da-DK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5670" y="6931432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Fremtiden, kan vi vide, at den findes?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romanLcPeriod"/>
            </a:pP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Nuets port, (med </a:t>
            </a:r>
            <a:r>
              <a:rPr lang="da-DK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papirsdug</a:t>
            </a: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romanLcPeriod"/>
            </a:pP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Opstille mikroskop; forestille sig et elektronmikroskop. (en flues hoved som målestok)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romanLcPeriod"/>
            </a:pP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næste magiske skridt – Mennesker om 100 000 år? (Dialogopgave)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romanLcPeriod"/>
            </a:pP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Hvad ved vi naturvidenskabeligt om naturgrundlaget på den videre vandring?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97898" y="1152464"/>
            <a:ext cx="6879772" cy="76055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smtClean="0"/>
              <a:t>Redskab i pakken: Opgavesæt med fokus på CO2 og temperatur</a:t>
            </a:r>
          </a:p>
          <a:p>
            <a:pPr algn="ctr"/>
            <a:r>
              <a:rPr lang="da-DK" b="1" dirty="0" smtClean="0">
                <a:hlinkClick r:id="rId2"/>
              </a:rPr>
              <a:t>www.1mmper100y.dk/Aarhus2017/UngeEvent/Regneopgaver.pdf</a:t>
            </a:r>
            <a:r>
              <a:rPr lang="da-DK" b="1" dirty="0" smtClean="0"/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966" y="1982632"/>
            <a:ext cx="8874034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sz="2400" b="1" dirty="0"/>
              <a:t>Projekt </a:t>
            </a:r>
            <a:r>
              <a:rPr lang="da-DK" sz="2400" b="1" dirty="0" smtClean="0"/>
              <a:t>A: Ændringer </a:t>
            </a:r>
            <a:r>
              <a:rPr lang="da-DK" sz="2400" b="1" dirty="0"/>
              <a:t>og ændringshastigheder for CO</a:t>
            </a:r>
            <a:r>
              <a:rPr lang="da-DK" sz="2400" b="1" baseline="-25000" dirty="0"/>
              <a:t>2</a:t>
            </a:r>
            <a:r>
              <a:rPr lang="da-DK" sz="2400" b="1" dirty="0"/>
              <a:t> og temperatur ved fortidens klimabegivenheder og i nutiden</a:t>
            </a:r>
            <a:r>
              <a:rPr lang="da-DK" sz="2400" b="1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da-DK" sz="2400" b="1" dirty="0"/>
              <a:t>Projekt B: </a:t>
            </a:r>
            <a:r>
              <a:rPr lang="da-DK" sz="2400" b="1" dirty="0" err="1"/>
              <a:t>Etbarns</a:t>
            </a:r>
            <a:r>
              <a:rPr lang="da-DK" sz="2400" b="1" dirty="0"/>
              <a:t>-livsstilen</a:t>
            </a:r>
            <a:endParaRPr lang="da-DK" sz="2400" dirty="0"/>
          </a:p>
          <a:p>
            <a:pPr>
              <a:spcAft>
                <a:spcPts val="600"/>
              </a:spcAft>
            </a:pPr>
            <a:r>
              <a:rPr lang="da-DK" sz="2400" b="1" dirty="0"/>
              <a:t>Projekt C: Hvor længe holder en ressource, hvis vi genbruger 90%</a:t>
            </a:r>
            <a:endParaRPr lang="da-DK" sz="2400" dirty="0"/>
          </a:p>
          <a:p>
            <a:pPr>
              <a:spcAft>
                <a:spcPts val="600"/>
              </a:spcAft>
            </a:pPr>
            <a:r>
              <a:rPr lang="da-DK" sz="2400" b="1" dirty="0"/>
              <a:t>Projekt D: Kan CO</a:t>
            </a:r>
            <a:r>
              <a:rPr lang="da-DK" sz="2400" b="1" baseline="-25000" dirty="0"/>
              <a:t>2</a:t>
            </a:r>
            <a:r>
              <a:rPr lang="da-DK" sz="2400" b="1" dirty="0"/>
              <a:t> også blive for lavt</a:t>
            </a:r>
            <a:r>
              <a:rPr lang="da-DK" sz="2400" b="1" dirty="0" smtClean="0"/>
              <a:t>?</a:t>
            </a:r>
          </a:p>
          <a:p>
            <a:pPr>
              <a:spcAft>
                <a:spcPts val="600"/>
              </a:spcAft>
            </a:pPr>
            <a:endParaRPr lang="da-DK" sz="2400" b="1" dirty="0" smtClean="0"/>
          </a:p>
          <a:p>
            <a:pPr>
              <a:spcAft>
                <a:spcPts val="600"/>
              </a:spcAft>
            </a:pPr>
            <a:r>
              <a:rPr lang="da-DK" sz="2400" dirty="0"/>
              <a:t>Status 10. august:</a:t>
            </a:r>
          </a:p>
          <a:p>
            <a:pPr>
              <a:spcAft>
                <a:spcPts val="600"/>
              </a:spcAft>
            </a:pPr>
            <a:r>
              <a:rPr lang="da-DK" sz="2400" i="1" dirty="0"/>
              <a:t>Projekt A er udviklet (10 sider). </a:t>
            </a:r>
            <a:endParaRPr lang="da-DK" sz="2400" dirty="0"/>
          </a:p>
          <a:p>
            <a:pPr>
              <a:spcAft>
                <a:spcPts val="600"/>
              </a:spcAft>
            </a:pPr>
            <a:r>
              <a:rPr lang="da-DK" sz="2400" i="1" dirty="0"/>
              <a:t>Projekt B+C+D vil blive udviklet, </a:t>
            </a:r>
            <a:br>
              <a:rPr lang="da-DK" sz="2400" i="1" dirty="0"/>
            </a:br>
            <a:r>
              <a:rPr lang="da-DK" sz="2400" i="1" dirty="0" smtClean="0"/>
              <a:t>hvis </a:t>
            </a:r>
            <a:r>
              <a:rPr lang="da-DK" sz="2400" i="1" dirty="0"/>
              <a:t>en lærer melder sig </a:t>
            </a:r>
            <a:r>
              <a:rPr lang="da-DK" sz="2400" i="1" dirty="0" smtClean="0"/>
              <a:t/>
            </a:r>
            <a:br>
              <a:rPr lang="da-DK" sz="2400" i="1" dirty="0" smtClean="0"/>
            </a:br>
            <a:r>
              <a:rPr lang="da-DK" sz="2400" i="1" dirty="0" smtClean="0"/>
              <a:t>til </a:t>
            </a:r>
            <a:r>
              <a:rPr lang="da-DK" sz="2400" i="1" dirty="0"/>
              <a:t>et samarbejde </a:t>
            </a:r>
            <a:r>
              <a:rPr lang="da-DK" sz="2400" i="1" dirty="0" smtClean="0"/>
              <a:t>om </a:t>
            </a:r>
            <a:r>
              <a:rPr lang="da-DK" sz="2400" i="1" dirty="0"/>
              <a:t>det i efteråret. </a:t>
            </a:r>
            <a:endParaRPr lang="da-DK" sz="2400" dirty="0"/>
          </a:p>
        </p:txBody>
      </p:sp>
      <p:pic>
        <p:nvPicPr>
          <p:cNvPr id="1026" name="Picture 2" descr="https://upload.wikimedia.org/wikipedia/commons/thumb/1/1d/Unclesamwantyou.jpg/181px-Unclesamwantyo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798" y="4390224"/>
            <a:ext cx="17240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2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966" y="97968"/>
            <a:ext cx="864543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forstå bæredygtighedens dynamiske karakter: </a:t>
            </a:r>
          </a:p>
          <a:p>
            <a:pPr algn="ctr"/>
            <a:r>
              <a:rPr lang="da-DK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Ingen tænkelig praksis er </a:t>
            </a:r>
            <a:r>
              <a:rPr lang="da-DK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bæredygtig - men </a:t>
            </a:r>
            <a:r>
              <a:rPr lang="da-DK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ubegrænset bæredygtighed er opnåelig</a:t>
            </a:r>
            <a:r>
              <a:rPr lang="da-DK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a-DK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66" y="1275347"/>
            <a:ext cx="86454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Ingen tænkelig praksis er </a:t>
            </a:r>
            <a:r>
              <a:rPr lang="da-DK" sz="2400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bæredygtig (er det rigtigt?)</a:t>
            </a:r>
          </a:p>
          <a:p>
            <a:r>
              <a:rPr lang="da-DK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Værktøj: </a:t>
            </a:r>
            <a:r>
              <a:rPr lang="da-DK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Væksthistorier (rentesregning) </a:t>
            </a:r>
            <a:r>
              <a:rPr lang="da-DK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bryder uvægerligt sammen, hvis man tror på dyb fremtid og lader tiden gå. </a:t>
            </a:r>
          </a:p>
          <a:p>
            <a:r>
              <a:rPr lang="da-DK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(Projekt </a:t>
            </a:r>
            <a:r>
              <a:rPr lang="da-DK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C: Hvor længe holder en ressource, hvis vi genbruger 90</a:t>
            </a:r>
            <a:r>
              <a:rPr lang="da-DK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%)</a:t>
            </a:r>
            <a:endParaRPr lang="da-DK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2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2400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Ubegrænset </a:t>
            </a:r>
            <a:r>
              <a:rPr lang="da-DK" sz="24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bæredygtighed er </a:t>
            </a:r>
            <a:r>
              <a:rPr lang="da-DK" sz="2400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opnåelig </a:t>
            </a:r>
          </a:p>
          <a:p>
            <a:r>
              <a:rPr lang="da-DK" sz="2400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med en væksthistorie </a:t>
            </a:r>
            <a:r>
              <a:rPr lang="da-DK" sz="2400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  </a:t>
            </a:r>
          </a:p>
          <a:p>
            <a:endParaRPr lang="da-DK" sz="2400" dirty="0"/>
          </a:p>
        </p:txBody>
      </p:sp>
      <p:sp>
        <p:nvSpPr>
          <p:cNvPr id="2" name="Right Arrow 1"/>
          <p:cNvSpPr/>
          <p:nvPr/>
        </p:nvSpPr>
        <p:spPr>
          <a:xfrm>
            <a:off x="3744685" y="3448594"/>
            <a:ext cx="984069" cy="46155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320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6586572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400" b="1" dirty="0" smtClean="0"/>
              <a:t>Bæredygtighed – en tur i tidsmaskinen. Big Bang 2014</a:t>
            </a:r>
            <a:endParaRPr lang="da-DK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16632"/>
            <a:ext cx="885698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/>
              <a:t>Den simple men </a:t>
            </a:r>
            <a:r>
              <a:rPr lang="da-DK" sz="2400" b="1" u="sng" dirty="0" smtClean="0">
                <a:solidFill>
                  <a:srgbClr val="FF0000"/>
                </a:solidFill>
              </a:rPr>
              <a:t>presserende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ToDo</a:t>
            </a:r>
            <a:r>
              <a:rPr lang="da-DK" sz="2400" b="1" dirty="0" smtClean="0"/>
              <a:t> liste: </a:t>
            </a:r>
            <a:br>
              <a:rPr lang="da-DK" sz="2400" b="1" dirty="0" smtClean="0"/>
            </a:br>
            <a:r>
              <a:rPr lang="da-DK" sz="2400" b="1" dirty="0" smtClean="0"/>
              <a:t>Vend væksten fra forbandelse til velsignelse – </a:t>
            </a:r>
            <a:r>
              <a:rPr lang="da-DK" sz="2400" b="1" i="1" dirty="0" smtClean="0"/>
              <a:t>i en fart</a:t>
            </a:r>
            <a:endParaRPr lang="da-DK" sz="2400" b="1" i="1" dirty="0"/>
          </a:p>
        </p:txBody>
      </p:sp>
      <p:sp>
        <p:nvSpPr>
          <p:cNvPr id="2067" name="TextBox 2066"/>
          <p:cNvSpPr txBox="1"/>
          <p:nvPr/>
        </p:nvSpPr>
        <p:spPr>
          <a:xfrm>
            <a:off x="395536" y="1129962"/>
            <a:ext cx="8496944" cy="57554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-457200">
              <a:spcBef>
                <a:spcPts val="1200"/>
              </a:spcBef>
            </a:pPr>
            <a:r>
              <a:rPr lang="da-DK" sz="2400" b="1" u="sng" dirty="0" smtClean="0"/>
              <a:t>”Alle” råmaterialer og naturgrundlag </a:t>
            </a:r>
            <a:br>
              <a:rPr lang="da-DK" sz="2400" b="1" u="sng" dirty="0" smtClean="0"/>
            </a:br>
            <a:r>
              <a:rPr lang="da-DK" sz="2400" b="1" dirty="0" smtClean="0"/>
              <a:t>	</a:t>
            </a:r>
            <a:r>
              <a:rPr lang="da-DK" sz="2400" b="1" u="sng" dirty="0" smtClean="0"/>
              <a:t>”holder” 100 år eller mindre:</a:t>
            </a:r>
            <a:r>
              <a:rPr lang="da-DK" sz="2400" b="1" dirty="0" smtClean="0"/>
              <a:t>	 1 mm		= 	  100 år</a:t>
            </a:r>
            <a:br>
              <a:rPr lang="da-DK" sz="2400" b="1" dirty="0" smtClean="0"/>
            </a:br>
            <a:r>
              <a:rPr lang="da-DK" sz="2400" b="1" dirty="0" smtClean="0">
                <a:sym typeface="Symbol"/>
              </a:rPr>
              <a:t></a:t>
            </a:r>
            <a:r>
              <a:rPr lang="da-DK" sz="2400" b="1" dirty="0" smtClean="0"/>
              <a:t>	</a:t>
            </a:r>
            <a:r>
              <a:rPr lang="da-DK" sz="2400" b="1" i="1" dirty="0" smtClean="0">
                <a:solidFill>
                  <a:srgbClr val="FF0000"/>
                </a:solidFill>
              </a:rPr>
              <a:t>Iværksæt eksponentiel vækst i bæredygtighed</a:t>
            </a:r>
            <a:r>
              <a:rPr lang="da-DK" sz="2400" b="1" i="1" dirty="0" smtClean="0"/>
              <a:t>:</a:t>
            </a:r>
            <a:endParaRPr lang="da-DK" sz="2400" b="1" dirty="0" smtClean="0"/>
          </a:p>
          <a:p>
            <a:pPr indent="-457200">
              <a:spcBef>
                <a:spcPts val="1200"/>
              </a:spcBef>
            </a:pPr>
            <a:r>
              <a:rPr lang="da-DK" sz="2400" b="1" dirty="0" smtClean="0"/>
              <a:t>Hver generation (30 år) forøger alle bæredygtighedshorisonter med en faktor 3:</a:t>
            </a:r>
          </a:p>
          <a:p>
            <a:pPr marL="2880000" indent="-457200">
              <a:spcBef>
                <a:spcPts val="1200"/>
              </a:spcBef>
            </a:pPr>
            <a:r>
              <a:rPr lang="da-DK" sz="2400" b="1" dirty="0" smtClean="0"/>
              <a:t>2020: 30 år</a:t>
            </a:r>
          </a:p>
          <a:p>
            <a:pPr marL="2880000" indent="-457200">
              <a:spcBef>
                <a:spcPts val="1200"/>
              </a:spcBef>
            </a:pPr>
            <a:r>
              <a:rPr lang="da-DK" sz="2400" b="1" dirty="0" smtClean="0"/>
              <a:t>2050: 100 år</a:t>
            </a:r>
          </a:p>
          <a:p>
            <a:pPr marL="2880000" indent="-457200">
              <a:spcBef>
                <a:spcPts val="1200"/>
              </a:spcBef>
            </a:pPr>
            <a:r>
              <a:rPr lang="da-DK" sz="2400" b="1" dirty="0" smtClean="0"/>
              <a:t>2080: 300 år</a:t>
            </a:r>
          </a:p>
          <a:p>
            <a:pPr marL="2880000" indent="-457200">
              <a:spcBef>
                <a:spcPts val="1200"/>
              </a:spcBef>
            </a:pPr>
            <a:r>
              <a:rPr lang="da-DK" sz="2400" b="1" dirty="0" smtClean="0"/>
              <a:t>:</a:t>
            </a:r>
          </a:p>
          <a:p>
            <a:pPr marL="2880000" indent="-457200">
              <a:spcBef>
                <a:spcPts val="1200"/>
              </a:spcBef>
            </a:pPr>
            <a:r>
              <a:rPr lang="da-DK" sz="2400" b="1" dirty="0" smtClean="0"/>
              <a:t>2520: 3 milliarder år</a:t>
            </a:r>
            <a:endParaRPr lang="da-DK" sz="2400" b="1" dirty="0"/>
          </a:p>
          <a:p>
            <a:pPr marL="2880000" indent="-457200">
              <a:spcBef>
                <a:spcPts val="1200"/>
              </a:spcBef>
            </a:pPr>
            <a:endParaRPr lang="da-DK" sz="2400" b="1" dirty="0" smtClean="0"/>
          </a:p>
          <a:p>
            <a:pPr marL="2880000" indent="-457200">
              <a:spcBef>
                <a:spcPts val="1200"/>
              </a:spcBef>
            </a:pPr>
            <a:endParaRPr lang="da-DK" sz="2400" b="1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580112" y="4273856"/>
            <a:ext cx="3447610" cy="2455168"/>
            <a:chOff x="5580112" y="4273856"/>
            <a:chExt cx="3447610" cy="2455168"/>
          </a:xfrm>
        </p:grpSpPr>
        <p:pic>
          <p:nvPicPr>
            <p:cNvPr id="2051" name="Picture 3" descr="C:\Users\bhj\AppData\Local\Microsoft\Windows\Temporary Internet Files\Content.IE5\CFG22CIC\MC900444657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4273856"/>
              <a:ext cx="1895935" cy="2455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bhj\AppData\Local\Microsoft\Windows\Temporary Internet Files\Content.IE5\9TDDR6F3\MC900131697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215" y="4317929"/>
              <a:ext cx="1957507" cy="2235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ight Brace 6"/>
          <p:cNvSpPr/>
          <p:nvPr/>
        </p:nvSpPr>
        <p:spPr>
          <a:xfrm rot="10800000">
            <a:off x="2359983" y="3452440"/>
            <a:ext cx="320887" cy="2171804"/>
          </a:xfrm>
          <a:prstGeom prst="rightBrace">
            <a:avLst>
              <a:gd name="adj1" fmla="val 36167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xtBox 7"/>
          <p:cNvSpPr txBox="1"/>
          <p:nvPr/>
        </p:nvSpPr>
        <p:spPr>
          <a:xfrm>
            <a:off x="107504" y="4007673"/>
            <a:ext cx="2124891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Svarer til tiden siden Reformationen</a:t>
            </a:r>
            <a:endParaRPr lang="da-DK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4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uiExpand="1" build="p" bldLvl="2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271213" y="3958390"/>
            <a:ext cx="5230314" cy="3068052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a-DK" sz="3600" b="1" dirty="0">
                <a:solidFill>
                  <a:schemeClr val="bg1"/>
                </a:solidFill>
              </a:rPr>
              <a:t>Og giv bæredygtighed den helt store tur </a:t>
            </a:r>
          </a:p>
          <a:p>
            <a:pPr lvl="0" algn="ctr"/>
            <a:r>
              <a:rPr lang="da-DK" sz="3600" b="1" dirty="0">
                <a:solidFill>
                  <a:schemeClr val="bg1"/>
                </a:solidFill>
              </a:rPr>
              <a:t>i </a:t>
            </a:r>
            <a:r>
              <a:rPr lang="da-DK" sz="3600" b="1" dirty="0" smtClean="0">
                <a:solidFill>
                  <a:schemeClr val="bg1"/>
                </a:solidFill>
              </a:rPr>
              <a:t>tidsmaskinen</a:t>
            </a:r>
            <a:endParaRPr lang="da-DK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720" y="14761"/>
            <a:ext cx="9499023" cy="41996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16145" y="-156411"/>
            <a:ext cx="65572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0" b="1" dirty="0" smtClean="0">
                <a:solidFill>
                  <a:schemeClr val="bg1"/>
                </a:solidFill>
              </a:rPr>
              <a:t>Tidslinjen</a:t>
            </a:r>
            <a:endParaRPr lang="da-DK" sz="1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2171" b="150"/>
          <a:stretch/>
        </p:blipFill>
        <p:spPr>
          <a:xfrm>
            <a:off x="-36124" y="3200409"/>
            <a:ext cx="4494751" cy="214162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0" y="5269897"/>
            <a:ext cx="5216434" cy="158810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 dirty="0"/>
          </a:p>
        </p:txBody>
      </p:sp>
      <p:pic>
        <p:nvPicPr>
          <p:cNvPr id="1028" name="Picture 4" descr="Billedresultat for bo holm jacobsen p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42" y="5377711"/>
            <a:ext cx="1289258" cy="135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26819" y="5495513"/>
            <a:ext cx="23007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>
                <a:solidFill>
                  <a:schemeClr val="bg1"/>
                </a:solidFill>
              </a:rPr>
              <a:t>Lektor Bo Holm Jacobsen</a:t>
            </a:r>
          </a:p>
          <a:p>
            <a:pPr algn="ctr"/>
            <a:r>
              <a:rPr lang="da-DK" sz="1600" b="1" dirty="0">
                <a:solidFill>
                  <a:schemeClr val="bg1"/>
                </a:solidFill>
              </a:rPr>
              <a:t>Institut for Geoscience </a:t>
            </a:r>
            <a:endParaRPr lang="da-DK" sz="1600" b="1" dirty="0" smtClean="0">
              <a:solidFill>
                <a:schemeClr val="bg1"/>
              </a:solidFill>
            </a:endParaRPr>
          </a:p>
          <a:p>
            <a:pPr algn="ctr"/>
            <a:r>
              <a:rPr lang="da-DK" sz="1600" b="1" dirty="0" smtClean="0">
                <a:solidFill>
                  <a:schemeClr val="bg1"/>
                </a:solidFill>
              </a:rPr>
              <a:t>Aarhus </a:t>
            </a:r>
            <a:r>
              <a:rPr lang="da-DK" sz="1600" b="1" dirty="0">
                <a:solidFill>
                  <a:schemeClr val="bg1"/>
                </a:solidFill>
              </a:rPr>
              <a:t>Universitet</a:t>
            </a:r>
            <a:endParaRPr lang="da-DK" sz="16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2843" r="12451"/>
          <a:stretch/>
        </p:blipFill>
        <p:spPr>
          <a:xfrm>
            <a:off x="4808771" y="3412852"/>
            <a:ext cx="4485283" cy="3377206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2" name="Picture 2" descr="https://upload.wikimedia.org/wikipedia/commons/thumb/1/1d/Unclesamwantyou.jpg/181px-Unclesamwantyo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86" y="5412386"/>
            <a:ext cx="973167" cy="129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14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186989" y="3958390"/>
            <a:ext cx="5230314" cy="3068052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a-DK" sz="3600" b="1" dirty="0">
                <a:solidFill>
                  <a:schemeClr val="bg1"/>
                </a:solidFill>
              </a:rPr>
              <a:t>Og giv bæredygtighed den helt store tur </a:t>
            </a:r>
          </a:p>
          <a:p>
            <a:pPr lvl="0" algn="ctr"/>
            <a:r>
              <a:rPr lang="da-DK" sz="3600" b="1" dirty="0">
                <a:solidFill>
                  <a:schemeClr val="bg1"/>
                </a:solidFill>
              </a:rPr>
              <a:t>i </a:t>
            </a:r>
            <a:r>
              <a:rPr lang="da-DK" sz="3600" b="1" dirty="0" smtClean="0">
                <a:solidFill>
                  <a:schemeClr val="bg1"/>
                </a:solidFill>
              </a:rPr>
              <a:t>tidsmaskinen</a:t>
            </a:r>
            <a:endParaRPr lang="da-DK" sz="3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694"/>
            <a:ext cx="4494751" cy="31643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720" y="14761"/>
            <a:ext cx="9499023" cy="41996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16145" y="-156411"/>
            <a:ext cx="65572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0" b="1" dirty="0" smtClean="0">
                <a:solidFill>
                  <a:schemeClr val="bg1"/>
                </a:solidFill>
              </a:rPr>
              <a:t>Tidslinjen</a:t>
            </a:r>
            <a:endParaRPr lang="da-DK" sz="12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48046" y="-156411"/>
            <a:ext cx="9840686" cy="7182853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076" name="Picture 4" descr="https://upload.wikimedia.org/wikipedia/commons/thumb/f/f4/20060513_toolbox.jpg/320px-20060513_toolbo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14" y="98077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upload.wikimedia.org/wikipedia/commons/thumb/3/31/Picknick-Korb_%2829615158470%29.jpg/320px-Picknick-Korb_%2829615158470%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0838"/>
            <a:ext cx="30480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71343" y="98077"/>
            <a:ext cx="6494006" cy="66018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sz="2400" dirty="0" smtClean="0"/>
              <a:t>Ledsagende materialer: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da-DK" sz="2400" dirty="0" smtClean="0"/>
              <a:t>Startpakken (på USB-pind?): Viser installation ved Sorø Kunstmuseum.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da-DK" sz="2400" dirty="0" smtClean="0"/>
              <a:t>Pakke 2 (Udviklet til event 21.+22. august for i alt 1800 gymnasieelever; hentes på </a:t>
            </a:r>
            <a:r>
              <a:rPr lang="da-DK" sz="2400" dirty="0" smtClean="0">
                <a:hlinkClick r:id="rId6"/>
              </a:rPr>
              <a:t>www.1mmper100y.dk</a:t>
            </a:r>
            <a:r>
              <a:rPr lang="da-DK" sz="2400" dirty="0" smtClean="0"/>
              <a:t>) </a:t>
            </a:r>
            <a:r>
              <a:rPr lang="da-DK" sz="1400" dirty="0" smtClean="0">
                <a:hlinkClick r:id="rId7"/>
              </a:rPr>
              <a:t>http</a:t>
            </a:r>
            <a:r>
              <a:rPr lang="da-DK" sz="1400" dirty="0">
                <a:hlinkClick r:id="rId7"/>
              </a:rPr>
              <a:t>://</a:t>
            </a:r>
            <a:r>
              <a:rPr lang="da-DK" sz="1400" dirty="0" smtClean="0">
                <a:hlinkClick r:id="rId7"/>
              </a:rPr>
              <a:t>www.1mmper100y.dk/Aarhus2017/UngeEvent/tidslinjepakken.zip</a:t>
            </a:r>
            <a:r>
              <a:rPr lang="da-DK" sz="1400" dirty="0" smtClean="0"/>
              <a:t> </a:t>
            </a:r>
            <a:endParaRPr lang="da-DK" sz="1400" dirty="0" smtClean="0"/>
          </a:p>
          <a:p>
            <a:pPr marL="800100" lvl="1" indent="-342900">
              <a:spcAft>
                <a:spcPts val="600"/>
              </a:spcAft>
              <a:buFont typeface="+mj-lt"/>
              <a:buAutoNum type="alphaLcPeriod"/>
            </a:pPr>
            <a:r>
              <a:rPr lang="da-DK" sz="2400" dirty="0" smtClean="0"/>
              <a:t>Instruktionsmateriale om Tidslinjen og de store mærkedage (</a:t>
            </a:r>
            <a:r>
              <a:rPr lang="da-DK" sz="2400" dirty="0" err="1" smtClean="0"/>
              <a:t>kmz</a:t>
            </a:r>
            <a:r>
              <a:rPr lang="da-DK" sz="2400" dirty="0" smtClean="0"/>
              <a:t>-fil til Google Earth, </a:t>
            </a:r>
            <a:r>
              <a:rPr lang="da-DK" sz="2400" dirty="0" err="1" smtClean="0"/>
              <a:t>youtube</a:t>
            </a:r>
            <a:r>
              <a:rPr lang="da-DK" sz="2400" dirty="0" smtClean="0"/>
              <a:t> instruktion i at arbejde med Google Earth, ”vandretursfolder” etc.)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eriod"/>
            </a:pPr>
            <a:r>
              <a:rPr lang="da-DK" sz="2400" dirty="0" smtClean="0"/>
              <a:t>Praktisk/virtuel installation af Tidslinjen ”hjemme på skolen” (et antal </a:t>
            </a:r>
            <a:r>
              <a:rPr lang="da-DK" sz="2400" dirty="0" err="1" smtClean="0"/>
              <a:t>youtube</a:t>
            </a:r>
            <a:r>
              <a:rPr lang="da-DK" sz="2400" dirty="0" smtClean="0"/>
              <a:t> instruktionsvideoer)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eriod"/>
            </a:pPr>
            <a:r>
              <a:rPr lang="da-DK" sz="2400" dirty="0" smtClean="0"/>
              <a:t>Opgavemateriale om blandt andet CO</a:t>
            </a:r>
            <a:r>
              <a:rPr lang="da-DK" sz="2400" baseline="-25000" dirty="0" smtClean="0"/>
              <a:t>2</a:t>
            </a:r>
            <a:r>
              <a:rPr lang="da-DK" sz="2400" dirty="0" smtClean="0"/>
              <a:t> - og temperatur-variationer på forskellige tidsskalaer i Jordens historie. </a:t>
            </a:r>
            <a:endParaRPr lang="da-DK" sz="24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83400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uiExpand="1" build="p" bldLvl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ledresultat for kinderæ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909" y="684997"/>
            <a:ext cx="799438" cy="11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221" y="58772"/>
            <a:ext cx="8903368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da-DK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 dette koncept og ledsagende materialer</a:t>
            </a:r>
          </a:p>
          <a:p>
            <a:pPr lvl="0">
              <a:spcAft>
                <a:spcPts val="600"/>
              </a:spcAft>
            </a:pPr>
            <a:r>
              <a:rPr lang="da-DK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 I hjælpe eleven til at …</a:t>
            </a:r>
            <a:br>
              <a:rPr lang="da-DK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sz="2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da-DK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forstå </a:t>
            </a:r>
            <a:r>
              <a:rPr lang="da-DK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proportionerne i tiden som sådan </a:t>
            </a:r>
            <a:r>
              <a:rPr lang="da-DK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a-DK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400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da-DK" sz="24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sjovt og ganske potent værktøj til den </a:t>
            </a:r>
            <a:r>
              <a:rPr lang="da-DK" sz="2400" i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generelle naturvidenskabelige dannelse</a:t>
            </a:r>
            <a:r>
              <a:rPr lang="da-DK" sz="24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da-DK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da-DK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rkende, </a:t>
            </a:r>
            <a:r>
              <a:rPr lang="da-DK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fremtiden er lige så reel som fortiden – </a:t>
            </a:r>
            <a:r>
              <a:rPr lang="da-DK" sz="2400" i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Naturvidenskabelig viden om fremtiden</a:t>
            </a:r>
            <a:r>
              <a:rPr lang="da-DK" sz="24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dens proportioner.</a:t>
            </a:r>
            <a:r>
              <a:rPr lang="da-DK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da-DK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forstå </a:t>
            </a:r>
            <a:r>
              <a:rPr lang="da-DK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klimavariationer og klimavariationernes hastighed – </a:t>
            </a:r>
            <a:r>
              <a:rPr lang="da-DK" sz="24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Specifikt naturvidenskabeligt og </a:t>
            </a:r>
            <a:r>
              <a:rPr lang="da-DK" sz="2400" i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kvantitativt input </a:t>
            </a:r>
            <a:r>
              <a:rPr lang="da-DK" sz="24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 personlig stillingtagen </a:t>
            </a:r>
            <a:r>
              <a:rPr lang="da-DK" sz="2400" i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klimaspørgsmål</a:t>
            </a:r>
            <a:r>
              <a:rPr lang="da-DK" sz="24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da-DK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forstå </a:t>
            </a:r>
            <a:r>
              <a:rPr lang="da-DK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bæredygtighedens dynamiske </a:t>
            </a:r>
            <a:r>
              <a:rPr lang="da-DK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karakter: </a:t>
            </a:r>
          </a:p>
          <a:p>
            <a:pPr marL="1371600" lvl="2" indent="-457200">
              <a:spcAft>
                <a:spcPts val="600"/>
              </a:spcAft>
              <a:buFont typeface="+mj-lt"/>
              <a:buAutoNum type="alphaLcParenR"/>
            </a:pPr>
            <a:r>
              <a:rPr lang="da-DK" sz="2400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Ingen </a:t>
            </a:r>
            <a:r>
              <a:rPr lang="da-DK" sz="24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tænkelig praksis er bæredygtig, </a:t>
            </a:r>
            <a:endParaRPr lang="da-DK" sz="2400" i="1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spcAft>
                <a:spcPts val="600"/>
              </a:spcAft>
              <a:buFont typeface="+mj-lt"/>
              <a:buAutoNum type="alphaLcParenR"/>
            </a:pPr>
            <a:r>
              <a:rPr lang="da-DK" sz="2400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ubegrænset </a:t>
            </a:r>
            <a:r>
              <a:rPr lang="da-DK" sz="24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bæredygtighed er opnåelig</a:t>
            </a:r>
            <a:r>
              <a:rPr lang="da-DK" sz="2400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a-DK" sz="2400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illedresultat for swiss army knif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649" y="238748"/>
            <a:ext cx="1793957" cy="1793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19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66" y="97968"/>
            <a:ext cx="86454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Proportionerne </a:t>
            </a: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tiden som sådan </a:t>
            </a:r>
            <a:r>
              <a:rPr lang="da-DK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Generelle </a:t>
            </a: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naturvidenskabelige </a:t>
            </a:r>
            <a:r>
              <a:rPr lang="da-DK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dannelse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8839" b="14207"/>
          <a:stretch/>
        </p:blipFill>
        <p:spPr>
          <a:xfrm>
            <a:off x="139339" y="517485"/>
            <a:ext cx="5677989" cy="16807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73213" y="3060979"/>
            <a:ext cx="4544258" cy="29191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5681" y="2836489"/>
            <a:ext cx="5403173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Mennesket skal håndtere voldsomt forskellige tidsproportioner,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fra det personlige livsprojekt til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geologiske og kosmologiske skalaer. </a:t>
            </a:r>
          </a:p>
          <a:p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Værktøj: </a:t>
            </a:r>
          </a:p>
          <a:p>
            <a:r>
              <a:rPr lang="da-DK" sz="2400" dirty="0" smtClean="0"/>
              <a:t>Tidslinje i helt fast rumlig skala: </a:t>
            </a:r>
          </a:p>
          <a:p>
            <a:r>
              <a:rPr lang="da-DK" sz="2400" dirty="0" smtClean="0"/>
              <a:t>1 </a:t>
            </a:r>
            <a:r>
              <a:rPr lang="da-DK" sz="2400" dirty="0"/>
              <a:t>mm per 100 år!</a:t>
            </a:r>
          </a:p>
          <a:p>
            <a:r>
              <a:rPr lang="da-DK" sz="2400" dirty="0" smtClean="0"/>
              <a:t>” - så man kan få fingrene i tiden, </a:t>
            </a:r>
          </a:p>
          <a:p>
            <a:r>
              <a:rPr lang="da-DK" sz="2400" dirty="0"/>
              <a:t> </a:t>
            </a:r>
            <a:r>
              <a:rPr lang="da-DK" sz="2400" dirty="0" smtClean="0"/>
              <a:t>     og se den sådan lidt fra siden”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9002" y="517485"/>
            <a:ext cx="3402378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Nemme omregninger:</a:t>
            </a:r>
          </a:p>
          <a:p>
            <a:r>
              <a:rPr lang="da-DK" b="1" dirty="0" smtClean="0"/>
              <a:t>1 cm		=	1000 år = 1 </a:t>
            </a:r>
            <a:r>
              <a:rPr lang="da-DK" b="1" dirty="0" err="1" smtClean="0"/>
              <a:t>ka</a:t>
            </a:r>
            <a:endParaRPr lang="da-DK" b="1" dirty="0" smtClean="0"/>
          </a:p>
          <a:p>
            <a:r>
              <a:rPr lang="da-DK" b="1" dirty="0" smtClean="0"/>
              <a:t>1 m		=	100 </a:t>
            </a:r>
            <a:r>
              <a:rPr lang="da-DK" b="1" dirty="0" err="1" smtClean="0"/>
              <a:t>ka</a:t>
            </a:r>
            <a:endParaRPr lang="da-DK" b="1" dirty="0" smtClean="0"/>
          </a:p>
          <a:p>
            <a:r>
              <a:rPr lang="da-DK" b="1" dirty="0" smtClean="0"/>
              <a:t>10 m 	=	1 Ma</a:t>
            </a:r>
          </a:p>
          <a:p>
            <a:r>
              <a:rPr lang="da-DK" b="1" dirty="0" smtClean="0"/>
              <a:t>1 km	= 	100 Ma</a:t>
            </a:r>
          </a:p>
          <a:p>
            <a:r>
              <a:rPr lang="da-DK" b="1" dirty="0" smtClean="0"/>
              <a:t>45,67 km	=	4,567 Ga</a:t>
            </a:r>
          </a:p>
          <a:p>
            <a:r>
              <a:rPr lang="da-DK" b="1" dirty="0" smtClean="0"/>
              <a:t>138 km	=	13,8 Ga</a:t>
            </a:r>
            <a:endParaRPr lang="da-DK" b="1" dirty="0"/>
          </a:p>
        </p:txBody>
      </p:sp>
      <p:sp>
        <p:nvSpPr>
          <p:cNvPr id="9" name="Left-Up Arrow 8"/>
          <p:cNvSpPr/>
          <p:nvPr/>
        </p:nvSpPr>
        <p:spPr>
          <a:xfrm>
            <a:off x="3086100" y="2305922"/>
            <a:ext cx="661851" cy="642820"/>
          </a:xfrm>
          <a:prstGeom prst="leftUpArrow">
            <a:avLst>
              <a:gd name="adj1" fmla="val 17887"/>
              <a:gd name="adj2" fmla="val 25000"/>
              <a:gd name="adj3" fmla="val 25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Freeform 15"/>
          <p:cNvSpPr/>
          <p:nvPr/>
        </p:nvSpPr>
        <p:spPr>
          <a:xfrm>
            <a:off x="1887746" y="3686057"/>
            <a:ext cx="1694502" cy="1953262"/>
          </a:xfrm>
          <a:custGeom>
            <a:avLst/>
            <a:gdLst>
              <a:gd name="connsiteX0" fmla="*/ 2133600 w 2133600"/>
              <a:gd name="connsiteY0" fmla="*/ 2317447 h 2355343"/>
              <a:gd name="connsiteX1" fmla="*/ 1219200 w 2133600"/>
              <a:gd name="connsiteY1" fmla="*/ 2091024 h 2355343"/>
              <a:gd name="connsiteX2" fmla="*/ 461554 w 2133600"/>
              <a:gd name="connsiteY2" fmla="*/ 340601 h 2355343"/>
              <a:gd name="connsiteX3" fmla="*/ 0 w 2133600"/>
              <a:gd name="connsiteY3" fmla="*/ 967 h 2355343"/>
              <a:gd name="connsiteX0" fmla="*/ 2133600 w 2133600"/>
              <a:gd name="connsiteY0" fmla="*/ 2316908 h 2328759"/>
              <a:gd name="connsiteX1" fmla="*/ 1219200 w 2133600"/>
              <a:gd name="connsiteY1" fmla="*/ 1925022 h 2328759"/>
              <a:gd name="connsiteX2" fmla="*/ 461554 w 2133600"/>
              <a:gd name="connsiteY2" fmla="*/ 340062 h 2328759"/>
              <a:gd name="connsiteX3" fmla="*/ 0 w 2133600"/>
              <a:gd name="connsiteY3" fmla="*/ 428 h 2328759"/>
              <a:gd name="connsiteX0" fmla="*/ 2133600 w 2133600"/>
              <a:gd name="connsiteY0" fmla="*/ 2316908 h 2317495"/>
              <a:gd name="connsiteX1" fmla="*/ 1219200 w 2133600"/>
              <a:gd name="connsiteY1" fmla="*/ 1925022 h 2317495"/>
              <a:gd name="connsiteX2" fmla="*/ 461554 w 2133600"/>
              <a:gd name="connsiteY2" fmla="*/ 340062 h 2317495"/>
              <a:gd name="connsiteX3" fmla="*/ 0 w 2133600"/>
              <a:gd name="connsiteY3" fmla="*/ 428 h 2317495"/>
              <a:gd name="connsiteX0" fmla="*/ 2133600 w 2133600"/>
              <a:gd name="connsiteY0" fmla="*/ 2316480 h 2317067"/>
              <a:gd name="connsiteX1" fmla="*/ 1219200 w 2133600"/>
              <a:gd name="connsiteY1" fmla="*/ 1924594 h 2317067"/>
              <a:gd name="connsiteX2" fmla="*/ 461554 w 2133600"/>
              <a:gd name="connsiteY2" fmla="*/ 339634 h 2317067"/>
              <a:gd name="connsiteX3" fmla="*/ 0 w 2133600"/>
              <a:gd name="connsiteY3" fmla="*/ 0 h 2317067"/>
              <a:gd name="connsiteX0" fmla="*/ 2133600 w 2133600"/>
              <a:gd name="connsiteY0" fmla="*/ 2316480 h 2316877"/>
              <a:gd name="connsiteX1" fmla="*/ 1219200 w 2133600"/>
              <a:gd name="connsiteY1" fmla="*/ 1924594 h 2316877"/>
              <a:gd name="connsiteX2" fmla="*/ 607943 w 2133600"/>
              <a:gd name="connsiteY2" fmla="*/ 586139 h 2316877"/>
              <a:gd name="connsiteX3" fmla="*/ 0 w 2133600"/>
              <a:gd name="connsiteY3" fmla="*/ 0 h 231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0" h="2316877">
                <a:moveTo>
                  <a:pt x="2133600" y="2316480"/>
                </a:moveTo>
                <a:cubicBezTo>
                  <a:pt x="1815737" y="2324462"/>
                  <a:pt x="1473476" y="2212984"/>
                  <a:pt x="1219200" y="1924594"/>
                </a:cubicBezTo>
                <a:cubicBezTo>
                  <a:pt x="964924" y="1636204"/>
                  <a:pt x="811143" y="906905"/>
                  <a:pt x="607943" y="586139"/>
                </a:cubicBezTo>
                <a:cubicBezTo>
                  <a:pt x="404743" y="265373"/>
                  <a:pt x="339612" y="156821"/>
                  <a:pt x="0" y="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7" name="Rounded Rectangle 16"/>
          <p:cNvSpPr/>
          <p:nvPr/>
        </p:nvSpPr>
        <p:spPr>
          <a:xfrm>
            <a:off x="111732" y="3299012"/>
            <a:ext cx="1690174" cy="3406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Rounded Rectangle 17"/>
          <p:cNvSpPr/>
          <p:nvPr/>
        </p:nvSpPr>
        <p:spPr>
          <a:xfrm>
            <a:off x="269966" y="1120588"/>
            <a:ext cx="1065775" cy="8516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Rounded Rectangle 18"/>
          <p:cNvSpPr/>
          <p:nvPr/>
        </p:nvSpPr>
        <p:spPr>
          <a:xfrm>
            <a:off x="2233233" y="932329"/>
            <a:ext cx="1065775" cy="8516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Rounded Rectangle 19"/>
          <p:cNvSpPr/>
          <p:nvPr/>
        </p:nvSpPr>
        <p:spPr>
          <a:xfrm>
            <a:off x="120692" y="3866454"/>
            <a:ext cx="1690174" cy="2815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xtBox 13"/>
          <p:cNvSpPr txBox="1"/>
          <p:nvPr/>
        </p:nvSpPr>
        <p:spPr>
          <a:xfrm>
            <a:off x="8034791" y="1117648"/>
            <a:ext cx="1109209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I </a:t>
            </a:r>
          </a:p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lokalet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7769596" y="1181769"/>
            <a:ext cx="265195" cy="519914"/>
          </a:xfrm>
          <a:prstGeom prst="rightBrace">
            <a:avLst>
              <a:gd name="adj1" fmla="val 36167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851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8" grpId="0" uiExpand="1" build="p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4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66" y="97968"/>
            <a:ext cx="86454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Proportionerne </a:t>
            </a: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tiden som sådan </a:t>
            </a:r>
            <a:r>
              <a:rPr lang="da-DK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Generelle </a:t>
            </a: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naturvidenskabelige </a:t>
            </a:r>
            <a:r>
              <a:rPr lang="da-DK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dannelse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8839" b="14207"/>
          <a:stretch/>
        </p:blipFill>
        <p:spPr>
          <a:xfrm>
            <a:off x="139339" y="517485"/>
            <a:ext cx="5677989" cy="16807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73213" y="3060979"/>
            <a:ext cx="4544258" cy="29191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4982" y="2548810"/>
            <a:ext cx="5999018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Hjælpemidler i pakken:</a:t>
            </a:r>
            <a:br>
              <a:rPr lang="da-DK" sz="2400" dirty="0" smtClean="0"/>
            </a:br>
            <a:endParaRPr lang="da-DK" sz="2400" dirty="0" smtClean="0"/>
          </a:p>
          <a:p>
            <a:r>
              <a:rPr lang="en-US" sz="2400" dirty="0" err="1" smtClean="0"/>
              <a:t>kmz</a:t>
            </a:r>
            <a:r>
              <a:rPr lang="en-US" sz="2400" dirty="0" smtClean="0"/>
              <a:t>-fil </a:t>
            </a:r>
            <a:r>
              <a:rPr lang="en-US" sz="2400" dirty="0" err="1"/>
              <a:t>til</a:t>
            </a:r>
            <a:r>
              <a:rPr lang="en-US" sz="2400" dirty="0"/>
              <a:t> </a:t>
            </a:r>
            <a:r>
              <a:rPr lang="en-US" sz="2400" b="1" dirty="0" err="1" smtClean="0"/>
              <a:t>virtuel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vandring</a:t>
            </a:r>
            <a:r>
              <a:rPr lang="en-US" sz="2400" dirty="0" smtClean="0"/>
              <a:t> I Google Earth:</a:t>
            </a:r>
            <a:endParaRPr lang="en-US" sz="2400" dirty="0"/>
          </a:p>
          <a:p>
            <a:r>
              <a:rPr lang="en-US" sz="2400" dirty="0" smtClean="0">
                <a:hlinkClick r:id="rId4"/>
              </a:rPr>
              <a:t>www.1mmper100y.dk/kmlkmz/ClimatePlanetAarhus_aug2017.kmz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da-DK" sz="2400" dirty="0" smtClean="0"/>
          </a:p>
          <a:p>
            <a:r>
              <a:rPr lang="da-DK" sz="2400" dirty="0" smtClean="0"/>
              <a:t>Guide til </a:t>
            </a:r>
            <a:r>
              <a:rPr lang="da-DK" sz="2400" b="1" dirty="0" smtClean="0"/>
              <a:t>rigtig vandring </a:t>
            </a:r>
            <a:r>
              <a:rPr lang="da-DK" sz="2400" dirty="0" smtClean="0"/>
              <a:t>med fokus </a:t>
            </a:r>
            <a:r>
              <a:rPr lang="da-DK" sz="2400" dirty="0"/>
              <a:t>er på de sidste 650 meter, siden dinosaurernes </a:t>
            </a:r>
            <a:r>
              <a:rPr lang="da-DK" sz="2400" dirty="0" err="1"/>
              <a:t>uddøen</a:t>
            </a:r>
            <a:r>
              <a:rPr lang="da-DK" sz="2400" dirty="0"/>
              <a:t>. 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>
                <a:hlinkClick r:id="rId5"/>
              </a:rPr>
              <a:t>www.1mmper100y.dk/Aarhus2017/UngeEvent/LilleGuideTilTiden.pdf</a:t>
            </a:r>
            <a:r>
              <a:rPr lang="da-DK" sz="2400" dirty="0" smtClean="0"/>
              <a:t> </a:t>
            </a:r>
            <a:endParaRPr lang="da-DK" sz="2400" dirty="0"/>
          </a:p>
          <a:p>
            <a:endParaRPr lang="da-DK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629002" y="517485"/>
            <a:ext cx="3402378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Nemme omregninger:</a:t>
            </a:r>
          </a:p>
          <a:p>
            <a:r>
              <a:rPr lang="da-DK" b="1" dirty="0" smtClean="0"/>
              <a:t>1 cm		=	1000 år = 1 </a:t>
            </a:r>
            <a:r>
              <a:rPr lang="da-DK" b="1" dirty="0" err="1" smtClean="0"/>
              <a:t>ka</a:t>
            </a:r>
            <a:endParaRPr lang="da-DK" b="1" dirty="0" smtClean="0"/>
          </a:p>
          <a:p>
            <a:r>
              <a:rPr lang="da-DK" b="1" dirty="0" smtClean="0"/>
              <a:t>1 m		=	100 </a:t>
            </a:r>
            <a:r>
              <a:rPr lang="da-DK" b="1" dirty="0" err="1" smtClean="0"/>
              <a:t>ka</a:t>
            </a:r>
            <a:endParaRPr lang="da-DK" b="1" dirty="0" smtClean="0"/>
          </a:p>
          <a:p>
            <a:r>
              <a:rPr lang="da-DK" b="1" dirty="0" smtClean="0"/>
              <a:t>10 m 	=	1 Ma</a:t>
            </a:r>
          </a:p>
          <a:p>
            <a:r>
              <a:rPr lang="da-DK" b="1" dirty="0" smtClean="0"/>
              <a:t>1 km	= 	100 Ma</a:t>
            </a:r>
          </a:p>
          <a:p>
            <a:r>
              <a:rPr lang="da-DK" b="1" dirty="0" smtClean="0"/>
              <a:t>45,67 km	=	4,567 Ga</a:t>
            </a:r>
          </a:p>
          <a:p>
            <a:r>
              <a:rPr lang="da-DK" b="1" dirty="0" smtClean="0"/>
              <a:t>138 km	=	13,8 Ga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41901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66" y="97968"/>
            <a:ext cx="86454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Proportionerne </a:t>
            </a: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tiden som sådan </a:t>
            </a:r>
            <a:r>
              <a:rPr lang="da-DK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Generelle </a:t>
            </a: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naturvidenskabelige </a:t>
            </a:r>
            <a:r>
              <a:rPr lang="da-DK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dannelse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8839" b="14207"/>
          <a:stretch/>
        </p:blipFill>
        <p:spPr>
          <a:xfrm>
            <a:off x="139339" y="517485"/>
            <a:ext cx="5677989" cy="16807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73213" y="3060979"/>
            <a:ext cx="4544258" cy="29191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8493" y="2548810"/>
            <a:ext cx="5999018" cy="47089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dirty="0"/>
              <a:t>Fysisk installation på og omkring jeres skole:</a:t>
            </a:r>
          </a:p>
          <a:p>
            <a:r>
              <a:rPr lang="da-DK" sz="2400" dirty="0"/>
              <a:t>Som det I ser i auditoriet.</a:t>
            </a:r>
          </a:p>
          <a:p>
            <a:endParaRPr lang="da-DK" sz="2400" dirty="0" smtClean="0"/>
          </a:p>
          <a:p>
            <a:r>
              <a:rPr lang="da-DK" sz="2400" dirty="0" smtClean="0"/>
              <a:t>Virtuel installation på og omkring jeres skole:</a:t>
            </a:r>
          </a:p>
          <a:p>
            <a:pPr lvl="0"/>
            <a:r>
              <a:rPr lang="da-DK" i="1" u="sng" dirty="0" smtClean="0">
                <a:hlinkClick r:id="rId4"/>
              </a:rPr>
              <a:t>https</a:t>
            </a:r>
            <a:r>
              <a:rPr lang="da-DK" i="1" u="sng" dirty="0">
                <a:hlinkClick r:id="rId4"/>
              </a:rPr>
              <a:t>://youtu.be/Hqhv5jgplSk</a:t>
            </a:r>
            <a:r>
              <a:rPr lang="da-DK" i="1" dirty="0"/>
              <a:t> </a:t>
            </a:r>
            <a:r>
              <a:rPr lang="da-DK" i="1" dirty="0" smtClean="0"/>
              <a:t>: </a:t>
            </a:r>
            <a:r>
              <a:rPr lang="da-DK" i="1" dirty="0"/>
              <a:t>Viser, hvordan man afslutter og gemmer arbejdet. Vigtigt at huske! Se derfor denne video først. </a:t>
            </a:r>
            <a:endParaRPr lang="da-DK" dirty="0"/>
          </a:p>
          <a:p>
            <a:pPr lvl="0"/>
            <a:r>
              <a:rPr lang="da-DK" i="1" u="sng" dirty="0" smtClean="0">
                <a:hlinkClick r:id="rId5"/>
              </a:rPr>
              <a:t>https</a:t>
            </a:r>
            <a:r>
              <a:rPr lang="da-DK" i="1" u="sng" dirty="0">
                <a:hlinkClick r:id="rId5"/>
              </a:rPr>
              <a:t>://youtu.be/Bv85FBOFgdc</a:t>
            </a:r>
            <a:r>
              <a:rPr lang="da-DK" i="1" dirty="0"/>
              <a:t> </a:t>
            </a:r>
            <a:r>
              <a:rPr lang="da-DK" i="1" dirty="0" smtClean="0"/>
              <a:t>: </a:t>
            </a:r>
            <a:r>
              <a:rPr lang="da-DK" i="1" dirty="0"/>
              <a:t>Hente/flytte stedmarkører til dit relevante område. </a:t>
            </a:r>
            <a:endParaRPr lang="da-DK" dirty="0"/>
          </a:p>
          <a:p>
            <a:pPr lvl="0"/>
            <a:r>
              <a:rPr lang="da-DK" i="1" u="sng" dirty="0" smtClean="0">
                <a:hlinkClick r:id="rId6"/>
              </a:rPr>
              <a:t>https</a:t>
            </a:r>
            <a:r>
              <a:rPr lang="da-DK" i="1" u="sng" dirty="0">
                <a:hlinkClick r:id="rId6"/>
              </a:rPr>
              <a:t>://youtu.be/Ix6s3tRFwMc</a:t>
            </a:r>
            <a:r>
              <a:rPr lang="da-DK" i="1" dirty="0"/>
              <a:t> </a:t>
            </a:r>
            <a:r>
              <a:rPr lang="da-DK" i="1" dirty="0" smtClean="0"/>
              <a:t>+ </a:t>
            </a:r>
            <a:r>
              <a:rPr lang="da-DK" i="1" u="sng" dirty="0" smtClean="0">
                <a:hlinkClick r:id="rId7"/>
              </a:rPr>
              <a:t>https</a:t>
            </a:r>
            <a:r>
              <a:rPr lang="da-DK" i="1" u="sng" dirty="0">
                <a:hlinkClick r:id="rId7"/>
              </a:rPr>
              <a:t>://youtu.be/NJrKno-9g-s</a:t>
            </a:r>
            <a:r>
              <a:rPr lang="da-DK" i="1" dirty="0"/>
              <a:t>  </a:t>
            </a:r>
            <a:r>
              <a:rPr lang="da-DK" i="1" dirty="0" smtClean="0"/>
              <a:t>Udmåle </a:t>
            </a:r>
            <a:r>
              <a:rPr lang="da-DK" i="1" dirty="0"/>
              <a:t>tidslinje og placere stedmarkører i korrekte afstande.  </a:t>
            </a:r>
            <a:endParaRPr lang="da-DK" dirty="0"/>
          </a:p>
          <a:p>
            <a:pPr lvl="0"/>
            <a:r>
              <a:rPr lang="da-DK" i="1" u="sng" dirty="0" smtClean="0">
                <a:hlinkClick r:id="rId4"/>
              </a:rPr>
              <a:t>https</a:t>
            </a:r>
            <a:r>
              <a:rPr lang="da-DK" i="1" u="sng" dirty="0">
                <a:hlinkClick r:id="rId4"/>
              </a:rPr>
              <a:t>://youtu.be/Hqhv5jgplSk</a:t>
            </a:r>
            <a:r>
              <a:rPr lang="da-DK" i="1" dirty="0"/>
              <a:t> </a:t>
            </a:r>
            <a:r>
              <a:rPr lang="da-DK" i="1" dirty="0" smtClean="0"/>
              <a:t> (igen): </a:t>
            </a:r>
            <a:r>
              <a:rPr lang="da-DK" i="1" dirty="0"/>
              <a:t>Også foreslået som første </a:t>
            </a:r>
            <a:r>
              <a:rPr lang="da-DK" i="1" dirty="0" err="1"/>
              <a:t>view</a:t>
            </a:r>
            <a:r>
              <a:rPr lang="da-DK" i="1" dirty="0"/>
              <a:t> ovenfor. Fokus på at flytte foldere, omdøbe foldere og gemme som </a:t>
            </a:r>
            <a:r>
              <a:rPr lang="da-DK" i="1" dirty="0" err="1"/>
              <a:t>kmz</a:t>
            </a:r>
            <a:r>
              <a:rPr lang="da-DK" i="1" dirty="0"/>
              <a:t>-fil. </a:t>
            </a:r>
            <a:endParaRPr lang="da-DK" dirty="0"/>
          </a:p>
          <a:p>
            <a:endParaRPr lang="da-DK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629002" y="517485"/>
            <a:ext cx="3402378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Nemme omregninger:</a:t>
            </a:r>
          </a:p>
          <a:p>
            <a:r>
              <a:rPr lang="da-DK" b="1" dirty="0" smtClean="0"/>
              <a:t>1 cm		=	1000 år = 1 </a:t>
            </a:r>
            <a:r>
              <a:rPr lang="da-DK" b="1" dirty="0" err="1" smtClean="0"/>
              <a:t>ka</a:t>
            </a:r>
            <a:endParaRPr lang="da-DK" b="1" dirty="0" smtClean="0"/>
          </a:p>
          <a:p>
            <a:r>
              <a:rPr lang="da-DK" b="1" dirty="0" smtClean="0"/>
              <a:t>1 m		=	100 </a:t>
            </a:r>
            <a:r>
              <a:rPr lang="da-DK" b="1" dirty="0" err="1" smtClean="0"/>
              <a:t>ka</a:t>
            </a:r>
            <a:endParaRPr lang="da-DK" b="1" dirty="0" smtClean="0"/>
          </a:p>
          <a:p>
            <a:r>
              <a:rPr lang="da-DK" b="1" dirty="0" smtClean="0"/>
              <a:t>10 m 	=	1 Ma</a:t>
            </a:r>
          </a:p>
          <a:p>
            <a:r>
              <a:rPr lang="da-DK" b="1" dirty="0" smtClean="0"/>
              <a:t>1 km	= 	100 Ma</a:t>
            </a:r>
          </a:p>
          <a:p>
            <a:r>
              <a:rPr lang="da-DK" b="1" dirty="0" smtClean="0"/>
              <a:t>45,67 km	=	4,567 Ga</a:t>
            </a:r>
          </a:p>
          <a:p>
            <a:r>
              <a:rPr lang="da-DK" b="1" dirty="0" smtClean="0"/>
              <a:t>138 km	=	13,8 Ga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06785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5670" y="6931432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Fremtiden, kan vi vide, at den findes?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romanLcPeriod"/>
            </a:pP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Nuets port, (med </a:t>
            </a:r>
            <a:r>
              <a:rPr lang="da-DK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papirsdug</a:t>
            </a: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romanLcPeriod"/>
            </a:pP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Opstille mikroskop; forestille sig et elektronmikroskop. (en flues hoved som målestok)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romanLcPeriod"/>
            </a:pP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næste magiske skridt – Mennesker om 100 000 år? (Dialogopgave)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romanLcPeriod"/>
            </a:pP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Hvad ved vi naturvidenskabeligt om naturgrundlaget på den videre vandring?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965" y="914400"/>
            <a:ext cx="86454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At ”gå” tidlinjen forlæns og baglæns er to forskellige oplevelser. Hvordan det?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Fra nutiden til fortiden: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dirty="0" smtClean="0"/>
              <a:t>Man spadserer meget langsomt tilbage gennem menneskets tid (4 Ma = 40 m)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dirty="0" smtClean="0"/>
              <a:t>Travetempo op gennem pattedyrenes tid (65 Ma = 650 meter) til ”Fisk går på land” (390 Ma = 3.9 km)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dirty="0" smtClean="0"/>
              <a:t>Op på cyklen gennem livets og Jordens ældre historie til Livets oprindelse (3800 Ma = 38 km) og Solsystemets dannelse (4567 Ma = 45,67 km).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dirty="0" smtClean="0"/>
              <a:t>Ind i bilen og ræse gennem resten af universets historie til Big Bang (13.8 Ga = 138 km).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Fra fortiden til Nutiden: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dirty="0" smtClean="0"/>
              <a:t>Big Bang til Fisk Går På Land = 134 km: Ræser i 1½ time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dirty="0" smtClean="0"/>
              <a:t>Landdyrenes evolution = 3,9 </a:t>
            </a:r>
            <a:r>
              <a:rPr lang="da-DK" dirty="0"/>
              <a:t>km: Sidste </a:t>
            </a:r>
            <a:r>
              <a:rPr lang="da-DK" dirty="0" err="1"/>
              <a:t>piratos</a:t>
            </a:r>
            <a:r>
              <a:rPr lang="da-DK" dirty="0"/>
              <a:t> nydes.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dirty="0"/>
              <a:t>Pattedyrenes </a:t>
            </a:r>
            <a:r>
              <a:rPr lang="da-DK" dirty="0" smtClean="0"/>
              <a:t>tid = 650 </a:t>
            </a:r>
            <a:r>
              <a:rPr lang="da-DK" dirty="0"/>
              <a:t>m: Vi slipper speederen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dirty="0"/>
              <a:t>Mennesket </a:t>
            </a:r>
            <a:r>
              <a:rPr lang="da-DK" dirty="0" smtClean="0"/>
              <a:t>stamtræ grener ud = 40 </a:t>
            </a:r>
            <a:r>
              <a:rPr lang="da-DK" dirty="0"/>
              <a:t>m: Vi bremser.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dirty="0"/>
              <a:t>Mennesker som </a:t>
            </a:r>
            <a:r>
              <a:rPr lang="da-DK" dirty="0" smtClean="0"/>
              <a:t>os = 1 </a:t>
            </a:r>
            <a:r>
              <a:rPr lang="da-DK" dirty="0"/>
              <a:t>m: Sidste halve hjulomdrejning.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dirty="0" smtClean="0"/>
              <a:t>Historisk tid = 6 cm: Vi knæler ned og studerer Tiden på et Dankort.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dirty="0" smtClean="0"/>
              <a:t>Mit liv = 1 mm: Frem med mikroskopet.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66" y="97968"/>
            <a:ext cx="86454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Proportionerne </a:t>
            </a: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tiden som sådan </a:t>
            </a:r>
            <a:r>
              <a:rPr lang="da-DK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Generelle </a:t>
            </a: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naturvidenskabelige </a:t>
            </a:r>
            <a:r>
              <a:rPr lang="da-DK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dannelse</a:t>
            </a:r>
          </a:p>
        </p:txBody>
      </p:sp>
    </p:spTree>
    <p:extLst>
      <p:ext uri="{BB962C8B-B14F-4D97-AF65-F5344CB8AC3E}">
        <p14:creationId xmlns:p14="http://schemas.microsoft.com/office/powerpoint/2010/main" val="242021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26582" y="172288"/>
            <a:ext cx="256993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https://en.wikipedia.org/wiki/Big_History</a:t>
            </a:r>
            <a:endParaRPr kumimoji="0" lang="da-DK" altLang="da-DK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5" name="Picture 1" descr="Billedresultat for scanning electron microscope head of fl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1"/>
            <a:ext cx="611822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9134" y="4964340"/>
            <a:ext cx="5607625" cy="261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https://www.3dartistonline.com/image/17776/fly_under_the_scanning_electron_microscope</a:t>
            </a:r>
            <a:r>
              <a:rPr kumimoji="0" lang="da-DK" altLang="da-DK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7602" y="6242964"/>
            <a:ext cx="6013388" cy="234825"/>
            <a:chOff x="87602" y="6164583"/>
            <a:chExt cx="6013388" cy="234825"/>
          </a:xfrm>
        </p:grpSpPr>
        <p:grpSp>
          <p:nvGrpSpPr>
            <p:cNvPr id="7" name="Group 6"/>
            <p:cNvGrpSpPr/>
            <p:nvPr/>
          </p:nvGrpSpPr>
          <p:grpSpPr>
            <a:xfrm>
              <a:off x="87602" y="6168087"/>
              <a:ext cx="1203180" cy="231321"/>
              <a:chOff x="1925919" y="5936598"/>
              <a:chExt cx="1203180" cy="231321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925919" y="5936598"/>
                <a:ext cx="601200" cy="2046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527899" y="5963268"/>
                <a:ext cx="601200" cy="2046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284432" y="6167077"/>
              <a:ext cx="1203180" cy="231322"/>
              <a:chOff x="1925919" y="5936598"/>
              <a:chExt cx="1203180" cy="23132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925919" y="5936598"/>
                <a:ext cx="601200" cy="2046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527899" y="5963268"/>
                <a:ext cx="601200" cy="2046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487640" y="6165592"/>
              <a:ext cx="1203180" cy="231321"/>
              <a:chOff x="1925919" y="5936598"/>
              <a:chExt cx="1203180" cy="23132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925919" y="5936598"/>
                <a:ext cx="601200" cy="2046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27899" y="5963268"/>
                <a:ext cx="601200" cy="2046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694630" y="6164583"/>
              <a:ext cx="1203180" cy="231321"/>
              <a:chOff x="1925919" y="5936598"/>
              <a:chExt cx="1203180" cy="231321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925919" y="5936598"/>
                <a:ext cx="601200" cy="2046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527899" y="5963268"/>
                <a:ext cx="601200" cy="2046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897810" y="6166380"/>
              <a:ext cx="1203180" cy="231321"/>
              <a:chOff x="1925919" y="5936598"/>
              <a:chExt cx="1203180" cy="231321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925919" y="5936598"/>
                <a:ext cx="601200" cy="2046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527899" y="5963268"/>
                <a:ext cx="601200" cy="2046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-306018" y="6415396"/>
            <a:ext cx="793697" cy="460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C000"/>
                </a:solidFill>
              </a:rPr>
              <a:t>0</a:t>
            </a:r>
            <a:endParaRPr lang="da-DK" sz="2400" b="1" dirty="0">
              <a:solidFill>
                <a:srgbClr val="FFC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9073" y="6420475"/>
            <a:ext cx="78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C000"/>
                </a:solidFill>
              </a:rPr>
              <a:t>10</a:t>
            </a:r>
            <a:endParaRPr lang="da-DK" sz="2400" b="1" dirty="0">
              <a:solidFill>
                <a:srgbClr val="FFC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1226" y="6413521"/>
            <a:ext cx="78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C000"/>
                </a:solidFill>
              </a:rPr>
              <a:t>20</a:t>
            </a:r>
            <a:endParaRPr lang="da-DK" sz="2400" b="1" dirty="0">
              <a:solidFill>
                <a:srgbClr val="FFC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90714" y="6406255"/>
            <a:ext cx="800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C000"/>
                </a:solidFill>
              </a:rPr>
              <a:t>30</a:t>
            </a:r>
            <a:endParaRPr lang="da-DK" sz="2400" b="1" dirty="0">
              <a:solidFill>
                <a:srgbClr val="FFC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79798" y="6414371"/>
            <a:ext cx="815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C000"/>
                </a:solidFill>
              </a:rPr>
              <a:t>40</a:t>
            </a:r>
            <a:endParaRPr lang="da-DK" sz="2400" b="1" dirty="0">
              <a:solidFill>
                <a:srgbClr val="FFC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98877" y="6414823"/>
            <a:ext cx="78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C000"/>
                </a:solidFill>
              </a:rPr>
              <a:t>50</a:t>
            </a:r>
            <a:endParaRPr lang="da-DK" sz="2400" b="1" dirty="0">
              <a:solidFill>
                <a:srgbClr val="FFC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03891" y="6409130"/>
            <a:ext cx="78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C000"/>
                </a:solidFill>
              </a:rPr>
              <a:t>60</a:t>
            </a:r>
            <a:endParaRPr lang="da-DK" sz="2400" b="1" dirty="0">
              <a:solidFill>
                <a:srgbClr val="FFC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02721" y="6411670"/>
            <a:ext cx="78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C000"/>
                </a:solidFill>
              </a:rPr>
              <a:t>70</a:t>
            </a:r>
            <a:endParaRPr lang="da-DK" sz="2400" b="1" dirty="0">
              <a:solidFill>
                <a:srgbClr val="FFC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04351" y="6409684"/>
            <a:ext cx="78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C000"/>
                </a:solidFill>
              </a:rPr>
              <a:t>80</a:t>
            </a:r>
            <a:endParaRPr lang="da-DK" sz="2400" b="1" dirty="0">
              <a:solidFill>
                <a:srgbClr val="FFC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05721" y="6411961"/>
            <a:ext cx="78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C000"/>
                </a:solidFill>
              </a:rPr>
              <a:t>90</a:t>
            </a:r>
            <a:endParaRPr lang="da-DK" sz="2400" b="1" dirty="0">
              <a:solidFill>
                <a:srgbClr val="FFC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9452" y="6409421"/>
            <a:ext cx="98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C000"/>
                </a:solidFill>
              </a:rPr>
              <a:t>100 år</a:t>
            </a:r>
            <a:endParaRPr lang="da-DK" sz="2400" b="1" dirty="0">
              <a:solidFill>
                <a:srgbClr val="FFC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9896" y="5753162"/>
            <a:ext cx="5962120" cy="4005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 smtClean="0">
                <a:solidFill>
                  <a:schemeClr val="tx1"/>
                </a:solidFill>
              </a:rPr>
              <a:t>1 mm</a:t>
            </a:r>
            <a:endParaRPr lang="da-DK" sz="24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9966" y="97968"/>
            <a:ext cx="86454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Proportionerne </a:t>
            </a: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tiden som sådan </a:t>
            </a:r>
            <a:r>
              <a:rPr lang="da-DK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Generelle </a:t>
            </a: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naturvidenskabelige </a:t>
            </a:r>
            <a:r>
              <a:rPr lang="da-DK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dannelse</a:t>
            </a:r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651176" y="623987"/>
            <a:ext cx="920193" cy="6670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540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4" y="164463"/>
            <a:ext cx="9020616" cy="6573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557538" y="172288"/>
            <a:ext cx="256993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https://en.wikipedia.org/wiki/Big_History</a:t>
            </a:r>
            <a:endParaRPr kumimoji="0" lang="da-DK" altLang="da-DK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44951" y="5615946"/>
            <a:ext cx="6013388" cy="234825"/>
            <a:chOff x="87602" y="6164583"/>
            <a:chExt cx="6013388" cy="234825"/>
          </a:xfrm>
        </p:grpSpPr>
        <p:grpSp>
          <p:nvGrpSpPr>
            <p:cNvPr id="7" name="Group 6"/>
            <p:cNvGrpSpPr/>
            <p:nvPr/>
          </p:nvGrpSpPr>
          <p:grpSpPr>
            <a:xfrm>
              <a:off x="87602" y="6168087"/>
              <a:ext cx="1203180" cy="231321"/>
              <a:chOff x="1925919" y="5936598"/>
              <a:chExt cx="1203180" cy="231321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925919" y="5936598"/>
                <a:ext cx="601200" cy="2046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527899" y="5963268"/>
                <a:ext cx="601200" cy="2046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284432" y="6167077"/>
              <a:ext cx="1203180" cy="231322"/>
              <a:chOff x="1925919" y="5936598"/>
              <a:chExt cx="1203180" cy="23132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925919" y="5936598"/>
                <a:ext cx="601200" cy="2046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527899" y="5963268"/>
                <a:ext cx="601200" cy="2046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487640" y="6165592"/>
              <a:ext cx="1203180" cy="231321"/>
              <a:chOff x="1925919" y="5936598"/>
              <a:chExt cx="1203180" cy="23132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925919" y="5936598"/>
                <a:ext cx="601200" cy="2046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27899" y="5963268"/>
                <a:ext cx="601200" cy="2046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694630" y="6164583"/>
              <a:ext cx="1203180" cy="231321"/>
              <a:chOff x="1925919" y="5936598"/>
              <a:chExt cx="1203180" cy="231321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925919" y="5936598"/>
                <a:ext cx="601200" cy="2046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527899" y="5963268"/>
                <a:ext cx="601200" cy="2046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897810" y="6166380"/>
              <a:ext cx="1203180" cy="231321"/>
              <a:chOff x="1925919" y="5936598"/>
              <a:chExt cx="1203180" cy="231321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925919" y="5936598"/>
                <a:ext cx="601200" cy="2046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527899" y="5963268"/>
                <a:ext cx="601200" cy="2046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251331" y="5788378"/>
            <a:ext cx="793697" cy="460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C000"/>
                </a:solidFill>
              </a:rPr>
              <a:t>10</a:t>
            </a:r>
            <a:endParaRPr lang="da-DK" sz="2400" b="1" dirty="0">
              <a:solidFill>
                <a:srgbClr val="FFC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6422" y="5793457"/>
            <a:ext cx="78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C000"/>
                </a:solidFill>
              </a:rPr>
              <a:t>11</a:t>
            </a:r>
            <a:endParaRPr lang="da-DK" sz="2400" b="1" dirty="0">
              <a:solidFill>
                <a:srgbClr val="FFC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58575" y="5786503"/>
            <a:ext cx="78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C000"/>
                </a:solidFill>
              </a:rPr>
              <a:t>12</a:t>
            </a:r>
            <a:endParaRPr lang="da-DK" sz="2400" b="1" dirty="0">
              <a:solidFill>
                <a:srgbClr val="FFC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48063" y="5779237"/>
            <a:ext cx="800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C000"/>
                </a:solidFill>
              </a:rPr>
              <a:t>13</a:t>
            </a:r>
            <a:endParaRPr lang="da-DK" sz="2400" b="1" dirty="0">
              <a:solidFill>
                <a:srgbClr val="FFC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37147" y="5787353"/>
            <a:ext cx="815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C000"/>
                </a:solidFill>
              </a:rPr>
              <a:t>14</a:t>
            </a:r>
            <a:endParaRPr lang="da-DK" sz="2400" b="1" dirty="0">
              <a:solidFill>
                <a:srgbClr val="FFC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56226" y="5787805"/>
            <a:ext cx="78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C000"/>
                </a:solidFill>
              </a:rPr>
              <a:t>15</a:t>
            </a:r>
            <a:endParaRPr lang="da-DK" sz="2400" b="1" dirty="0">
              <a:solidFill>
                <a:srgbClr val="FFC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61240" y="5782112"/>
            <a:ext cx="78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C000"/>
                </a:solidFill>
              </a:rPr>
              <a:t>16</a:t>
            </a:r>
            <a:endParaRPr lang="da-DK" sz="2400" b="1" dirty="0">
              <a:solidFill>
                <a:srgbClr val="FFC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60070" y="5784652"/>
            <a:ext cx="78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C000"/>
                </a:solidFill>
              </a:rPr>
              <a:t>17</a:t>
            </a:r>
            <a:endParaRPr lang="da-DK" sz="2400" b="1" dirty="0">
              <a:solidFill>
                <a:srgbClr val="FFC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61700" y="5782666"/>
            <a:ext cx="78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C000"/>
                </a:solidFill>
              </a:rPr>
              <a:t>18</a:t>
            </a:r>
            <a:endParaRPr lang="da-DK" sz="2400" b="1" dirty="0">
              <a:solidFill>
                <a:srgbClr val="FFC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63070" y="5784943"/>
            <a:ext cx="78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C000"/>
                </a:solidFill>
              </a:rPr>
              <a:t>19</a:t>
            </a:r>
            <a:endParaRPr lang="da-DK" sz="2400" b="1" dirty="0">
              <a:solidFill>
                <a:srgbClr val="FFC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26801" y="5782403"/>
            <a:ext cx="98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C000"/>
                </a:solidFill>
              </a:rPr>
              <a:t>20 år</a:t>
            </a:r>
            <a:endParaRPr lang="da-DK" sz="2400" b="1" dirty="0">
              <a:solidFill>
                <a:srgbClr val="FFC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7245" y="5126144"/>
            <a:ext cx="5962120" cy="4005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 smtClean="0">
                <a:solidFill>
                  <a:schemeClr val="tx1"/>
                </a:solidFill>
              </a:rPr>
              <a:t>0.1 mm</a:t>
            </a:r>
            <a:endParaRPr lang="da-DK" sz="2400" b="1" dirty="0">
              <a:solidFill>
                <a:schemeClr val="tx1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 rot="16200000">
            <a:off x="5987409" y="2960508"/>
            <a:ext cx="320887" cy="1794879"/>
          </a:xfrm>
          <a:prstGeom prst="rightBrace">
            <a:avLst>
              <a:gd name="adj1" fmla="val 36167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xtBox 5"/>
          <p:cNvSpPr txBox="1"/>
          <p:nvPr/>
        </p:nvSpPr>
        <p:spPr>
          <a:xfrm>
            <a:off x="5068391" y="2604957"/>
            <a:ext cx="2124891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Gymnasiet </a:t>
            </a:r>
          </a:p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= 4 flueøjne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9966" y="97968"/>
            <a:ext cx="864543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da-DK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Proportionerne </a:t>
            </a: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tiden som sådan </a:t>
            </a:r>
            <a:r>
              <a:rPr lang="da-DK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Generelle </a:t>
            </a: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naturvidenskabelige </a:t>
            </a:r>
            <a:r>
              <a:rPr lang="da-DK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dannelse</a:t>
            </a:r>
          </a:p>
          <a:p>
            <a:pPr algn="ctr"/>
            <a:r>
              <a:rPr lang="da-DK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Done?</a:t>
            </a:r>
          </a:p>
        </p:txBody>
      </p:sp>
    </p:spTree>
    <p:extLst>
      <p:ext uri="{BB962C8B-B14F-4D97-AF65-F5344CB8AC3E}">
        <p14:creationId xmlns:p14="http://schemas.microsoft.com/office/powerpoint/2010/main" val="424760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</TotalTime>
  <Words>1415</Words>
  <Application>Microsoft Office PowerPoint</Application>
  <PresentationFormat>On-screen Show (4:3)</PresentationFormat>
  <Paragraphs>215</Paragraphs>
  <Slides>16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 Holm Jacobsen</dc:creator>
  <cp:lastModifiedBy>Bo Holm Jacobsen</cp:lastModifiedBy>
  <cp:revision>74</cp:revision>
  <dcterms:created xsi:type="dcterms:W3CDTF">2017-08-08T18:00:55Z</dcterms:created>
  <dcterms:modified xsi:type="dcterms:W3CDTF">2017-08-10T03:53:34Z</dcterms:modified>
</cp:coreProperties>
</file>