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434" r:id="rId2"/>
    <p:sldId id="438" r:id="rId3"/>
    <p:sldId id="439" r:id="rId4"/>
    <p:sldId id="481" r:id="rId5"/>
    <p:sldId id="482" r:id="rId6"/>
    <p:sldId id="484" r:id="rId7"/>
    <p:sldId id="387" r:id="rId8"/>
    <p:sldId id="443" r:id="rId9"/>
    <p:sldId id="446" r:id="rId10"/>
    <p:sldId id="448" r:id="rId11"/>
    <p:sldId id="449" r:id="rId12"/>
    <p:sldId id="450" r:id="rId13"/>
    <p:sldId id="451" r:id="rId14"/>
    <p:sldId id="452" r:id="rId15"/>
    <p:sldId id="453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9" r:id="rId30"/>
    <p:sldId id="487" r:id="rId31"/>
    <p:sldId id="470" r:id="rId32"/>
    <p:sldId id="471" r:id="rId33"/>
    <p:sldId id="472" r:id="rId34"/>
    <p:sldId id="473" r:id="rId35"/>
    <p:sldId id="474" r:id="rId3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00"/>
    <a:srgbClr val="009900"/>
    <a:srgbClr val="FFFF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9829" autoAdjust="0"/>
  </p:normalViewPr>
  <p:slideViewPr>
    <p:cSldViewPr>
      <p:cViewPr>
        <p:scale>
          <a:sx n="100" d="100"/>
          <a:sy n="100" d="100"/>
        </p:scale>
        <p:origin x="-119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F08A9EA-89E0-B940-9018-429F0B1424FD}" type="datetimeFigureOut">
              <a:rPr lang="en-US"/>
              <a:pPr>
                <a:defRPr/>
              </a:pPr>
              <a:t>08/08/17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C15948F-54B6-2E44-9442-1982B36A4E1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160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3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4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805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425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270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70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52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14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88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100FFF9-D9AC-774B-A70E-D64A4F02E17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08/08/17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252510F-D7C7-5749-AA14-AFB8775143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3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6973-d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871151" cy="2592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04" y="620688"/>
            <a:ext cx="88204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/>
              <a:t>Fossilt</a:t>
            </a:r>
            <a:r>
              <a:rPr lang="en-US" sz="3200" dirty="0" smtClean="0"/>
              <a:t> </a:t>
            </a:r>
            <a:r>
              <a:rPr lang="en-US" sz="3200" dirty="0" smtClean="0"/>
              <a:t>DNA – </a:t>
            </a:r>
            <a:r>
              <a:rPr lang="en-US" sz="3200" dirty="0" smtClean="0"/>
              <a:t>et </a:t>
            </a:r>
            <a:r>
              <a:rPr lang="en-US" sz="3200" dirty="0" err="1" smtClean="0"/>
              <a:t>vindue</a:t>
            </a:r>
            <a:r>
              <a:rPr lang="en-US" sz="3200" dirty="0" smtClean="0"/>
              <a:t> </a:t>
            </a:r>
            <a:r>
              <a:rPr lang="en-US" sz="3200" dirty="0" err="1" smtClean="0"/>
              <a:t>til</a:t>
            </a:r>
            <a:r>
              <a:rPr lang="en-US" sz="3200" dirty="0" smtClean="0"/>
              <a:t> </a:t>
            </a:r>
            <a:r>
              <a:rPr lang="en-US" sz="3200" dirty="0" err="1" smtClean="0"/>
              <a:t>fortiden</a:t>
            </a:r>
            <a:endParaRPr lang="en-US" sz="1100" dirty="0" smtClean="0"/>
          </a:p>
          <a:p>
            <a:pPr algn="ctr"/>
            <a:r>
              <a:rPr lang="en-US" sz="1800" dirty="0" smtClean="0"/>
              <a:t>Morten Allentoft</a:t>
            </a:r>
            <a:endParaRPr lang="en-US" sz="1800" dirty="0"/>
          </a:p>
        </p:txBody>
      </p:sp>
      <p:pic>
        <p:nvPicPr>
          <p:cNvPr id="11" name="Picture 6" descr="geogeneticslogoengels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17232"/>
            <a:ext cx="1473991" cy="7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_CAM7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3892748" cy="2595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33265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Fra Big Bang </a:t>
            </a:r>
            <a:r>
              <a:rPr lang="en-US" sz="1400" dirty="0" err="1" smtClean="0"/>
              <a:t>til</a:t>
            </a:r>
            <a:r>
              <a:rPr lang="en-US" sz="1400" dirty="0" smtClean="0"/>
              <a:t> </a:t>
            </a:r>
            <a:r>
              <a:rPr lang="en-US" sz="1400" dirty="0" err="1" smtClean="0"/>
              <a:t>moderne</a:t>
            </a:r>
            <a:r>
              <a:rPr lang="en-US" sz="1400" dirty="0" smtClean="0"/>
              <a:t> </a:t>
            </a:r>
            <a:r>
              <a:rPr lang="en-US" sz="1400" dirty="0" err="1" smtClean="0"/>
              <a:t>menneske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2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232" y="399158"/>
            <a:ext cx="8437264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Data </a:t>
            </a:r>
            <a:r>
              <a:rPr lang="en-US" u="sng" dirty="0" err="1" smtClean="0"/>
              <a:t>fra</a:t>
            </a:r>
            <a:r>
              <a:rPr lang="en-US" u="sng" dirty="0" smtClean="0"/>
              <a:t> La </a:t>
            </a:r>
            <a:r>
              <a:rPr lang="en-US" u="sng" dirty="0" err="1" smtClean="0"/>
              <a:t>Brana</a:t>
            </a:r>
            <a:r>
              <a:rPr lang="en-US" u="sng" dirty="0" smtClean="0"/>
              <a:t> </a:t>
            </a:r>
            <a:r>
              <a:rPr lang="en-US" u="sng" dirty="0" err="1" smtClean="0"/>
              <a:t>manden</a:t>
            </a:r>
            <a:r>
              <a:rPr lang="en-US" u="sng" dirty="0" smtClean="0"/>
              <a:t>:</a:t>
            </a:r>
            <a:endParaRPr lang="en-US" u="sng" dirty="0" smtClean="0"/>
          </a:p>
          <a:p>
            <a:endParaRPr lang="en-US" dirty="0"/>
          </a:p>
          <a:p>
            <a:r>
              <a:rPr lang="en-US" dirty="0" smtClean="0"/>
              <a:t>- </a:t>
            </a:r>
            <a:r>
              <a:rPr lang="en-US" dirty="0" err="1" smtClean="0"/>
              <a:t>Fantastisk</a:t>
            </a:r>
            <a:r>
              <a:rPr lang="en-US" dirty="0" smtClean="0"/>
              <a:t> DNA </a:t>
            </a:r>
            <a:r>
              <a:rPr lang="en-US" dirty="0" err="1" smtClean="0"/>
              <a:t>bevaring</a:t>
            </a:r>
            <a:r>
              <a:rPr lang="en-US" dirty="0" smtClean="0"/>
              <a:t>: </a:t>
            </a:r>
            <a:r>
              <a:rPr lang="en-US" dirty="0" smtClean="0"/>
              <a:t>50% </a:t>
            </a:r>
            <a:r>
              <a:rPr lang="en-US" dirty="0" err="1" smtClean="0"/>
              <a:t>humant</a:t>
            </a:r>
            <a:r>
              <a:rPr lang="en-US" dirty="0" smtClean="0"/>
              <a:t> </a:t>
            </a:r>
            <a:r>
              <a:rPr lang="en-US" dirty="0" smtClean="0"/>
              <a:t>DNA</a:t>
            </a:r>
          </a:p>
          <a:p>
            <a:endParaRPr lang="en-US" dirty="0"/>
          </a:p>
          <a:p>
            <a:r>
              <a:rPr lang="en-US" dirty="0" smtClean="0"/>
              <a:t>- 2.158.245.715 </a:t>
            </a:r>
            <a:r>
              <a:rPr lang="en-US" dirty="0" smtClean="0"/>
              <a:t>humane </a:t>
            </a:r>
            <a:r>
              <a:rPr lang="en-US" dirty="0" smtClean="0"/>
              <a:t>DNA </a:t>
            </a:r>
            <a:r>
              <a:rPr lang="en-US" dirty="0" err="1" smtClean="0"/>
              <a:t>sekvenser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/>
              <a:t>Et </a:t>
            </a:r>
            <a:r>
              <a:rPr lang="en-US" dirty="0" err="1" smtClean="0"/>
              <a:t>komplet</a:t>
            </a:r>
            <a:r>
              <a:rPr lang="en-US" dirty="0" smtClean="0"/>
              <a:t> </a:t>
            </a:r>
            <a:r>
              <a:rPr lang="en-US" dirty="0" err="1" smtClean="0"/>
              <a:t>genom</a:t>
            </a:r>
            <a:r>
              <a:rPr lang="en-US" dirty="0" smtClean="0"/>
              <a:t> med </a:t>
            </a:r>
            <a:r>
              <a:rPr lang="en-US" dirty="0" smtClean="0"/>
              <a:t>3.4X </a:t>
            </a:r>
            <a:r>
              <a:rPr lang="en-US" dirty="0" err="1" smtClean="0"/>
              <a:t>dækning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u="sng" dirty="0" smtClean="0"/>
              <a:t>Et par </a:t>
            </a:r>
            <a:r>
              <a:rPr lang="en-US" u="sng" dirty="0" err="1" smtClean="0"/>
              <a:t>observationer</a:t>
            </a:r>
            <a:r>
              <a:rPr lang="en-US" u="sng" dirty="0" smtClean="0"/>
              <a:t>:</a:t>
            </a:r>
            <a:endParaRPr lang="en-US" u="sng" dirty="0" smtClean="0"/>
          </a:p>
          <a:p>
            <a:endParaRPr lang="en-US" u="sng" dirty="0" smtClean="0"/>
          </a:p>
          <a:p>
            <a:r>
              <a:rPr lang="en-US" dirty="0"/>
              <a:t>- </a:t>
            </a:r>
            <a:r>
              <a:rPr lang="en-US" dirty="0" smtClean="0"/>
              <a:t>C variant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smtClean="0"/>
              <a:t>position -13910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i="1" dirty="0" smtClean="0"/>
              <a:t>MCM6</a:t>
            </a:r>
            <a:r>
              <a:rPr lang="en-US" dirty="0" smtClean="0"/>
              <a:t> </a:t>
            </a:r>
            <a:r>
              <a:rPr lang="en-US" dirty="0" smtClean="0"/>
              <a:t>genet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/>
              <a:t>Kun</a:t>
            </a:r>
            <a:r>
              <a:rPr lang="en-US" dirty="0" smtClean="0"/>
              <a:t> </a:t>
            </a:r>
            <a:r>
              <a:rPr lang="en-US" dirty="0"/>
              <a:t>5 </a:t>
            </a:r>
            <a:r>
              <a:rPr lang="en-US" dirty="0" err="1" smtClean="0"/>
              <a:t>kopier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i="1" dirty="0" smtClean="0"/>
              <a:t>AMY1</a:t>
            </a:r>
            <a:r>
              <a:rPr lang="en-US" dirty="0" smtClean="0"/>
              <a:t> genet</a:t>
            </a:r>
            <a:endParaRPr lang="en-US" dirty="0" smtClean="0"/>
          </a:p>
          <a:p>
            <a:endParaRPr lang="en-US" u="sng" dirty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lactos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16832"/>
            <a:ext cx="1695450" cy="1699699"/>
          </a:xfrm>
          <a:prstGeom prst="rect">
            <a:avLst/>
          </a:prstGeom>
        </p:spPr>
      </p:pic>
      <p:pic>
        <p:nvPicPr>
          <p:cNvPr id="5" name="Picture 4" descr="billede_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05064"/>
            <a:ext cx="1985312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9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D11430827-140126-coslog-skull4.blocks_desktop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52" y="758302"/>
            <a:ext cx="4697248" cy="5192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8835" y="495836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The cave man look</a:t>
            </a:r>
            <a:endParaRPr lang="en-US" dirty="0" smtClean="0"/>
          </a:p>
        </p:txBody>
      </p:sp>
      <p:pic>
        <p:nvPicPr>
          <p:cNvPr id="9" name="Picture 8" descr="article-2546421-1AF740F200000578-441_306x4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0" y="1401647"/>
            <a:ext cx="1947330" cy="28064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065" y="4529667"/>
            <a:ext cx="2650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smtClean="0"/>
              <a:t>Brunt </a:t>
            </a:r>
            <a:r>
              <a:rPr lang="en-US" sz="2400" dirty="0" err="1" smtClean="0"/>
              <a:t>hår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 smtClean="0"/>
              <a:t>meget</a:t>
            </a:r>
            <a:r>
              <a:rPr lang="en-US" sz="2400" dirty="0" smtClean="0"/>
              <a:t> </a:t>
            </a:r>
            <a:r>
              <a:rPr lang="en-US" sz="2400" dirty="0" err="1" smtClean="0"/>
              <a:t>mørk</a:t>
            </a:r>
            <a:r>
              <a:rPr lang="en-US" sz="2400" dirty="0" smtClean="0"/>
              <a:t> </a:t>
            </a:r>
            <a:r>
              <a:rPr lang="en-US" sz="2400" dirty="0" err="1" smtClean="0"/>
              <a:t>hud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 smtClean="0"/>
              <a:t>ikke-brune</a:t>
            </a:r>
            <a:r>
              <a:rPr lang="en-US" sz="2400" dirty="0" smtClean="0"/>
              <a:t> </a:t>
            </a:r>
            <a:r>
              <a:rPr lang="en-US" sz="2400" dirty="0" err="1" smtClean="0"/>
              <a:t>øjne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404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y-with-the-saphire-ey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2820964" cy="3070437"/>
          </a:xfrm>
          <a:prstGeom prst="rect">
            <a:avLst/>
          </a:prstGeom>
        </p:spPr>
      </p:pic>
      <p:pic>
        <p:nvPicPr>
          <p:cNvPr id="10" name="Picture 9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2960780" cy="4025004"/>
          </a:xfrm>
          <a:prstGeom prst="rect">
            <a:avLst/>
          </a:prstGeom>
        </p:spPr>
      </p:pic>
      <p:pic>
        <p:nvPicPr>
          <p:cNvPr id="9" name="Picture 8" descr="Ole_Ernst_779608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535004" cy="3476836"/>
          </a:xfrm>
          <a:prstGeom prst="rect">
            <a:avLst/>
          </a:prstGeom>
        </p:spPr>
      </p:pic>
      <p:pic>
        <p:nvPicPr>
          <p:cNvPr id="6" name="Picture 5" descr="Hunter gatherer_blue ey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5256584" cy="22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9675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Reference </a:t>
            </a:r>
            <a:r>
              <a:rPr lang="en-US" sz="2000" dirty="0" smtClean="0"/>
              <a:t>data: 600,000 SNP’s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dirty="0" smtClean="0"/>
              <a:t>modern </a:t>
            </a:r>
            <a:r>
              <a:rPr lang="en-US" sz="2000" dirty="0" err="1" smtClean="0"/>
              <a:t>befolkningsgrupper</a:t>
            </a:r>
            <a:endParaRPr lang="en-US" sz="2000" dirty="0" smtClean="0"/>
          </a:p>
        </p:txBody>
      </p:sp>
      <p:pic>
        <p:nvPicPr>
          <p:cNvPr id="5" name="Picture 4" descr="SNP_260x2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8840"/>
            <a:ext cx="3168352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332656"/>
            <a:ext cx="423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Lidt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opulationsgenetik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17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326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PCA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nuværende</a:t>
            </a:r>
            <a:r>
              <a:rPr lang="en-US" dirty="0" smtClean="0"/>
              <a:t> </a:t>
            </a:r>
            <a:r>
              <a:rPr lang="en-US" dirty="0" err="1" smtClean="0"/>
              <a:t>befolkninger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7308304" cy="4370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6000" y="2527200"/>
            <a:ext cx="21602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3888432" cy="3354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636912"/>
            <a:ext cx="57606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rana_I_Fin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953439" cy="129614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5" idx="0"/>
          </p:cNvCxnSpPr>
          <p:nvPr/>
        </p:nvCxnSpPr>
        <p:spPr>
          <a:xfrm flipH="1">
            <a:off x="1259632" y="1628800"/>
            <a:ext cx="144016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9592" y="57332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ikke</a:t>
            </a:r>
            <a:r>
              <a:rPr lang="en-US" dirty="0" smtClean="0"/>
              <a:t> </a:t>
            </a:r>
            <a:r>
              <a:rPr lang="en-US" dirty="0" err="1" smtClean="0"/>
              <a:t>vores</a:t>
            </a:r>
            <a:r>
              <a:rPr lang="en-US" dirty="0" smtClean="0"/>
              <a:t> </a:t>
            </a:r>
            <a:r>
              <a:rPr lang="en-US" dirty="0" err="1" smtClean="0"/>
              <a:t>direkte</a:t>
            </a:r>
            <a:r>
              <a:rPr lang="en-US" dirty="0" smtClean="0"/>
              <a:t> </a:t>
            </a:r>
            <a:r>
              <a:rPr lang="en-US" dirty="0" err="1" smtClean="0"/>
              <a:t>stamfader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3728" y="76470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PCA </a:t>
            </a:r>
            <a:r>
              <a:rPr lang="en-US" sz="2000" dirty="0" err="1" smtClean="0"/>
              <a:t>af</a:t>
            </a:r>
            <a:r>
              <a:rPr lang="en-US" sz="2000" dirty="0" smtClean="0"/>
              <a:t> Europa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096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6696744" cy="481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2776"/>
            <a:ext cx="1544018" cy="1440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8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 par </a:t>
            </a:r>
            <a:r>
              <a:rPr lang="en-US" dirty="0" err="1" smtClean="0"/>
              <a:t>tusinde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</a:t>
            </a:r>
            <a:r>
              <a:rPr lang="en-US" dirty="0" err="1" smtClean="0"/>
              <a:t>senere</a:t>
            </a:r>
            <a:r>
              <a:rPr lang="en-US" dirty="0" smtClean="0"/>
              <a:t>.</a:t>
            </a:r>
            <a:r>
              <a:rPr lang="en-US" dirty="0" smtClean="0"/>
              <a:t>..</a:t>
            </a:r>
          </a:p>
          <a:p>
            <a:r>
              <a:rPr lang="en-US" dirty="0" err="1" smtClean="0"/>
              <a:t>Landbrug</a:t>
            </a:r>
            <a:r>
              <a:rPr lang="en-US" dirty="0" smtClean="0"/>
              <a:t> </a:t>
            </a:r>
            <a:r>
              <a:rPr lang="en-US" dirty="0" err="1" smtClean="0"/>
              <a:t>begynder</a:t>
            </a:r>
            <a:r>
              <a:rPr lang="en-US" dirty="0" smtClean="0"/>
              <a:t> at </a:t>
            </a:r>
            <a:r>
              <a:rPr lang="en-US" dirty="0" err="1" smtClean="0"/>
              <a:t>sprede</a:t>
            </a:r>
            <a:r>
              <a:rPr lang="en-US" dirty="0" smtClean="0"/>
              <a:t> sig </a:t>
            </a:r>
            <a:r>
              <a:rPr lang="en-US" dirty="0" err="1" smtClean="0"/>
              <a:t>henover</a:t>
            </a:r>
            <a:r>
              <a:rPr lang="en-US" dirty="0" smtClean="0"/>
              <a:t> Europa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8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04664"/>
            <a:ext cx="3136900" cy="40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620688"/>
            <a:ext cx="4107160" cy="3530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869160"/>
            <a:ext cx="78488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Hvad</a:t>
            </a:r>
            <a:r>
              <a:rPr lang="en-US" sz="2000" dirty="0" smtClean="0"/>
              <a:t> </a:t>
            </a:r>
            <a:r>
              <a:rPr lang="en-US" sz="2000" dirty="0" err="1" smtClean="0"/>
              <a:t>forårsager</a:t>
            </a:r>
            <a:r>
              <a:rPr lang="en-US" sz="2000" dirty="0" smtClean="0"/>
              <a:t> </a:t>
            </a:r>
            <a:r>
              <a:rPr lang="en-US" sz="2000" dirty="0" err="1" smtClean="0"/>
              <a:t>disse</a:t>
            </a:r>
            <a:r>
              <a:rPr lang="en-US" sz="2000" dirty="0" smtClean="0"/>
              <a:t> </a:t>
            </a:r>
            <a:r>
              <a:rPr lang="en-US" sz="2000" dirty="0" err="1" smtClean="0"/>
              <a:t>ændringer</a:t>
            </a:r>
            <a:r>
              <a:rPr lang="en-US" sz="2000" dirty="0" smtClean="0"/>
              <a:t>?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i="1" dirty="0" err="1" smtClean="0"/>
              <a:t>Hypotese</a:t>
            </a:r>
            <a:r>
              <a:rPr lang="en-US" sz="2000" i="1" dirty="0" smtClean="0"/>
              <a:t> </a:t>
            </a:r>
            <a:r>
              <a:rPr lang="en-US" sz="2000" i="1" dirty="0" smtClean="0"/>
              <a:t>1</a:t>
            </a:r>
            <a:r>
              <a:rPr lang="en-US" sz="2000" dirty="0" smtClean="0"/>
              <a:t>: </a:t>
            </a:r>
            <a:r>
              <a:rPr lang="en-US" sz="2000" dirty="0" smtClean="0"/>
              <a:t>De </a:t>
            </a:r>
            <a:r>
              <a:rPr lang="en-US" sz="2000" dirty="0" err="1" smtClean="0"/>
              <a:t>tidlige</a:t>
            </a:r>
            <a:r>
              <a:rPr lang="en-US" sz="2000" dirty="0" smtClean="0"/>
              <a:t> </a:t>
            </a:r>
            <a:r>
              <a:rPr lang="en-US" sz="2000" dirty="0" err="1" smtClean="0"/>
              <a:t>bønder</a:t>
            </a:r>
            <a:r>
              <a:rPr lang="en-US" sz="2000" dirty="0" smtClean="0"/>
              <a:t> </a:t>
            </a:r>
            <a:r>
              <a:rPr lang="en-US" sz="2000" dirty="0" err="1" smtClean="0"/>
              <a:t>vandrer</a:t>
            </a:r>
            <a:r>
              <a:rPr lang="en-US" sz="2000" dirty="0" smtClean="0"/>
              <a:t> </a:t>
            </a:r>
            <a:r>
              <a:rPr lang="en-US" sz="2000" dirty="0" err="1" smtClean="0"/>
              <a:t>ind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Europa </a:t>
            </a:r>
            <a:r>
              <a:rPr lang="en-US" sz="2000" dirty="0" err="1" smtClean="0"/>
              <a:t>og</a:t>
            </a:r>
            <a:r>
              <a:rPr lang="en-US" sz="2000" dirty="0" smtClean="0"/>
              <a:t> </a:t>
            </a:r>
            <a:r>
              <a:rPr lang="en-US" sz="2000" dirty="0" err="1" smtClean="0"/>
              <a:t>erstatter</a:t>
            </a:r>
            <a:r>
              <a:rPr lang="en-US" sz="2000" dirty="0" smtClean="0"/>
              <a:t> </a:t>
            </a:r>
            <a:r>
              <a:rPr lang="en-US" sz="2000" dirty="0" err="1" smtClean="0"/>
              <a:t>jæger-samlerne</a:t>
            </a:r>
            <a:endParaRPr lang="en-US" sz="2000" dirty="0" smtClean="0"/>
          </a:p>
          <a:p>
            <a:r>
              <a:rPr lang="en-US" sz="2000" i="1" dirty="0" err="1" smtClean="0"/>
              <a:t>Hypotese</a:t>
            </a:r>
            <a:r>
              <a:rPr lang="en-US" sz="2000" i="1" dirty="0" smtClean="0"/>
              <a:t> </a:t>
            </a:r>
            <a:r>
              <a:rPr lang="en-US" sz="2000" i="1" dirty="0" smtClean="0"/>
              <a:t>2</a:t>
            </a:r>
            <a:r>
              <a:rPr lang="en-US" sz="2000" dirty="0" smtClean="0"/>
              <a:t>: </a:t>
            </a:r>
            <a:r>
              <a:rPr lang="en-US" sz="2000" dirty="0" err="1" smtClean="0"/>
              <a:t>Ingen</a:t>
            </a:r>
            <a:r>
              <a:rPr lang="en-US" sz="2000" dirty="0" smtClean="0"/>
              <a:t> </a:t>
            </a:r>
            <a:r>
              <a:rPr lang="en-US" sz="2000" dirty="0" err="1" smtClean="0"/>
              <a:t>folkevandring</a:t>
            </a:r>
            <a:r>
              <a:rPr lang="en-US" sz="2000" dirty="0" smtClean="0"/>
              <a:t> – kun </a:t>
            </a:r>
            <a:r>
              <a:rPr lang="en-US" sz="2000" dirty="0" err="1" smtClean="0"/>
              <a:t>kulturen</a:t>
            </a:r>
            <a:r>
              <a:rPr lang="en-US" sz="2000" dirty="0" smtClean="0"/>
              <a:t> </a:t>
            </a:r>
            <a:r>
              <a:rPr lang="en-US" sz="2000" dirty="0" err="1" smtClean="0"/>
              <a:t>spredes</a:t>
            </a:r>
            <a:endParaRPr lang="en-US" sz="2000" dirty="0" smtClean="0"/>
          </a:p>
          <a:p>
            <a:pPr marL="457200" indent="-4572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8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etzi_dieentdeck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6672"/>
            <a:ext cx="3273091" cy="2304256"/>
          </a:xfrm>
          <a:prstGeom prst="rect">
            <a:avLst/>
          </a:prstGeom>
        </p:spPr>
      </p:pic>
      <p:pic>
        <p:nvPicPr>
          <p:cNvPr id="6" name="Picture 5" descr="oetzi_die_berg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3888432" cy="2737456"/>
          </a:xfrm>
          <a:prstGeom prst="rect">
            <a:avLst/>
          </a:prstGeom>
        </p:spPr>
      </p:pic>
      <p:pic>
        <p:nvPicPr>
          <p:cNvPr id="8" name="Picture 7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56992"/>
            <a:ext cx="3528392" cy="2766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57388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09120"/>
            <a:ext cx="4219105" cy="1728192"/>
          </a:xfrm>
          <a:prstGeom prst="rect">
            <a:avLst/>
          </a:prstGeom>
        </p:spPr>
      </p:pic>
      <p:pic>
        <p:nvPicPr>
          <p:cNvPr id="4" name="Picture 3" descr="timeline-starting-40ky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926842"/>
            <a:ext cx="7265970" cy="27631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131840" y="2636912"/>
            <a:ext cx="1880509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44208" y="2636912"/>
            <a:ext cx="8301" cy="194421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mumie129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3136"/>
            <a:ext cx="229617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AU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Hvad</a:t>
            </a:r>
            <a:r>
              <a:rPr lang="en-AU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er</a:t>
            </a:r>
            <a:r>
              <a:rPr lang="en-AU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fossilt</a:t>
            </a:r>
            <a:r>
              <a:rPr lang="en-AU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DNA? </a:t>
            </a:r>
            <a:endParaRPr lang="en-AU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meget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ødelagt</a:t>
            </a:r>
            <a:endParaRPr lang="en-AU" sz="20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Høj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forureningsrisiko</a:t>
            </a:r>
            <a:endParaRPr lang="en-AU" sz="20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 smtClean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leanlab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52936"/>
            <a:ext cx="5144013" cy="3429000"/>
          </a:xfrm>
          <a:prstGeom prst="rect">
            <a:avLst/>
          </a:prstGeom>
        </p:spPr>
      </p:pic>
      <p:pic>
        <p:nvPicPr>
          <p:cNvPr id="9" name="Picture 8" descr="molekül_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1569" r="12656" b="8113"/>
          <a:stretch>
            <a:fillRect/>
          </a:stretch>
        </p:blipFill>
        <p:spPr bwMode="auto">
          <a:xfrm>
            <a:off x="395536" y="2420888"/>
            <a:ext cx="3672408" cy="423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248472" cy="3403058"/>
          </a:xfrm>
          <a:prstGeom prst="rect">
            <a:avLst/>
          </a:prstGeom>
        </p:spPr>
      </p:pic>
      <p:pic>
        <p:nvPicPr>
          <p:cNvPr id="2" name="Picture 1" descr="126417-1252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8"/>
            <a:ext cx="3888432" cy="2674684"/>
          </a:xfrm>
          <a:prstGeom prst="rect">
            <a:avLst/>
          </a:prstGeom>
        </p:spPr>
      </p:pic>
      <p:pic>
        <p:nvPicPr>
          <p:cNvPr id="6" name="Picture 5" descr="2_Rekonstruktion (6)_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8680"/>
            <a:ext cx="3557434" cy="4752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996952"/>
            <a:ext cx="4090438" cy="35283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6000" y="6058800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707904" y="3429000"/>
            <a:ext cx="2844068" cy="262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5445224"/>
            <a:ext cx="4699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en-US" sz="2000" dirty="0" err="1" smtClean="0"/>
              <a:t>Enormt</a:t>
            </a:r>
            <a:r>
              <a:rPr lang="en-US" sz="2000" dirty="0" smtClean="0"/>
              <a:t> </a:t>
            </a:r>
            <a:r>
              <a:rPr lang="en-US" sz="2000" dirty="0" err="1" smtClean="0"/>
              <a:t>skift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genpuljen</a:t>
            </a:r>
            <a:r>
              <a:rPr lang="en-US" sz="2000" dirty="0" smtClean="0"/>
              <a:t> = </a:t>
            </a:r>
            <a:r>
              <a:rPr lang="en-US" sz="2000" dirty="0" err="1" smtClean="0"/>
              <a:t>indvandring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- </a:t>
            </a:r>
            <a:r>
              <a:rPr lang="en-US" sz="2000" dirty="0" err="1" smtClean="0"/>
              <a:t>Otzi</a:t>
            </a:r>
            <a:r>
              <a:rPr lang="en-US" sz="2000" dirty="0" smtClean="0"/>
              <a:t> </a:t>
            </a:r>
            <a:r>
              <a:rPr lang="en-US" sz="2000" dirty="0" err="1" smtClean="0"/>
              <a:t>er</a:t>
            </a:r>
            <a:r>
              <a:rPr lang="en-US" sz="2000" dirty="0" smtClean="0"/>
              <a:t> (</a:t>
            </a:r>
            <a:r>
              <a:rPr lang="en-US" sz="2000" dirty="0" err="1" smtClean="0"/>
              <a:t>heller</a:t>
            </a:r>
            <a:r>
              <a:rPr lang="en-US" sz="2000" dirty="0" smtClean="0"/>
              <a:t> </a:t>
            </a:r>
            <a:r>
              <a:rPr lang="en-US" sz="2000" dirty="0" err="1" smtClean="0"/>
              <a:t>ikke</a:t>
            </a:r>
            <a:r>
              <a:rPr lang="en-US" sz="2000" dirty="0" smtClean="0"/>
              <a:t>) </a:t>
            </a:r>
            <a:r>
              <a:rPr lang="en-US" sz="2000" dirty="0" err="1" smtClean="0"/>
              <a:t>vores</a:t>
            </a:r>
            <a:r>
              <a:rPr lang="en-US" sz="2000" dirty="0" smtClean="0"/>
              <a:t> </a:t>
            </a:r>
            <a:r>
              <a:rPr lang="en-US" sz="2000" dirty="0" err="1" smtClean="0"/>
              <a:t>direkte</a:t>
            </a:r>
            <a:r>
              <a:rPr lang="en-US" sz="2000" dirty="0" smtClean="0"/>
              <a:t> </a:t>
            </a:r>
            <a:r>
              <a:rPr lang="en-US" sz="2000" dirty="0" err="1" smtClean="0"/>
              <a:t>forfader</a:t>
            </a:r>
            <a:r>
              <a:rPr lang="en-US" sz="2000" dirty="0" smtClean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42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44824"/>
            <a:ext cx="77048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Hvad</a:t>
            </a:r>
            <a:r>
              <a:rPr lang="en-US" sz="3200" dirty="0" smtClean="0"/>
              <a:t> </a:t>
            </a:r>
            <a:r>
              <a:rPr lang="en-US" sz="3200" dirty="0" err="1" smtClean="0"/>
              <a:t>skete</a:t>
            </a:r>
            <a:r>
              <a:rPr lang="en-US" sz="3200" dirty="0" smtClean="0"/>
              <a:t> der </a:t>
            </a:r>
            <a:r>
              <a:rPr lang="en-US" sz="3200" dirty="0" err="1" smtClean="0"/>
              <a:t>efter</a:t>
            </a:r>
            <a:r>
              <a:rPr lang="en-US" sz="3200" dirty="0" smtClean="0"/>
              <a:t> </a:t>
            </a:r>
            <a:r>
              <a:rPr lang="en-US" sz="3200" dirty="0" err="1" smtClean="0"/>
              <a:t>Bondestenalderen</a:t>
            </a:r>
            <a:r>
              <a:rPr lang="en-US" sz="3200" dirty="0" smtClean="0"/>
              <a:t>?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987824" y="1268760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Det</a:t>
            </a:r>
            <a:r>
              <a:rPr lang="en-US" dirty="0" smtClean="0"/>
              <a:t> store </a:t>
            </a:r>
            <a:r>
              <a:rPr lang="en-US" dirty="0" err="1" smtClean="0"/>
              <a:t>spørgsmål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6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eogeneticslogoengels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45224"/>
            <a:ext cx="180603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5589240"/>
            <a:ext cx="3456384" cy="823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36712"/>
            <a:ext cx="8654419" cy="432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04664"/>
            <a:ext cx="4000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4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onzeswo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85184"/>
            <a:ext cx="307498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eksohjel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08720"/>
            <a:ext cx="22923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41947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59c65986c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4782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395536" y="188640"/>
            <a:ext cx="7848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Fossilt</a:t>
            </a:r>
            <a:r>
              <a:rPr lang="en-US" dirty="0" smtClean="0">
                <a:solidFill>
                  <a:srgbClr val="000000"/>
                </a:solidFill>
              </a:rPr>
              <a:t> DNA </a:t>
            </a:r>
            <a:r>
              <a:rPr lang="en-US" dirty="0" err="1" smtClean="0">
                <a:solidFill>
                  <a:srgbClr val="000000"/>
                </a:solidFill>
              </a:rPr>
              <a:t>fra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Bronzealderen</a:t>
            </a:r>
            <a:r>
              <a:rPr lang="en-US" dirty="0" smtClean="0">
                <a:solidFill>
                  <a:srgbClr val="000000"/>
                </a:solidFill>
              </a:rPr>
              <a:t>...</a:t>
            </a:r>
            <a:r>
              <a:rPr lang="en-US" dirty="0" err="1" smtClean="0">
                <a:solidFill>
                  <a:srgbClr val="000000"/>
                </a:solidFill>
              </a:rPr>
              <a:t>hvorfor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timeline-starting-40ky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5254269" cy="19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4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1475656" y="404664"/>
            <a:ext cx="540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Mange </a:t>
            </a:r>
            <a:r>
              <a:rPr lang="en-US" sz="2000" dirty="0" err="1" smtClean="0">
                <a:solidFill>
                  <a:srgbClr val="000000"/>
                </a:solidFill>
              </a:rPr>
              <a:t>forskellige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kulturer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opstår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7651" name="Picture 1" descr="late_neolithic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26289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early_bronze_age_europ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256857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1550" y="3141663"/>
            <a:ext cx="6764338" cy="846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 descr="europe-map-blank-prin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3473450"/>
            <a:ext cx="36115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Up Arrow 8"/>
          <p:cNvSpPr/>
          <p:nvPr/>
        </p:nvSpPr>
        <p:spPr>
          <a:xfrm rot="908030">
            <a:off x="3184371" y="5328456"/>
            <a:ext cx="633448" cy="893762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Left Arrow 9"/>
          <p:cNvSpPr/>
          <p:nvPr/>
        </p:nvSpPr>
        <p:spPr>
          <a:xfrm rot="794455">
            <a:off x="4086183" y="5363053"/>
            <a:ext cx="1679575" cy="601067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Left-Right Arrow 10"/>
          <p:cNvSpPr/>
          <p:nvPr/>
        </p:nvSpPr>
        <p:spPr>
          <a:xfrm rot="19626344">
            <a:off x="4581525" y="4606925"/>
            <a:ext cx="1406525" cy="385763"/>
          </a:xfrm>
          <a:prstGeom prst="left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Left Arrow 11"/>
          <p:cNvSpPr/>
          <p:nvPr/>
        </p:nvSpPr>
        <p:spPr>
          <a:xfrm rot="3255892">
            <a:off x="4612481" y="4161632"/>
            <a:ext cx="892175" cy="487362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8263" y="454025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47864" y="5589240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16016" y="5445224"/>
            <a:ext cx="27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50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ISE25b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179512" y="332656"/>
            <a:ext cx="4582648" cy="2520280"/>
          </a:xfrm>
        </p:spPr>
      </p:pic>
      <p:pic>
        <p:nvPicPr>
          <p:cNvPr id="7" name="Picture 6" descr="RISE91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29000"/>
            <a:ext cx="4464496" cy="2957005"/>
          </a:xfrm>
          <a:prstGeom prst="rect">
            <a:avLst/>
          </a:prstGeom>
        </p:spPr>
      </p:pic>
      <p:pic>
        <p:nvPicPr>
          <p:cNvPr id="9" name="Picture 8" descr="RISE1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805129" cy="2520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378904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Tænder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smtClean="0"/>
              <a:t>600 </a:t>
            </a:r>
            <a:r>
              <a:rPr lang="en-US" dirty="0" err="1" smtClean="0"/>
              <a:t>skeletter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5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20272" y="0"/>
            <a:ext cx="648072" cy="6336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6413258" cy="6858000"/>
          </a:xfrm>
          <a:prstGeom prst="rect">
            <a:avLst/>
          </a:prstGeom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4944492" y="4437112"/>
            <a:ext cx="41764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from 101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mennesker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10,000-500,000 SNP’s per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individ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9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2987675" y="549275"/>
            <a:ext cx="571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Europa </a:t>
            </a:r>
            <a:r>
              <a:rPr lang="en-US" sz="2000" dirty="0" err="1" smtClean="0">
                <a:solidFill>
                  <a:srgbClr val="000000"/>
                </a:solidFill>
              </a:rPr>
              <a:t>gennem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tid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3600" y="977900"/>
            <a:ext cx="2857500" cy="3243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1100" y="977900"/>
            <a:ext cx="2857500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49725"/>
            <a:ext cx="9144000" cy="2708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2738" y="6308725"/>
            <a:ext cx="2481262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05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6632"/>
            <a:ext cx="6054687" cy="3528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38610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Spredning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de indo</a:t>
            </a:r>
            <a:r>
              <a:rPr lang="en-US" dirty="0" smtClean="0"/>
              <a:t>-</a:t>
            </a:r>
            <a:r>
              <a:rPr lang="en-US" dirty="0" err="1" smtClean="0"/>
              <a:t>europæiske</a:t>
            </a:r>
            <a:r>
              <a:rPr lang="en-US" dirty="0" smtClean="0"/>
              <a:t> sprog</a:t>
            </a:r>
            <a:endParaRPr lang="en-US" dirty="0"/>
          </a:p>
        </p:txBody>
      </p:sp>
      <p:pic>
        <p:nvPicPr>
          <p:cNvPr id="3" name="Picture 2" descr="indo-european-expan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09120"/>
            <a:ext cx="4464497" cy="18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5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2828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O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248472" cy="3173917"/>
          </a:xfrm>
          <a:prstGeom prst="rect">
            <a:avLst/>
          </a:prstGeom>
        </p:spPr>
      </p:pic>
      <p:pic>
        <p:nvPicPr>
          <p:cNvPr id="6" name="Picture 5" descr="traditional-yu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4294521" cy="261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3356992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Yamnaya</a:t>
            </a:r>
            <a:r>
              <a:rPr lang="en-US" dirty="0" smtClean="0"/>
              <a:t>: </a:t>
            </a:r>
            <a:r>
              <a:rPr lang="en-US" dirty="0" err="1" smtClean="0"/>
              <a:t>hyrdefolk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stepperne</a:t>
            </a:r>
            <a:endParaRPr lang="en-US" dirty="0"/>
          </a:p>
        </p:txBody>
      </p:sp>
      <p:pic>
        <p:nvPicPr>
          <p:cNvPr id="4" name="Picture 3" descr="Sculpture of Yamnaya grave from Poludny, Samara regio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2304256" cy="322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4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9512" y="476672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000" u="sng" dirty="0" err="1" smtClean="0">
                <a:solidFill>
                  <a:srgbClr val="000000"/>
                </a:solidFill>
              </a:rPr>
              <a:t>Hvorfor</a:t>
            </a:r>
            <a:r>
              <a:rPr lang="en-AU" sz="2000" u="sng" dirty="0" smtClean="0">
                <a:solidFill>
                  <a:srgbClr val="000000"/>
                </a:solidFill>
              </a:rPr>
              <a:t> </a:t>
            </a:r>
            <a:r>
              <a:rPr lang="en-AU" sz="2000" u="sng" dirty="0" err="1" smtClean="0">
                <a:solidFill>
                  <a:srgbClr val="000000"/>
                </a:solidFill>
              </a:rPr>
              <a:t>gider</a:t>
            </a:r>
            <a:r>
              <a:rPr lang="en-AU" sz="2000" u="sng" dirty="0" smtClean="0">
                <a:solidFill>
                  <a:srgbClr val="000000"/>
                </a:solidFill>
              </a:rPr>
              <a:t> vi</a:t>
            </a:r>
            <a:r>
              <a:rPr lang="en-AU" sz="2000" u="sng" dirty="0" smtClean="0">
                <a:solidFill>
                  <a:srgbClr val="000000"/>
                </a:solidFill>
              </a:rPr>
              <a:t> </a:t>
            </a:r>
            <a:r>
              <a:rPr lang="en-AU" sz="2000" u="sng" dirty="0" err="1" smtClean="0">
                <a:solidFill>
                  <a:srgbClr val="000000"/>
                </a:solidFill>
              </a:rPr>
              <a:t>bøvle</a:t>
            </a:r>
            <a:r>
              <a:rPr lang="en-AU" sz="2000" u="sng" dirty="0" smtClean="0">
                <a:solidFill>
                  <a:srgbClr val="000000"/>
                </a:solidFill>
              </a:rPr>
              <a:t> med </a:t>
            </a:r>
            <a:r>
              <a:rPr lang="en-AU" sz="2000" u="sng" dirty="0" err="1" smtClean="0">
                <a:solidFill>
                  <a:srgbClr val="000000"/>
                </a:solidFill>
              </a:rPr>
              <a:t>det</a:t>
            </a:r>
            <a:r>
              <a:rPr lang="en-AU" sz="2000" u="sng" dirty="0" smtClean="0">
                <a:solidFill>
                  <a:srgbClr val="000000"/>
                </a:solidFill>
              </a:rPr>
              <a:t>?</a:t>
            </a:r>
            <a:r>
              <a:rPr lang="en-AU" sz="2000" u="sng" dirty="0" smtClean="0">
                <a:solidFill>
                  <a:srgbClr val="000000"/>
                </a:solidFill>
              </a:rPr>
              <a:t> </a:t>
            </a:r>
            <a:endParaRPr lang="en-AU" sz="2000" u="sng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2000" u="sng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smtClean="0">
                <a:solidFill>
                  <a:srgbClr val="000000"/>
                </a:solidFill>
              </a:rPr>
              <a:t>Studier </a:t>
            </a:r>
            <a:r>
              <a:rPr lang="en-AU" sz="2000" dirty="0" err="1" smtClean="0">
                <a:solidFill>
                  <a:srgbClr val="000000"/>
                </a:solidFill>
              </a:rPr>
              <a:t>på</a:t>
            </a:r>
            <a:r>
              <a:rPr lang="en-AU" sz="2000" dirty="0" smtClean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uddøde</a:t>
            </a:r>
            <a:r>
              <a:rPr lang="en-AU" sz="2000" dirty="0" smtClean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arter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Fortidens</a:t>
            </a:r>
            <a:r>
              <a:rPr lang="en-AU" sz="2000" dirty="0" smtClean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biodiversitet</a:t>
            </a: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AU" sz="2000" dirty="0">
              <a:solidFill>
                <a:srgbClr val="000000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Vores</a:t>
            </a:r>
            <a:r>
              <a:rPr lang="en-AU" sz="2000" dirty="0" smtClean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egen</a:t>
            </a:r>
            <a:r>
              <a:rPr lang="en-AU" sz="2000" dirty="0" smtClean="0">
                <a:solidFill>
                  <a:srgbClr val="000000"/>
                </a:solidFill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</a:rPr>
              <a:t>historie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226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6408712" cy="2063398"/>
          </a:xfrm>
          <a:prstGeom prst="rect">
            <a:avLst/>
          </a:prstGeom>
        </p:spPr>
      </p:pic>
      <p:pic>
        <p:nvPicPr>
          <p:cNvPr id="2" name="Picture 1" descr="Early-human-migration-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40968"/>
            <a:ext cx="4896544" cy="27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692696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Take home message:</a:t>
            </a:r>
          </a:p>
          <a:p>
            <a:endParaRPr lang="en-US" dirty="0"/>
          </a:p>
          <a:p>
            <a:r>
              <a:rPr lang="en-US" dirty="0" smtClean="0"/>
              <a:t>- </a:t>
            </a:r>
            <a:r>
              <a:rPr lang="en-US" dirty="0" smtClean="0"/>
              <a:t>Den </a:t>
            </a:r>
            <a:r>
              <a:rPr lang="en-US" dirty="0" err="1"/>
              <a:t>e</a:t>
            </a:r>
            <a:r>
              <a:rPr lang="en-US" dirty="0" err="1" smtClean="0"/>
              <a:t>uropæiske</a:t>
            </a:r>
            <a:r>
              <a:rPr lang="en-US" dirty="0" smtClean="0"/>
              <a:t> </a:t>
            </a:r>
            <a:r>
              <a:rPr lang="en-US" dirty="0" err="1" smtClean="0"/>
              <a:t>befolkning</a:t>
            </a:r>
            <a:r>
              <a:rPr lang="en-US" dirty="0" smtClean="0"/>
              <a:t> </a:t>
            </a:r>
            <a:r>
              <a:rPr lang="en-US" dirty="0" err="1" smtClean="0"/>
              <a:t>blev</a:t>
            </a:r>
            <a:r>
              <a:rPr lang="en-US" dirty="0" smtClean="0"/>
              <a:t> </a:t>
            </a:r>
            <a:r>
              <a:rPr lang="en-US" dirty="0" err="1" smtClean="0"/>
              <a:t>dannet</a:t>
            </a:r>
            <a:r>
              <a:rPr lang="en-US" dirty="0" smtClean="0"/>
              <a:t> </a:t>
            </a:r>
            <a:r>
              <a:rPr lang="en-US" dirty="0" err="1" smtClean="0"/>
              <a:t>genetisk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en-US" dirty="0" err="1" smtClean="0"/>
              <a:t>mindst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r>
              <a:rPr lang="en-US" dirty="0" smtClean="0"/>
              <a:t> </a:t>
            </a:r>
            <a:r>
              <a:rPr lang="en-US" dirty="0" err="1" smtClean="0"/>
              <a:t>folkevandringer</a:t>
            </a:r>
            <a:r>
              <a:rPr lang="en-US" dirty="0" smtClean="0"/>
              <a:t>,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tre</a:t>
            </a:r>
            <a:r>
              <a:rPr lang="en-US" dirty="0" smtClean="0"/>
              <a:t> </a:t>
            </a:r>
            <a:r>
              <a:rPr lang="en-US" dirty="0" err="1" smtClean="0"/>
              <a:t>genetiske</a:t>
            </a:r>
            <a:r>
              <a:rPr lang="en-US" dirty="0" smtClean="0"/>
              <a:t> </a:t>
            </a:r>
            <a:r>
              <a:rPr lang="en-US" dirty="0" err="1" smtClean="0"/>
              <a:t>komponenter</a:t>
            </a:r>
            <a:r>
              <a:rPr lang="en-US" dirty="0" smtClean="0"/>
              <a:t> </a:t>
            </a:r>
            <a:r>
              <a:rPr lang="en-US" dirty="0" err="1" smtClean="0"/>
              <a:t>udgør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meste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den DNA-variation, der </a:t>
            </a:r>
            <a:r>
              <a:rPr lang="en-US" dirty="0" err="1" smtClean="0"/>
              <a:t>findes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Europa </a:t>
            </a:r>
            <a:r>
              <a:rPr lang="en-US" dirty="0" err="1" smtClean="0"/>
              <a:t>i</a:t>
            </a:r>
            <a:r>
              <a:rPr lang="en-US" dirty="0" smtClean="0"/>
              <a:t> dag.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 </a:t>
            </a:r>
            <a:r>
              <a:rPr lang="en-US" dirty="0" smtClean="0"/>
              <a:t>Vi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immigranter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6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12976"/>
            <a:ext cx="7200800" cy="2856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76470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The </a:t>
            </a:r>
            <a:r>
              <a:rPr lang="en-US" dirty="0" err="1" smtClean="0"/>
              <a:t>Yamnaya</a:t>
            </a:r>
            <a:r>
              <a:rPr lang="en-US" dirty="0" smtClean="0"/>
              <a:t>-migration establishes Europa genetically</a:t>
            </a:r>
          </a:p>
          <a:p>
            <a:endParaRPr lang="en-US" dirty="0" smtClean="0"/>
          </a:p>
          <a:p>
            <a:r>
              <a:rPr lang="en-US" dirty="0" smtClean="0"/>
              <a:t>- 30-50% </a:t>
            </a:r>
            <a:r>
              <a:rPr lang="en-US" dirty="0" err="1" smtClean="0"/>
              <a:t>Yamnaya</a:t>
            </a:r>
            <a:r>
              <a:rPr lang="en-US" dirty="0" smtClean="0"/>
              <a:t> DNA in all of us</a:t>
            </a:r>
          </a:p>
          <a:p>
            <a:endParaRPr lang="en-US" dirty="0" smtClean="0"/>
          </a:p>
          <a:p>
            <a:r>
              <a:rPr lang="en-US" dirty="0" smtClean="0"/>
              <a:t>- But why this wanderlust? </a:t>
            </a:r>
            <a:endParaRPr lang="en-US" dirty="0"/>
          </a:p>
        </p:txBody>
      </p:sp>
      <p:pic>
        <p:nvPicPr>
          <p:cNvPr id="4" name="Picture 3" descr="41Jve1Vv6NL._SX32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4904"/>
            <a:ext cx="2352165" cy="3600400"/>
          </a:xfrm>
          <a:prstGeom prst="rect">
            <a:avLst/>
          </a:prstGeom>
        </p:spPr>
      </p:pic>
      <p:pic>
        <p:nvPicPr>
          <p:cNvPr id="5" name="Picture 4" descr="ay_1025269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12976"/>
            <a:ext cx="416543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245"/>
            <a:ext cx="5383433" cy="3221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741" y="2041246"/>
            <a:ext cx="3885259" cy="3221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42" y="843069"/>
            <a:ext cx="3950213" cy="112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43" y="562806"/>
            <a:ext cx="4113747" cy="16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95904"/>
              </p:ext>
            </p:extLst>
          </p:nvPr>
        </p:nvGraphicFramePr>
        <p:xfrm>
          <a:off x="395536" y="1268760"/>
          <a:ext cx="317266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Chart" r:id="rId3" imgW="0" imgH="0" progId="MSGraph.Chart.8">
                  <p:embed/>
                </p:oleObj>
              </mc:Choice>
              <mc:Fallback>
                <p:oleObj name="Chart" r:id="rId3" imgW="0" imgH="0" progId="MSGraph.Chart.8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268760"/>
                        <a:ext cx="3172667" cy="324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400px-3D_Yersinia_pestis_mode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178950" cy="237626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491880" y="2708920"/>
            <a:ext cx="1440160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8064" y="11967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 smtClean="0"/>
              <a:t>Yersenia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pestis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11689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th-black-death-122336571-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600400" cy="2020633"/>
          </a:xfrm>
          <a:prstGeom prst="rect">
            <a:avLst/>
          </a:prstGeom>
        </p:spPr>
      </p:pic>
      <p:pic>
        <p:nvPicPr>
          <p:cNvPr id="3" name="Picture 2" descr="blackdea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437112"/>
            <a:ext cx="2880320" cy="2160240"/>
          </a:xfrm>
          <a:prstGeom prst="rect">
            <a:avLst/>
          </a:prstGeom>
        </p:spPr>
      </p:pic>
      <p:pic>
        <p:nvPicPr>
          <p:cNvPr id="5" name="Picture 4" descr="secretsinthebones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072341" cy="2304256"/>
          </a:xfrm>
          <a:prstGeom prst="rect">
            <a:avLst/>
          </a:prstGeom>
        </p:spPr>
      </p:pic>
      <p:pic>
        <p:nvPicPr>
          <p:cNvPr id="6" name="Picture 5" descr="8b3f141775579cf7ec16f78f5107238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280831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6408712" cy="2289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068960"/>
            <a:ext cx="3744416" cy="2182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924944"/>
            <a:ext cx="3960440" cy="24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 smtClean="0"/>
              <a:t>Work flow</a:t>
            </a:r>
            <a:endParaRPr lang="en-US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/>
              <a:t>1) </a:t>
            </a:r>
            <a:r>
              <a:rPr lang="en-US" dirty="0" smtClean="0"/>
              <a:t>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0714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21197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88640"/>
            <a:ext cx="2338141" cy="1656184"/>
          </a:xfrm>
          <a:prstGeom prst="rect">
            <a:avLst/>
          </a:prstGeom>
        </p:spPr>
      </p:pic>
      <p:pic>
        <p:nvPicPr>
          <p:cNvPr id="6" name="Picture 5" descr="IMG_83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5922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339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76872"/>
            <a:ext cx="2592288" cy="1728192"/>
          </a:xfrm>
          <a:prstGeom prst="rect">
            <a:avLst/>
          </a:prstGeom>
        </p:spPr>
      </p:pic>
      <p:pic>
        <p:nvPicPr>
          <p:cNvPr id="9" name="Picture 8" descr="IMG_25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76872"/>
            <a:ext cx="2592288" cy="1728192"/>
          </a:xfrm>
          <a:prstGeom prst="rect">
            <a:avLst/>
          </a:prstGeom>
        </p:spPr>
      </p:pic>
      <p:pic>
        <p:nvPicPr>
          <p:cNvPr id="10" name="Picture 9" descr="P422044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112"/>
            <a:ext cx="2592288" cy="1944216"/>
          </a:xfrm>
          <a:prstGeom prst="rect">
            <a:avLst/>
          </a:prstGeom>
        </p:spPr>
      </p:pic>
      <p:pic>
        <p:nvPicPr>
          <p:cNvPr id="12" name="Picture 11" descr="IMG_055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880320" cy="1920213"/>
          </a:xfrm>
          <a:prstGeom prst="rect">
            <a:avLst/>
          </a:prstGeom>
        </p:spPr>
      </p:pic>
      <p:pic>
        <p:nvPicPr>
          <p:cNvPr id="13" name="Picture 12" descr="IMG_070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1128"/>
            <a:ext cx="237626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9"/>
          <p:cNvSpPr txBox="1">
            <a:spLocks noChangeArrowheads="1"/>
          </p:cNvSpPr>
          <p:nvPr/>
        </p:nvSpPr>
        <p:spPr bwMode="auto">
          <a:xfrm>
            <a:off x="3563938" y="188913"/>
            <a:ext cx="5472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 err="1" smtClean="0">
                <a:solidFill>
                  <a:prstClr val="black"/>
                </a:solidFill>
              </a:rPr>
              <a:t>Arbejdsgang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8313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1) </a:t>
            </a:r>
            <a:r>
              <a:rPr lang="en-US" dirty="0" err="1" smtClean="0">
                <a:solidFill>
                  <a:prstClr val="black"/>
                </a:solidFill>
              </a:rPr>
              <a:t>Indsamling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417671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56325" y="476250"/>
            <a:ext cx="2232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2) </a:t>
            </a:r>
            <a:r>
              <a:rPr lang="en-US" dirty="0" err="1" smtClean="0">
                <a:solidFill>
                  <a:prstClr val="black"/>
                </a:solidFill>
              </a:rPr>
              <a:t>Ekstraktion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132856"/>
            <a:ext cx="5904656" cy="16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68313" y="158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charset="0"/>
              </a:rPr>
              <a:t>Next Generation </a:t>
            </a:r>
            <a:r>
              <a:rPr lang="en-US" sz="2400" dirty="0" smtClean="0">
                <a:latin typeface="Arial" charset="0"/>
              </a:rPr>
              <a:t>DNA </a:t>
            </a:r>
            <a:r>
              <a:rPr lang="en-US" sz="2400" dirty="0" err="1" smtClean="0">
                <a:latin typeface="Arial" charset="0"/>
              </a:rPr>
              <a:t>sekventering</a:t>
            </a:r>
            <a:endParaRPr lang="en-US" sz="2400" dirty="0"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16238" y="1989138"/>
            <a:ext cx="977900" cy="484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940425" y="4365625"/>
            <a:ext cx="484188" cy="9779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9512" y="1144588"/>
            <a:ext cx="266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 smtClean="0"/>
              <a:t>DNA </a:t>
            </a:r>
            <a:r>
              <a:rPr lang="en-US" dirty="0" err="1" smtClean="0"/>
              <a:t>ekstrakt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7784" y="5373216"/>
            <a:ext cx="6785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ctr" eaLnBrk="1" hangingPunct="1"/>
            <a:r>
              <a:rPr lang="en-US" dirty="0" smtClean="0"/>
              <a:t>Et par </a:t>
            </a:r>
            <a:r>
              <a:rPr lang="en-US" dirty="0" err="1" smtClean="0"/>
              <a:t>dage</a:t>
            </a:r>
            <a:r>
              <a:rPr lang="en-US" dirty="0" smtClean="0"/>
              <a:t> </a:t>
            </a:r>
            <a:r>
              <a:rPr lang="en-US" dirty="0" err="1" smtClean="0"/>
              <a:t>senere</a:t>
            </a:r>
            <a:r>
              <a:rPr lang="en-US" dirty="0" smtClean="0"/>
              <a:t>: </a:t>
            </a:r>
          </a:p>
          <a:p>
            <a:pPr algn="ctr" eaLnBrk="1" hangingPunct="1"/>
            <a:r>
              <a:rPr lang="en-US" dirty="0" err="1" smtClean="0"/>
              <a:t>milliarder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DNA </a:t>
            </a:r>
            <a:r>
              <a:rPr lang="en-US" dirty="0" err="1" smtClean="0"/>
              <a:t>sekvenser</a:t>
            </a:r>
            <a:endParaRPr lang="en-US" dirty="0"/>
          </a:p>
        </p:txBody>
      </p:sp>
      <p:pic>
        <p:nvPicPr>
          <p:cNvPr id="2" name="Picture 1" descr="14_save_200_uL_supernatnat_P2193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41045"/>
            <a:ext cx="1811694" cy="1358770"/>
          </a:xfrm>
          <a:prstGeom prst="rect">
            <a:avLst/>
          </a:prstGeom>
        </p:spPr>
      </p:pic>
      <p:pic>
        <p:nvPicPr>
          <p:cNvPr id="3" name="Picture 2" descr="hiseq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13" y="1388872"/>
            <a:ext cx="4540780" cy="26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2276872"/>
            <a:ext cx="7488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Fossilt</a:t>
            </a:r>
            <a:r>
              <a:rPr lang="en-US" sz="3200" dirty="0" smtClean="0"/>
              <a:t> DNA </a:t>
            </a:r>
            <a:r>
              <a:rPr lang="en-US" sz="3200" dirty="0" err="1" smtClean="0"/>
              <a:t>og</a:t>
            </a:r>
            <a:r>
              <a:rPr lang="en-US" sz="3200" dirty="0" smtClean="0"/>
              <a:t> </a:t>
            </a:r>
            <a:r>
              <a:rPr lang="en-US" sz="3200" dirty="0" err="1"/>
              <a:t>E</a:t>
            </a:r>
            <a:r>
              <a:rPr lang="en-US" sz="3200" dirty="0" err="1" smtClean="0"/>
              <a:t>uropas</a:t>
            </a:r>
            <a:r>
              <a:rPr lang="en-US" sz="3200" dirty="0" smtClean="0"/>
              <a:t> </a:t>
            </a:r>
            <a:r>
              <a:rPr lang="en-US" sz="3200" dirty="0" err="1" smtClean="0"/>
              <a:t>forhistorie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88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33265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første</a:t>
            </a:r>
            <a:r>
              <a:rPr lang="en-US" dirty="0" smtClean="0"/>
              <a:t> genome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jægerstenalderen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7725833" cy="1867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1124744"/>
            <a:ext cx="77258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 smtClean="0"/>
              <a:t>Nature </a:t>
            </a:r>
            <a:r>
              <a:rPr lang="en-US" sz="1400" b="1" dirty="0" smtClean="0"/>
              <a:t>507</a:t>
            </a:r>
            <a:r>
              <a:rPr lang="en-US" sz="1400" i="1" dirty="0" smtClean="0"/>
              <a:t> </a:t>
            </a:r>
            <a:r>
              <a:rPr lang="en-US" sz="1400" dirty="0" smtClean="0"/>
              <a:t>(2014)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284984"/>
            <a:ext cx="597706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0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11608</TotalTime>
  <Words>362</Words>
  <Application>Microsoft Macintosh PowerPoint</Application>
  <PresentationFormat>On-screen Show (4:3)</PresentationFormat>
  <Paragraphs>85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Generation DNA sekventering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Ejer</dc:creator>
  <cp:lastModifiedBy>Morten Allentoft</cp:lastModifiedBy>
  <cp:revision>1619</cp:revision>
  <cp:lastPrinted>2012-03-13T13:09:58Z</cp:lastPrinted>
  <dcterms:created xsi:type="dcterms:W3CDTF">2008-03-17T21:47:25Z</dcterms:created>
  <dcterms:modified xsi:type="dcterms:W3CDTF">2017-08-08T06:16:11Z</dcterms:modified>
</cp:coreProperties>
</file>