
<file path=[Content_Types].xml><?xml version="1.0" encoding="utf-8"?>
<Types xmlns="http://schemas.openxmlformats.org/package/2006/content-types">
  <Default Extension="xml" ContentType="application/xml"/>
  <Default Extension="jpeg" ContentType="image/jpeg"/>
  <Default Extension="mpg" ContentType="video/mpeg"/>
  <Default Extension="m4v" ContentType="video/unknown"/>
  <Default Extension="rels" ContentType="application/vnd.openxmlformats-package.relationships+xml"/>
  <Default Extension="tif" ContentType="image/tif"/>
  <Default Extension="gif" ContentType="image/gif"/>
  <Default Extension="png" ContentType="image/png"/>
  <Default Extension="mov" ContentType="video/quicktim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40639" indent="40639"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j-lt"/>
        <a:ea typeface="+mj-ea"/>
        <a:cs typeface="+mj-cs"/>
        <a:sym typeface="Lucida Grande"/>
      </a:defRPr>
    </a:lvl1pPr>
    <a:lvl2pPr marL="0" marR="40639" indent="40639"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j-lt"/>
        <a:ea typeface="+mj-ea"/>
        <a:cs typeface="+mj-cs"/>
        <a:sym typeface="Lucida Grande"/>
      </a:defRPr>
    </a:lvl2pPr>
    <a:lvl3pPr marL="0" marR="40639" indent="40639"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j-lt"/>
        <a:ea typeface="+mj-ea"/>
        <a:cs typeface="+mj-cs"/>
        <a:sym typeface="Lucida Grande"/>
      </a:defRPr>
    </a:lvl3pPr>
    <a:lvl4pPr marL="0" marR="40639" indent="40639"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j-lt"/>
        <a:ea typeface="+mj-ea"/>
        <a:cs typeface="+mj-cs"/>
        <a:sym typeface="Lucida Grande"/>
      </a:defRPr>
    </a:lvl4pPr>
    <a:lvl5pPr marL="0" marR="40639" indent="40639"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j-lt"/>
        <a:ea typeface="+mj-ea"/>
        <a:cs typeface="+mj-cs"/>
        <a:sym typeface="Lucida Grande"/>
      </a:defRPr>
    </a:lvl5pPr>
    <a:lvl6pPr marL="0" marR="40639" indent="40639"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j-lt"/>
        <a:ea typeface="+mj-ea"/>
        <a:cs typeface="+mj-cs"/>
        <a:sym typeface="Lucida Grande"/>
      </a:defRPr>
    </a:lvl6pPr>
    <a:lvl7pPr marL="0" marR="40639" indent="40639"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j-lt"/>
        <a:ea typeface="+mj-ea"/>
        <a:cs typeface="+mj-cs"/>
        <a:sym typeface="Lucida Grande"/>
      </a:defRPr>
    </a:lvl7pPr>
    <a:lvl8pPr marL="0" marR="40639" indent="40639"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j-lt"/>
        <a:ea typeface="+mj-ea"/>
        <a:cs typeface="+mj-cs"/>
        <a:sym typeface="Lucida Grande"/>
      </a:defRPr>
    </a:lvl8pPr>
    <a:lvl9pPr marL="0" marR="40639" indent="40639"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j-lt"/>
        <a:ea typeface="+mj-ea"/>
        <a:cs typeface="+mj-cs"/>
        <a:sym typeface="Lucida Grand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p:restoredTop sz="94679"/>
  </p:normalViewPr>
  <p:slideViewPr>
    <p:cSldViewPr snapToGrid="0" snapToObjects="1">
      <p:cViewPr varScale="1">
        <p:scale>
          <a:sx n="96" d="100"/>
          <a:sy n="96" d="100"/>
        </p:scale>
        <p:origin x="68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Shape 37"/>
          <p:cNvSpPr>
            <a:spLocks noGrp="1" noRot="1" noChangeAspect="1"/>
          </p:cNvSpPr>
          <p:nvPr>
            <p:ph type="sldImg"/>
          </p:nvPr>
        </p:nvSpPr>
        <p:spPr>
          <a:xfrm>
            <a:off x="1143000" y="685800"/>
            <a:ext cx="4572000" cy="3429000"/>
          </a:xfrm>
          <a:prstGeom prst="rect">
            <a:avLst/>
          </a:prstGeom>
        </p:spPr>
        <p:txBody>
          <a:bodyPr/>
          <a:lstStyle/>
          <a:p>
            <a:endParaRPr/>
          </a:p>
        </p:txBody>
      </p:sp>
      <p:sp>
        <p:nvSpPr>
          <p:cNvPr id="38" name="Shape 3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mj-lt"/>
        <a:ea typeface="+mj-ea"/>
        <a:cs typeface="+mj-cs"/>
        <a:sym typeface="Lucida Grande"/>
      </a:defRPr>
    </a:lvl1pPr>
    <a:lvl2pPr indent="228600" defTabSz="584200" latinLnBrk="0">
      <a:defRPr sz="2200">
        <a:latin typeface="+mj-lt"/>
        <a:ea typeface="+mj-ea"/>
        <a:cs typeface="+mj-cs"/>
        <a:sym typeface="Lucida Grande"/>
      </a:defRPr>
    </a:lvl2pPr>
    <a:lvl3pPr indent="457200" defTabSz="584200" latinLnBrk="0">
      <a:defRPr sz="2200">
        <a:latin typeface="+mj-lt"/>
        <a:ea typeface="+mj-ea"/>
        <a:cs typeface="+mj-cs"/>
        <a:sym typeface="Lucida Grande"/>
      </a:defRPr>
    </a:lvl3pPr>
    <a:lvl4pPr indent="685800" defTabSz="584200" latinLnBrk="0">
      <a:defRPr sz="2200">
        <a:latin typeface="+mj-lt"/>
        <a:ea typeface="+mj-ea"/>
        <a:cs typeface="+mj-cs"/>
        <a:sym typeface="Lucida Grande"/>
      </a:defRPr>
    </a:lvl4pPr>
    <a:lvl5pPr indent="914400" defTabSz="584200" latinLnBrk="0">
      <a:defRPr sz="2200">
        <a:latin typeface="+mj-lt"/>
        <a:ea typeface="+mj-ea"/>
        <a:cs typeface="+mj-cs"/>
        <a:sym typeface="Lucida Grande"/>
      </a:defRPr>
    </a:lvl5pPr>
    <a:lvl6pPr indent="1143000" defTabSz="584200" latinLnBrk="0">
      <a:defRPr sz="2200">
        <a:latin typeface="+mj-lt"/>
        <a:ea typeface="+mj-ea"/>
        <a:cs typeface="+mj-cs"/>
        <a:sym typeface="Lucida Grande"/>
      </a:defRPr>
    </a:lvl6pPr>
    <a:lvl7pPr indent="1371600" defTabSz="584200" latinLnBrk="0">
      <a:defRPr sz="2200">
        <a:latin typeface="+mj-lt"/>
        <a:ea typeface="+mj-ea"/>
        <a:cs typeface="+mj-cs"/>
        <a:sym typeface="Lucida Grande"/>
      </a:defRPr>
    </a:lvl7pPr>
    <a:lvl8pPr indent="1600200" defTabSz="584200" latinLnBrk="0">
      <a:defRPr sz="2200">
        <a:latin typeface="+mj-lt"/>
        <a:ea typeface="+mj-ea"/>
        <a:cs typeface="+mj-cs"/>
        <a:sym typeface="Lucida Grande"/>
      </a:defRPr>
    </a:lvl8pPr>
    <a:lvl9pPr indent="1828800" defTabSz="584200" latinLnBrk="0">
      <a:defRPr sz="2200">
        <a:latin typeface="+mj-lt"/>
        <a:ea typeface="+mj-ea"/>
        <a:cs typeface="+mj-cs"/>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 name="Shape 1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Title Text</a:t>
            </a:r>
          </a:p>
        </p:txBody>
      </p:sp>
      <p:sp>
        <p:nvSpPr>
          <p:cNvPr id="30" name="Shape 30"/>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xfrm>
            <a:off x="7463966" y="6245225"/>
            <a:ext cx="312068" cy="298984"/>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3" name="Shape 3"/>
          <p:cNvSpPr>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4" name="Shape 4"/>
          <p:cNvSpPr>
            <a:spLocks noGrp="1"/>
          </p:cNvSpPr>
          <p:nvPr>
            <p:ph type="sldNum" sz="quarter" idx="2"/>
          </p:nvPr>
        </p:nvSpPr>
        <p:spPr>
          <a:xfrm>
            <a:off x="8848266" y="6550025"/>
            <a:ext cx="312068" cy="298984"/>
          </a:xfrm>
          <a:prstGeom prst="rect">
            <a:avLst/>
          </a:prstGeom>
          <a:ln w="12700">
            <a:miter lim="400000"/>
          </a:ln>
        </p:spPr>
        <p:txBody>
          <a:bodyPr wrap="none" lIns="50800" tIns="50800" rIns="50800" bIns="50800">
            <a:spAutoFit/>
          </a:bodyPr>
          <a:lstStyle>
            <a:lvl1pPr marR="0" indent="0" algn="ctr" defTabSz="584200">
              <a:defRPr sz="1400">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txStyles>
    <p:titleStyle>
      <a:lvl1pPr marL="0" marR="40639" indent="40639"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Arial"/>
          <a:ea typeface="Arial"/>
          <a:cs typeface="Arial"/>
          <a:sym typeface="Arial"/>
        </a:defRPr>
      </a:lvl1pPr>
      <a:lvl2pPr marL="0" marR="40639" indent="40639"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Arial"/>
          <a:ea typeface="Arial"/>
          <a:cs typeface="Arial"/>
          <a:sym typeface="Arial"/>
        </a:defRPr>
      </a:lvl2pPr>
      <a:lvl3pPr marL="0" marR="40639" indent="40639"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Arial"/>
          <a:ea typeface="Arial"/>
          <a:cs typeface="Arial"/>
          <a:sym typeface="Arial"/>
        </a:defRPr>
      </a:lvl3pPr>
      <a:lvl4pPr marL="0" marR="40639" indent="40639"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Arial"/>
          <a:ea typeface="Arial"/>
          <a:cs typeface="Arial"/>
          <a:sym typeface="Arial"/>
        </a:defRPr>
      </a:lvl4pPr>
      <a:lvl5pPr marL="0" marR="40639" indent="40639"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Arial"/>
          <a:ea typeface="Arial"/>
          <a:cs typeface="Arial"/>
          <a:sym typeface="Arial"/>
        </a:defRPr>
      </a:lvl5pPr>
      <a:lvl6pPr marL="0" marR="40639" indent="40639"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Arial"/>
          <a:ea typeface="Arial"/>
          <a:cs typeface="Arial"/>
          <a:sym typeface="Arial"/>
        </a:defRPr>
      </a:lvl6pPr>
      <a:lvl7pPr marL="0" marR="40639" indent="40639"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Arial"/>
          <a:ea typeface="Arial"/>
          <a:cs typeface="Arial"/>
          <a:sym typeface="Arial"/>
        </a:defRPr>
      </a:lvl7pPr>
      <a:lvl8pPr marL="0" marR="40639" indent="40639"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Arial"/>
          <a:ea typeface="Arial"/>
          <a:cs typeface="Arial"/>
          <a:sym typeface="Arial"/>
        </a:defRPr>
      </a:lvl8pPr>
      <a:lvl9pPr marL="0" marR="40639" indent="40639"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Arial"/>
          <a:ea typeface="Arial"/>
          <a:cs typeface="Arial"/>
          <a:sym typeface="Arial"/>
        </a:defRPr>
      </a:lvl9pPr>
    </p:titleStyle>
    <p:bodyStyle>
      <a:lvl1pPr marL="383540" marR="40639" indent="-3429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1pPr>
      <a:lvl2pPr marL="824411" marR="40639" indent="-326571"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2pPr>
      <a:lvl3pPr marL="1259838" marR="40639"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3pPr>
      <a:lvl4pPr marL="1777999" marR="40639"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4pPr>
      <a:lvl5pPr marL="2235199" marR="40639"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5pPr>
      <a:lvl6pPr marL="2235200" marR="40639"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6pPr>
      <a:lvl7pPr marL="2235200" marR="40639"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7pPr>
      <a:lvl8pPr marL="2235200" marR="40639"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8pPr>
      <a:lvl9pPr marL="2235200" marR="40639"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9pPr>
    </p:bodyStyle>
    <p:otherStyle>
      <a:lvl1pPr marL="0" marR="0" indent="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1pPr>
      <a:lvl2pPr marL="0" marR="0" indent="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2pPr>
      <a:lvl3pPr marL="0" marR="0" indent="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3pPr>
      <a:lvl4pPr marL="0" marR="0" indent="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4pPr>
      <a:lvl5pPr marL="0" marR="0" indent="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5pPr>
      <a:lvl6pPr marL="0" marR="0" indent="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6pPr>
      <a:lvl7pPr marL="0" marR="0" indent="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7pPr>
      <a:lvl8pPr marL="0" marR="0" indent="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8pPr>
      <a:lvl9pPr marL="0" marR="0" indent="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8.tif"/><Relationship Id="rId4" Type="http://schemas.openxmlformats.org/officeDocument/2006/relationships/image" Target="../media/image19.tif"/><Relationship Id="rId1" Type="http://schemas.openxmlformats.org/officeDocument/2006/relationships/slideLayout" Target="../slideLayouts/slideLayout1.xml"/><Relationship Id="rId2" Type="http://schemas.openxmlformats.org/officeDocument/2006/relationships/image" Target="../media/image17.t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 Id="rId3" Type="http://schemas.openxmlformats.org/officeDocument/2006/relationships/image" Target="../media/image26.t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 Id="rId3" Type="http://schemas.openxmlformats.org/officeDocument/2006/relationships/image" Target="../media/image27.ti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5.jpeg"/><Relationship Id="rId5" Type="http://schemas.openxmlformats.org/officeDocument/2006/relationships/image" Target="../media/image27.tif"/><Relationship Id="rId6" Type="http://schemas.openxmlformats.org/officeDocument/2006/relationships/image" Target="../media/image28.png"/><Relationship Id="rId1" Type="http://schemas.microsoft.com/office/2007/relationships/media" Target="../media/media2.mov"/><Relationship Id="rId2" Type="http://schemas.openxmlformats.org/officeDocument/2006/relationships/video" Target="../media/media2.mov"/></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gif"/><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jpeg"/><Relationship Id="rId3" Type="http://schemas.openxmlformats.org/officeDocument/2006/relationships/image" Target="../media/image4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hyperlink" Target="https://www.nytimes.com/2016/07/26/science/last-universal-ancestor.html"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hyperlink" Target="https://www.nytimes.com/2016/07/26/science/last-universal-ancestor.html"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 Id="rId3" Type="http://schemas.openxmlformats.org/officeDocument/2006/relationships/image" Target="../media/image4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jpeg"/><Relationship Id="rId3"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jpeg"/><Relationship Id="rId3"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1" Type="http://schemas.openxmlformats.org/officeDocument/2006/relationships/slideLayout" Target="../slideLayouts/slideLayout1.xml"/><Relationship Id="rId2"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1.png"/><Relationship Id="rId5" Type="http://schemas.openxmlformats.org/officeDocument/2006/relationships/image" Target="../media/image50.jpeg"/><Relationship Id="rId1" Type="http://schemas.openxmlformats.org/officeDocument/2006/relationships/slideLayout" Target="../slideLayouts/slideLayout1.xml"/><Relationship Id="rId2"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2.jpeg"/><Relationship Id="rId5" Type="http://schemas.openxmlformats.org/officeDocument/2006/relationships/image" Target="../media/image51.png"/><Relationship Id="rId6" Type="http://schemas.openxmlformats.org/officeDocument/2006/relationships/image" Target="../media/image50.jpeg"/><Relationship Id="rId1" Type="http://schemas.openxmlformats.org/officeDocument/2006/relationships/slideLayout" Target="../slideLayouts/slideLayout1.xml"/><Relationship Id="rId2"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53.png"/><Relationship Id="rId1" Type="http://schemas.microsoft.com/office/2007/relationships/media" Target="../media/media3.m4v"/><Relationship Id="rId2" Type="http://schemas.openxmlformats.org/officeDocument/2006/relationships/video" Target="../media/media3.m4v"/></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4.t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tif"/><Relationship Id="rId4" Type="http://schemas.openxmlformats.org/officeDocument/2006/relationships/image" Target="../media/image4.tif"/><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 Id="rId6" Type="http://schemas.openxmlformats.org/officeDocument/2006/relationships/image" Target="../media/image9.png"/><Relationship Id="rId7" Type="http://schemas.openxmlformats.org/officeDocument/2006/relationships/image" Target="../media/image10.tif"/><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jpeg"/><Relationship Id="rId5" Type="http://schemas.openxmlformats.org/officeDocument/2006/relationships/image" Target="../media/image11.tif"/><Relationship Id="rId6" Type="http://schemas.openxmlformats.org/officeDocument/2006/relationships/image" Target="../media/image12.png"/><Relationship Id="rId7" Type="http://schemas.openxmlformats.org/officeDocument/2006/relationships/image" Target="../media/image13.tif"/><Relationship Id="rId1" Type="http://schemas.microsoft.com/office/2007/relationships/media" Target="../media/media1.mpg"/><Relationship Id="rId2" Type="http://schemas.openxmlformats.org/officeDocument/2006/relationships/video" Target="../media/media1.m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1.jpeg"/>
          <p:cNvPicPr>
            <a:picLocks noChangeAspect="1"/>
          </p:cNvPicPr>
          <p:nvPr/>
        </p:nvPicPr>
        <p:blipFill>
          <a:blip r:embed="rId2">
            <a:extLst/>
          </a:blip>
          <a:stretch>
            <a:fillRect/>
          </a:stretch>
        </p:blipFill>
        <p:spPr>
          <a:xfrm>
            <a:off x="0" y="-15720"/>
            <a:ext cx="9144000" cy="6467860"/>
          </a:xfrm>
          <a:prstGeom prst="rect">
            <a:avLst/>
          </a:prstGeom>
          <a:ln w="12700">
            <a:miter lim="400000"/>
          </a:ln>
        </p:spPr>
      </p:pic>
      <p:sp>
        <p:nvSpPr>
          <p:cNvPr id="41" name="Shape 41"/>
          <p:cNvSpPr/>
          <p:nvPr/>
        </p:nvSpPr>
        <p:spPr>
          <a:xfrm>
            <a:off x="3384958" y="6477000"/>
            <a:ext cx="5632242"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algn="r">
              <a:defRPr b="1">
                <a:solidFill>
                  <a:srgbClr val="FFFFFF"/>
                </a:solidFill>
                <a:latin typeface="Palatino"/>
                <a:ea typeface="Palatino"/>
                <a:cs typeface="Palatino"/>
                <a:sym typeface="Palatino"/>
              </a:defRPr>
            </a:pPr>
            <a:r>
              <a:t>Big Bang til Naturfag, Workshop II, Januar 2018</a:t>
            </a:r>
          </a:p>
        </p:txBody>
      </p:sp>
      <p:sp>
        <p:nvSpPr>
          <p:cNvPr id="42" name="Shape 42"/>
          <p:cNvSpPr>
            <a:spLocks noGrp="1"/>
          </p:cNvSpPr>
          <p:nvPr>
            <p:ph type="title"/>
          </p:nvPr>
        </p:nvSpPr>
        <p:spPr>
          <a:xfrm>
            <a:off x="1755879" y="89452"/>
            <a:ext cx="5771356" cy="2772358"/>
          </a:xfrm>
          <a:prstGeom prst="rect">
            <a:avLst/>
          </a:prstGeom>
        </p:spPr>
        <p:txBody>
          <a:bodyPr anchor="t"/>
          <a:lstStyle/>
          <a:p>
            <a:pPr marR="34543" indent="34543" defTabSz="777240">
              <a:defRPr sz="6120" b="1">
                <a:solidFill>
                  <a:srgbClr val="FF2932"/>
                </a:solidFill>
                <a:latin typeface="Palatino"/>
                <a:ea typeface="Palatino"/>
                <a:cs typeface="Palatino"/>
                <a:sym typeface="Palatino"/>
              </a:defRPr>
            </a:pPr>
            <a:r>
              <a:rPr dirty="0"/>
              <a:t>Grundlaget</a:t>
            </a:r>
          </a:p>
          <a:p>
            <a:pPr marR="34543" indent="34543" defTabSz="777240">
              <a:defRPr sz="3400" b="1">
                <a:solidFill>
                  <a:srgbClr val="FF2932"/>
                </a:solidFill>
                <a:latin typeface="Palatino"/>
                <a:ea typeface="Palatino"/>
                <a:cs typeface="Palatino"/>
                <a:sym typeface="Palatino"/>
              </a:defRPr>
            </a:pPr>
            <a:r>
              <a:rPr dirty="0"/>
              <a:t>for vores</a:t>
            </a:r>
          </a:p>
          <a:p>
            <a:pPr marR="34543" indent="34543" defTabSz="777240">
              <a:defRPr sz="6120" b="1">
                <a:solidFill>
                  <a:srgbClr val="FF2932"/>
                </a:solidFill>
                <a:latin typeface="Palatino"/>
                <a:ea typeface="Palatino"/>
                <a:cs typeface="Palatino"/>
                <a:sym typeface="Palatino"/>
              </a:defRPr>
            </a:pPr>
            <a:r>
              <a:rPr dirty="0"/>
              <a:t>Verdensbillede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image6.png"/>
          <p:cNvPicPr>
            <a:picLocks noChangeAspect="1"/>
          </p:cNvPicPr>
          <p:nvPr/>
        </p:nvPicPr>
        <p:blipFill>
          <a:blip r:embed="rId2">
            <a:extLst/>
          </a:blip>
          <a:stretch>
            <a:fillRect/>
          </a:stretch>
        </p:blipFill>
        <p:spPr>
          <a:xfrm>
            <a:off x="-1112919" y="440607"/>
            <a:ext cx="10708107" cy="6023310"/>
          </a:xfrm>
          <a:prstGeom prst="rect">
            <a:avLst/>
          </a:prstGeom>
          <a:ln w="12700">
            <a:miter lim="400000"/>
          </a:ln>
        </p:spPr>
      </p:pic>
      <p:sp>
        <p:nvSpPr>
          <p:cNvPr id="115" name="Shape 115"/>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10</a:t>
            </a:fld>
            <a:endParaRPr/>
          </a:p>
        </p:txBody>
      </p:sp>
      <p:sp>
        <p:nvSpPr>
          <p:cNvPr id="116" name="Shape 116"/>
          <p:cNvSpPr>
            <a:spLocks noGrp="1"/>
          </p:cNvSpPr>
          <p:nvPr>
            <p:ph type="title"/>
          </p:nvPr>
        </p:nvSpPr>
        <p:spPr>
          <a:xfrm>
            <a:off x="0" y="0"/>
            <a:ext cx="9144000" cy="1041400"/>
          </a:xfrm>
          <a:prstGeom prst="rect">
            <a:avLst/>
          </a:prstGeom>
        </p:spPr>
        <p:txBody>
          <a:bodyPr/>
          <a:lstStyle>
            <a:lvl1pPr>
              <a:defRPr sz="4800" b="1">
                <a:solidFill>
                  <a:srgbClr val="FFFFFF"/>
                </a:solidFill>
                <a:uFill>
                  <a:solidFill>
                    <a:srgbClr val="FFFFFF"/>
                  </a:solidFill>
                </a:uFill>
                <a:latin typeface="Palatino"/>
                <a:ea typeface="Palatino"/>
                <a:cs typeface="Palatino"/>
                <a:sym typeface="Palatino"/>
              </a:defRPr>
            </a:lvl1pPr>
          </a:lstStyle>
          <a:p>
            <a:r>
              <a:t>Universets historie</a:t>
            </a:r>
          </a:p>
        </p:txBody>
      </p:sp>
      <p:sp>
        <p:nvSpPr>
          <p:cNvPr id="117" name="Shape 117"/>
          <p:cNvSpPr/>
          <p:nvPr/>
        </p:nvSpPr>
        <p:spPr>
          <a:xfrm flipV="1">
            <a:off x="1699467" y="6065176"/>
            <a:ext cx="6241378" cy="10489"/>
          </a:xfrm>
          <a:prstGeom prst="line">
            <a:avLst/>
          </a:prstGeom>
          <a:ln w="28575">
            <a:solidFill>
              <a:srgbClr val="FFFFFF"/>
            </a:solidFill>
            <a:headEnd type="triangle"/>
            <a:tailEnd type="triangle"/>
          </a:ln>
        </p:spPr>
        <p:txBody>
          <a:bodyPr lIns="45718" tIns="45718" rIns="45718" bIns="45718"/>
          <a:lstStyle/>
          <a:p>
            <a:endParaRPr/>
          </a:p>
        </p:txBody>
      </p:sp>
      <p:sp>
        <p:nvSpPr>
          <p:cNvPr id="118" name="Shape 118"/>
          <p:cNvSpPr/>
          <p:nvPr/>
        </p:nvSpPr>
        <p:spPr>
          <a:xfrm>
            <a:off x="3486074" y="5683220"/>
            <a:ext cx="2859328" cy="3608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a:solidFill>
                  <a:srgbClr val="FFFFFF"/>
                </a:solidFill>
                <a:latin typeface="Arial"/>
                <a:ea typeface="Arial"/>
                <a:cs typeface="Arial"/>
                <a:sym typeface="Arial"/>
              </a:defRPr>
            </a:lvl1pPr>
          </a:lstStyle>
          <a:p>
            <a:r>
              <a:t>Big Bang udvidelsen</a:t>
            </a:r>
          </a:p>
        </p:txBody>
      </p:sp>
      <p:sp>
        <p:nvSpPr>
          <p:cNvPr id="119" name="Shape 119"/>
          <p:cNvSpPr/>
          <p:nvPr/>
        </p:nvSpPr>
        <p:spPr>
          <a:xfrm>
            <a:off x="3495630" y="6062812"/>
            <a:ext cx="2859327" cy="360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a:solidFill>
                  <a:srgbClr val="FFFFFF"/>
                </a:solidFill>
                <a:latin typeface="Arial"/>
                <a:ea typeface="Arial"/>
                <a:cs typeface="Arial"/>
                <a:sym typeface="Arial"/>
              </a:defRPr>
            </a:lvl1pPr>
          </a:lstStyle>
          <a:p>
            <a:r>
              <a:t>13.8 milliarder år</a:t>
            </a:r>
          </a:p>
        </p:txBody>
      </p:sp>
      <p:sp>
        <p:nvSpPr>
          <p:cNvPr id="120" name="Shape 120"/>
          <p:cNvSpPr/>
          <p:nvPr/>
        </p:nvSpPr>
        <p:spPr>
          <a:xfrm flipV="1">
            <a:off x="2322091" y="4262368"/>
            <a:ext cx="1" cy="934512"/>
          </a:xfrm>
          <a:prstGeom prst="line">
            <a:avLst/>
          </a:prstGeom>
          <a:ln w="28575">
            <a:solidFill>
              <a:srgbClr val="FFFFFF"/>
            </a:solidFill>
            <a:tailEnd type="triangle"/>
          </a:ln>
        </p:spPr>
        <p:txBody>
          <a:bodyPr lIns="45718" tIns="45718" rIns="45718" bIns="45718"/>
          <a:lstStyle/>
          <a:p>
            <a:endParaRPr/>
          </a:p>
        </p:txBody>
      </p:sp>
      <p:sp>
        <p:nvSpPr>
          <p:cNvPr id="121" name="Shape 121"/>
          <p:cNvSpPr/>
          <p:nvPr/>
        </p:nvSpPr>
        <p:spPr>
          <a:xfrm>
            <a:off x="856336" y="5211412"/>
            <a:ext cx="2859327" cy="627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a:solidFill>
                  <a:srgbClr val="FFFFFF"/>
                </a:solidFill>
                <a:latin typeface="Arial"/>
                <a:ea typeface="Arial"/>
                <a:cs typeface="Arial"/>
                <a:sym typeface="Arial"/>
              </a:defRPr>
            </a:pPr>
            <a:r>
              <a:t>Første stjerner omkring</a:t>
            </a:r>
          </a:p>
          <a:p>
            <a:pPr algn="ctr">
              <a:defRPr>
                <a:solidFill>
                  <a:srgbClr val="FFFFFF"/>
                </a:solidFill>
                <a:latin typeface="Arial"/>
                <a:ea typeface="Arial"/>
                <a:cs typeface="Arial"/>
                <a:sym typeface="Arial"/>
              </a:defRPr>
            </a:pPr>
            <a:r>
              <a:t>400 millioner år</a:t>
            </a:r>
          </a:p>
        </p:txBody>
      </p:sp>
      <p:sp>
        <p:nvSpPr>
          <p:cNvPr id="122" name="Shape 122"/>
          <p:cNvSpPr/>
          <p:nvPr/>
        </p:nvSpPr>
        <p:spPr>
          <a:xfrm>
            <a:off x="1872245" y="1459891"/>
            <a:ext cx="4" cy="917165"/>
          </a:xfrm>
          <a:prstGeom prst="line">
            <a:avLst/>
          </a:prstGeom>
          <a:ln w="28575">
            <a:solidFill>
              <a:srgbClr val="FFFFFF"/>
            </a:solidFill>
            <a:tailEnd type="triangle"/>
          </a:ln>
        </p:spPr>
        <p:txBody>
          <a:bodyPr lIns="45718" tIns="45718" rIns="45718" bIns="45718"/>
          <a:lstStyle/>
          <a:p>
            <a:endParaRPr/>
          </a:p>
        </p:txBody>
      </p:sp>
      <p:sp>
        <p:nvSpPr>
          <p:cNvPr id="123" name="Shape 123"/>
          <p:cNvSpPr/>
          <p:nvPr/>
        </p:nvSpPr>
        <p:spPr>
          <a:xfrm>
            <a:off x="-199585" y="938084"/>
            <a:ext cx="2859328" cy="627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a:solidFill>
                  <a:srgbClr val="FFFFFF"/>
                </a:solidFill>
                <a:latin typeface="Arial"/>
                <a:ea typeface="Arial"/>
                <a:cs typeface="Arial"/>
                <a:sym typeface="Arial"/>
              </a:defRPr>
            </a:pPr>
            <a:r>
              <a:t>Første atomer</a:t>
            </a:r>
          </a:p>
          <a:p>
            <a:pPr algn="ctr">
              <a:defRPr>
                <a:solidFill>
                  <a:srgbClr val="FFFFFF"/>
                </a:solidFill>
                <a:latin typeface="Arial"/>
                <a:ea typeface="Arial"/>
                <a:cs typeface="Arial"/>
                <a:sym typeface="Arial"/>
              </a:defRPr>
            </a:pPr>
            <a:r>
              <a:t>379.000 år</a:t>
            </a:r>
          </a:p>
        </p:txBody>
      </p:sp>
      <p:sp>
        <p:nvSpPr>
          <p:cNvPr id="124" name="Shape 124"/>
          <p:cNvSpPr/>
          <p:nvPr/>
        </p:nvSpPr>
        <p:spPr>
          <a:xfrm>
            <a:off x="2741271" y="995765"/>
            <a:ext cx="4088644" cy="3608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a:solidFill>
                  <a:srgbClr val="FFFFFF"/>
                </a:solidFill>
                <a:latin typeface="Arial"/>
                <a:ea typeface="Arial"/>
                <a:cs typeface="Arial"/>
                <a:sym typeface="Arial"/>
              </a:defRPr>
            </a:lvl1pPr>
          </a:lstStyle>
          <a:p>
            <a:r>
              <a:t>Udviklingen af galakser, planeter, etc.</a:t>
            </a:r>
          </a:p>
        </p:txBody>
      </p:sp>
      <p:sp>
        <p:nvSpPr>
          <p:cNvPr id="125" name="Shape 125"/>
          <p:cNvSpPr/>
          <p:nvPr/>
        </p:nvSpPr>
        <p:spPr>
          <a:xfrm>
            <a:off x="7771062" y="2253639"/>
            <a:ext cx="1513982" cy="6275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a:solidFill>
                  <a:srgbClr val="FFFFFF"/>
                </a:solidFill>
                <a:latin typeface="Arial"/>
                <a:ea typeface="Arial"/>
                <a:cs typeface="Arial"/>
                <a:sym typeface="Arial"/>
              </a:defRPr>
            </a:pPr>
            <a:r>
              <a:t>Hubble-</a:t>
            </a:r>
          </a:p>
          <a:p>
            <a:pPr algn="ctr">
              <a:defRPr>
                <a:solidFill>
                  <a:srgbClr val="FFFFFF"/>
                </a:solidFill>
                <a:latin typeface="Arial"/>
                <a:ea typeface="Arial"/>
                <a:cs typeface="Arial"/>
                <a:sym typeface="Arial"/>
              </a:defRPr>
            </a:pPr>
            <a:r>
              <a:t>teleskopet</a:t>
            </a:r>
          </a:p>
        </p:txBody>
      </p:sp>
      <p:pic>
        <p:nvPicPr>
          <p:cNvPr id="126" name="image7.jpeg"/>
          <p:cNvPicPr>
            <a:picLocks noChangeAspect="1"/>
          </p:cNvPicPr>
          <p:nvPr/>
        </p:nvPicPr>
        <p:blipFill>
          <a:blip r:embed="rId3">
            <a:extLst/>
          </a:blip>
          <a:stretch>
            <a:fillRect/>
          </a:stretch>
        </p:blipFill>
        <p:spPr>
          <a:xfrm>
            <a:off x="7943219" y="2827822"/>
            <a:ext cx="1325194" cy="994878"/>
          </a:xfrm>
          <a:prstGeom prst="rect">
            <a:avLst/>
          </a:prstGeom>
          <a:ln w="12700">
            <a:miter lim="400000"/>
          </a:ln>
        </p:spPr>
      </p:pic>
      <p:sp>
        <p:nvSpPr>
          <p:cNvPr id="127" name="Shape 127"/>
          <p:cNvSpPr/>
          <p:nvPr/>
        </p:nvSpPr>
        <p:spPr>
          <a:xfrm>
            <a:off x="473087" y="2914244"/>
            <a:ext cx="1513983" cy="627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b="1">
                <a:latin typeface="Arial"/>
                <a:ea typeface="Arial"/>
                <a:cs typeface="Arial"/>
                <a:sym typeface="Arial"/>
              </a:defRPr>
            </a:pPr>
            <a:r>
              <a:t>Big</a:t>
            </a:r>
          </a:p>
          <a:p>
            <a:pPr algn="ctr">
              <a:defRPr b="1">
                <a:latin typeface="Arial"/>
                <a:ea typeface="Arial"/>
                <a:cs typeface="Arial"/>
                <a:sym typeface="Arial"/>
              </a:defRPr>
            </a:pPr>
            <a:r>
              <a:t>Bang</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mage6.png"/>
          <p:cNvPicPr>
            <a:picLocks noChangeAspect="1"/>
          </p:cNvPicPr>
          <p:nvPr/>
        </p:nvPicPr>
        <p:blipFill>
          <a:blip r:embed="rId2">
            <a:extLst/>
          </a:blip>
          <a:stretch>
            <a:fillRect/>
          </a:stretch>
        </p:blipFill>
        <p:spPr>
          <a:xfrm>
            <a:off x="-1112919" y="440607"/>
            <a:ext cx="10708107" cy="6023310"/>
          </a:xfrm>
          <a:prstGeom prst="rect">
            <a:avLst/>
          </a:prstGeom>
          <a:ln w="12700">
            <a:miter lim="400000"/>
          </a:ln>
        </p:spPr>
      </p:pic>
      <p:sp>
        <p:nvSpPr>
          <p:cNvPr id="130" name="Shape 130"/>
          <p:cNvSpPr>
            <a:spLocks noGrp="1"/>
          </p:cNvSpPr>
          <p:nvPr>
            <p:ph type="sldNum" sz="quarter" idx="4294967295"/>
          </p:nvPr>
        </p:nvSpPr>
        <p:spPr>
          <a:xfrm>
            <a:off x="8854864" y="6550025"/>
            <a:ext cx="298872"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11</a:t>
            </a:fld>
            <a:endParaRPr/>
          </a:p>
        </p:txBody>
      </p:sp>
      <p:sp>
        <p:nvSpPr>
          <p:cNvPr id="131" name="Shape 131"/>
          <p:cNvSpPr>
            <a:spLocks noGrp="1"/>
          </p:cNvSpPr>
          <p:nvPr>
            <p:ph type="title"/>
          </p:nvPr>
        </p:nvSpPr>
        <p:spPr>
          <a:xfrm>
            <a:off x="0" y="0"/>
            <a:ext cx="9144000" cy="1041400"/>
          </a:xfrm>
          <a:prstGeom prst="rect">
            <a:avLst/>
          </a:prstGeom>
        </p:spPr>
        <p:txBody>
          <a:bodyPr/>
          <a:lstStyle>
            <a:lvl1pPr>
              <a:defRPr sz="4800" b="1">
                <a:solidFill>
                  <a:srgbClr val="FFFFFF"/>
                </a:solidFill>
                <a:uFill>
                  <a:solidFill>
                    <a:srgbClr val="FFFFFF"/>
                  </a:solidFill>
                </a:uFill>
                <a:latin typeface="Palatino"/>
                <a:ea typeface="Palatino"/>
                <a:cs typeface="Palatino"/>
                <a:sym typeface="Palatino"/>
              </a:defRPr>
            </a:lvl1pPr>
          </a:lstStyle>
          <a:p>
            <a:r>
              <a:t>Universets historie</a:t>
            </a:r>
          </a:p>
        </p:txBody>
      </p:sp>
      <p:sp>
        <p:nvSpPr>
          <p:cNvPr id="132" name="Shape 132"/>
          <p:cNvSpPr/>
          <p:nvPr/>
        </p:nvSpPr>
        <p:spPr>
          <a:xfrm flipV="1">
            <a:off x="1699467" y="6065176"/>
            <a:ext cx="6241378" cy="10489"/>
          </a:xfrm>
          <a:prstGeom prst="line">
            <a:avLst/>
          </a:prstGeom>
          <a:ln w="28575">
            <a:solidFill>
              <a:srgbClr val="FFFFFF"/>
            </a:solidFill>
            <a:headEnd type="triangle"/>
            <a:tailEnd type="triangle"/>
          </a:ln>
        </p:spPr>
        <p:txBody>
          <a:bodyPr lIns="45718" tIns="45718" rIns="45718" bIns="45718"/>
          <a:lstStyle/>
          <a:p>
            <a:endParaRPr/>
          </a:p>
        </p:txBody>
      </p:sp>
      <p:sp>
        <p:nvSpPr>
          <p:cNvPr id="133" name="Shape 133"/>
          <p:cNvSpPr/>
          <p:nvPr/>
        </p:nvSpPr>
        <p:spPr>
          <a:xfrm>
            <a:off x="3486074" y="5683220"/>
            <a:ext cx="2859328" cy="3608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a:solidFill>
                  <a:srgbClr val="FFFFFF"/>
                </a:solidFill>
                <a:latin typeface="Arial"/>
                <a:ea typeface="Arial"/>
                <a:cs typeface="Arial"/>
                <a:sym typeface="Arial"/>
              </a:defRPr>
            </a:lvl1pPr>
          </a:lstStyle>
          <a:p>
            <a:r>
              <a:t>Big Bang udvidelsen</a:t>
            </a:r>
          </a:p>
        </p:txBody>
      </p:sp>
      <p:sp>
        <p:nvSpPr>
          <p:cNvPr id="134" name="Shape 134"/>
          <p:cNvSpPr/>
          <p:nvPr/>
        </p:nvSpPr>
        <p:spPr>
          <a:xfrm>
            <a:off x="3495630" y="6062812"/>
            <a:ext cx="2859327" cy="360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a:solidFill>
                  <a:srgbClr val="FFFFFF"/>
                </a:solidFill>
                <a:latin typeface="Arial"/>
                <a:ea typeface="Arial"/>
                <a:cs typeface="Arial"/>
                <a:sym typeface="Arial"/>
              </a:defRPr>
            </a:lvl1pPr>
          </a:lstStyle>
          <a:p>
            <a:r>
              <a:t>13.8 milliarder år</a:t>
            </a:r>
          </a:p>
        </p:txBody>
      </p:sp>
      <p:sp>
        <p:nvSpPr>
          <p:cNvPr id="135" name="Shape 135"/>
          <p:cNvSpPr/>
          <p:nvPr/>
        </p:nvSpPr>
        <p:spPr>
          <a:xfrm flipV="1">
            <a:off x="2322091" y="4262368"/>
            <a:ext cx="1" cy="934512"/>
          </a:xfrm>
          <a:prstGeom prst="line">
            <a:avLst/>
          </a:prstGeom>
          <a:ln w="28575">
            <a:solidFill>
              <a:srgbClr val="FFFFFF"/>
            </a:solidFill>
            <a:tailEnd type="triangle"/>
          </a:ln>
        </p:spPr>
        <p:txBody>
          <a:bodyPr lIns="45718" tIns="45718" rIns="45718" bIns="45718"/>
          <a:lstStyle/>
          <a:p>
            <a:endParaRPr/>
          </a:p>
        </p:txBody>
      </p:sp>
      <p:sp>
        <p:nvSpPr>
          <p:cNvPr id="136" name="Shape 136"/>
          <p:cNvSpPr/>
          <p:nvPr/>
        </p:nvSpPr>
        <p:spPr>
          <a:xfrm>
            <a:off x="856336" y="5211412"/>
            <a:ext cx="2859327" cy="627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a:solidFill>
                  <a:srgbClr val="FFFFFF"/>
                </a:solidFill>
                <a:latin typeface="Arial"/>
                <a:ea typeface="Arial"/>
                <a:cs typeface="Arial"/>
                <a:sym typeface="Arial"/>
              </a:defRPr>
            </a:pPr>
            <a:r>
              <a:t>Første stjerner omkring</a:t>
            </a:r>
          </a:p>
          <a:p>
            <a:pPr algn="ctr">
              <a:defRPr>
                <a:solidFill>
                  <a:srgbClr val="FFFFFF"/>
                </a:solidFill>
                <a:latin typeface="Arial"/>
                <a:ea typeface="Arial"/>
                <a:cs typeface="Arial"/>
                <a:sym typeface="Arial"/>
              </a:defRPr>
            </a:pPr>
            <a:r>
              <a:t>400 millioner år</a:t>
            </a:r>
          </a:p>
        </p:txBody>
      </p:sp>
      <p:sp>
        <p:nvSpPr>
          <p:cNvPr id="137" name="Shape 137"/>
          <p:cNvSpPr/>
          <p:nvPr/>
        </p:nvSpPr>
        <p:spPr>
          <a:xfrm>
            <a:off x="1872245" y="1459891"/>
            <a:ext cx="4" cy="917165"/>
          </a:xfrm>
          <a:prstGeom prst="line">
            <a:avLst/>
          </a:prstGeom>
          <a:ln w="28575">
            <a:solidFill>
              <a:srgbClr val="FFFFFF"/>
            </a:solidFill>
            <a:tailEnd type="triangle"/>
          </a:ln>
        </p:spPr>
        <p:txBody>
          <a:bodyPr lIns="45718" tIns="45718" rIns="45718" bIns="45718"/>
          <a:lstStyle/>
          <a:p>
            <a:endParaRPr/>
          </a:p>
        </p:txBody>
      </p:sp>
      <p:sp>
        <p:nvSpPr>
          <p:cNvPr id="138" name="Shape 138"/>
          <p:cNvSpPr/>
          <p:nvPr/>
        </p:nvSpPr>
        <p:spPr>
          <a:xfrm>
            <a:off x="-199585" y="938084"/>
            <a:ext cx="2859328" cy="627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a:solidFill>
                  <a:srgbClr val="FFFFFF"/>
                </a:solidFill>
                <a:latin typeface="Arial"/>
                <a:ea typeface="Arial"/>
                <a:cs typeface="Arial"/>
                <a:sym typeface="Arial"/>
              </a:defRPr>
            </a:pPr>
            <a:r>
              <a:t>Første atomer</a:t>
            </a:r>
          </a:p>
          <a:p>
            <a:pPr algn="ctr">
              <a:defRPr>
                <a:solidFill>
                  <a:srgbClr val="FFFFFF"/>
                </a:solidFill>
                <a:latin typeface="Arial"/>
                <a:ea typeface="Arial"/>
                <a:cs typeface="Arial"/>
                <a:sym typeface="Arial"/>
              </a:defRPr>
            </a:pPr>
            <a:r>
              <a:t>379.000 år</a:t>
            </a:r>
          </a:p>
        </p:txBody>
      </p:sp>
      <p:sp>
        <p:nvSpPr>
          <p:cNvPr id="139" name="Shape 139"/>
          <p:cNvSpPr/>
          <p:nvPr/>
        </p:nvSpPr>
        <p:spPr>
          <a:xfrm>
            <a:off x="2741271" y="995765"/>
            <a:ext cx="4088644" cy="3608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a:solidFill>
                  <a:srgbClr val="FFFFFF"/>
                </a:solidFill>
                <a:latin typeface="Arial"/>
                <a:ea typeface="Arial"/>
                <a:cs typeface="Arial"/>
                <a:sym typeface="Arial"/>
              </a:defRPr>
            </a:lvl1pPr>
          </a:lstStyle>
          <a:p>
            <a:r>
              <a:t>Udviklingen af galakser, planeter, etc.</a:t>
            </a:r>
          </a:p>
        </p:txBody>
      </p:sp>
      <p:sp>
        <p:nvSpPr>
          <p:cNvPr id="140" name="Shape 140"/>
          <p:cNvSpPr/>
          <p:nvPr/>
        </p:nvSpPr>
        <p:spPr>
          <a:xfrm>
            <a:off x="7771062" y="2253639"/>
            <a:ext cx="1513982" cy="6275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a:solidFill>
                  <a:srgbClr val="FFFFFF"/>
                </a:solidFill>
                <a:latin typeface="Arial"/>
                <a:ea typeface="Arial"/>
                <a:cs typeface="Arial"/>
                <a:sym typeface="Arial"/>
              </a:defRPr>
            </a:pPr>
            <a:r>
              <a:t>Hubble-</a:t>
            </a:r>
          </a:p>
          <a:p>
            <a:pPr algn="ctr">
              <a:defRPr>
                <a:solidFill>
                  <a:srgbClr val="FFFFFF"/>
                </a:solidFill>
                <a:latin typeface="Arial"/>
                <a:ea typeface="Arial"/>
                <a:cs typeface="Arial"/>
                <a:sym typeface="Arial"/>
              </a:defRPr>
            </a:pPr>
            <a:r>
              <a:t>teleskopet</a:t>
            </a:r>
          </a:p>
        </p:txBody>
      </p:sp>
      <p:pic>
        <p:nvPicPr>
          <p:cNvPr id="141" name="image7.jpeg"/>
          <p:cNvPicPr>
            <a:picLocks noChangeAspect="1"/>
          </p:cNvPicPr>
          <p:nvPr/>
        </p:nvPicPr>
        <p:blipFill>
          <a:blip r:embed="rId3">
            <a:extLst/>
          </a:blip>
          <a:stretch>
            <a:fillRect/>
          </a:stretch>
        </p:blipFill>
        <p:spPr>
          <a:xfrm>
            <a:off x="7943219" y="2827822"/>
            <a:ext cx="1325194" cy="994878"/>
          </a:xfrm>
          <a:prstGeom prst="rect">
            <a:avLst/>
          </a:prstGeom>
          <a:ln w="12700">
            <a:miter lim="400000"/>
          </a:ln>
        </p:spPr>
      </p:pic>
      <p:sp>
        <p:nvSpPr>
          <p:cNvPr id="142" name="Shape 142"/>
          <p:cNvSpPr/>
          <p:nvPr/>
        </p:nvSpPr>
        <p:spPr>
          <a:xfrm>
            <a:off x="473087" y="2914244"/>
            <a:ext cx="1513983" cy="627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b="1">
                <a:latin typeface="Arial"/>
                <a:ea typeface="Arial"/>
                <a:cs typeface="Arial"/>
                <a:sym typeface="Arial"/>
              </a:defRPr>
            </a:pPr>
            <a:r>
              <a:t>Big</a:t>
            </a:r>
          </a:p>
          <a:p>
            <a:pPr algn="ctr">
              <a:defRPr b="1">
                <a:latin typeface="Arial"/>
                <a:ea typeface="Arial"/>
                <a:cs typeface="Arial"/>
                <a:sym typeface="Arial"/>
              </a:defRPr>
            </a:pPr>
            <a:r>
              <a:t>Bang</a:t>
            </a:r>
          </a:p>
        </p:txBody>
      </p:sp>
      <p:sp>
        <p:nvSpPr>
          <p:cNvPr id="143" name="Shape 143"/>
          <p:cNvSpPr/>
          <p:nvPr/>
        </p:nvSpPr>
        <p:spPr>
          <a:xfrm flipV="1">
            <a:off x="1440764" y="2406373"/>
            <a:ext cx="435541" cy="1830295"/>
          </a:xfrm>
          <a:prstGeom prst="line">
            <a:avLst/>
          </a:prstGeom>
          <a:ln w="63500">
            <a:solidFill>
              <a:srgbClr val="FF2932"/>
            </a:solidFill>
            <a:tailEnd type="triangle"/>
          </a:ln>
        </p:spPr>
        <p:txBody>
          <a:bodyPr lIns="45718" tIns="45718" rIns="45718" bIns="45718"/>
          <a:lstStyle/>
          <a:p>
            <a:endParaRPr/>
          </a:p>
        </p:txBody>
      </p:sp>
      <p:sp>
        <p:nvSpPr>
          <p:cNvPr id="144" name="Shape 144"/>
          <p:cNvSpPr/>
          <p:nvPr/>
        </p:nvSpPr>
        <p:spPr>
          <a:xfrm>
            <a:off x="77077" y="4036944"/>
            <a:ext cx="2093128" cy="11430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600">
                <a:latin typeface="Palatino"/>
                <a:ea typeface="Palatino"/>
                <a:cs typeface="Palatino"/>
                <a:sym typeface="Palatino"/>
              </a:defRPr>
            </a:lvl1pPr>
          </a:lstStyle>
          <a:p>
            <a:r>
              <a:t>Vi forstår atomer, og gennem forsøg her på jorden kan vi forstå deres skabelse.</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image6.png"/>
          <p:cNvPicPr>
            <a:picLocks noChangeAspect="1"/>
          </p:cNvPicPr>
          <p:nvPr/>
        </p:nvPicPr>
        <p:blipFill>
          <a:blip r:embed="rId2">
            <a:extLst/>
          </a:blip>
          <a:stretch>
            <a:fillRect/>
          </a:stretch>
        </p:blipFill>
        <p:spPr>
          <a:xfrm>
            <a:off x="-1112919" y="440607"/>
            <a:ext cx="10708107" cy="6023310"/>
          </a:xfrm>
          <a:prstGeom prst="rect">
            <a:avLst/>
          </a:prstGeom>
          <a:ln w="12700">
            <a:miter lim="400000"/>
          </a:ln>
        </p:spPr>
      </p:pic>
      <p:sp>
        <p:nvSpPr>
          <p:cNvPr id="147" name="Shape 147"/>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12</a:t>
            </a:fld>
            <a:endParaRPr/>
          </a:p>
        </p:txBody>
      </p:sp>
      <p:sp>
        <p:nvSpPr>
          <p:cNvPr id="148" name="Shape 148"/>
          <p:cNvSpPr>
            <a:spLocks noGrp="1"/>
          </p:cNvSpPr>
          <p:nvPr>
            <p:ph type="title"/>
          </p:nvPr>
        </p:nvSpPr>
        <p:spPr>
          <a:xfrm>
            <a:off x="0" y="0"/>
            <a:ext cx="9144000" cy="1041400"/>
          </a:xfrm>
          <a:prstGeom prst="rect">
            <a:avLst/>
          </a:prstGeom>
        </p:spPr>
        <p:txBody>
          <a:bodyPr/>
          <a:lstStyle>
            <a:lvl1pPr>
              <a:defRPr sz="4800" b="1">
                <a:solidFill>
                  <a:srgbClr val="FFFFFF"/>
                </a:solidFill>
                <a:uFill>
                  <a:solidFill>
                    <a:srgbClr val="FFFFFF"/>
                  </a:solidFill>
                </a:uFill>
                <a:latin typeface="Palatino"/>
                <a:ea typeface="Palatino"/>
                <a:cs typeface="Palatino"/>
                <a:sym typeface="Palatino"/>
              </a:defRPr>
            </a:lvl1pPr>
          </a:lstStyle>
          <a:p>
            <a:r>
              <a:t>Universets historie</a:t>
            </a:r>
          </a:p>
        </p:txBody>
      </p:sp>
      <p:sp>
        <p:nvSpPr>
          <p:cNvPr id="149" name="Shape 149"/>
          <p:cNvSpPr/>
          <p:nvPr/>
        </p:nvSpPr>
        <p:spPr>
          <a:xfrm flipV="1">
            <a:off x="1699467" y="6065176"/>
            <a:ext cx="6241378" cy="10489"/>
          </a:xfrm>
          <a:prstGeom prst="line">
            <a:avLst/>
          </a:prstGeom>
          <a:ln w="28575">
            <a:solidFill>
              <a:srgbClr val="FFFFFF"/>
            </a:solidFill>
            <a:headEnd type="triangle"/>
            <a:tailEnd type="triangle"/>
          </a:ln>
        </p:spPr>
        <p:txBody>
          <a:bodyPr lIns="45718" tIns="45718" rIns="45718" bIns="45718"/>
          <a:lstStyle/>
          <a:p>
            <a:endParaRPr/>
          </a:p>
        </p:txBody>
      </p:sp>
      <p:sp>
        <p:nvSpPr>
          <p:cNvPr id="150" name="Shape 150"/>
          <p:cNvSpPr/>
          <p:nvPr/>
        </p:nvSpPr>
        <p:spPr>
          <a:xfrm>
            <a:off x="3486074" y="5683220"/>
            <a:ext cx="2859328" cy="3608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a:solidFill>
                  <a:srgbClr val="FFFFFF"/>
                </a:solidFill>
                <a:latin typeface="Arial"/>
                <a:ea typeface="Arial"/>
                <a:cs typeface="Arial"/>
                <a:sym typeface="Arial"/>
              </a:defRPr>
            </a:lvl1pPr>
          </a:lstStyle>
          <a:p>
            <a:r>
              <a:t>Big Bang udvidelsen</a:t>
            </a:r>
          </a:p>
        </p:txBody>
      </p:sp>
      <p:sp>
        <p:nvSpPr>
          <p:cNvPr id="151" name="Shape 151"/>
          <p:cNvSpPr/>
          <p:nvPr/>
        </p:nvSpPr>
        <p:spPr>
          <a:xfrm>
            <a:off x="3495630" y="6062812"/>
            <a:ext cx="2859327" cy="360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a:solidFill>
                  <a:srgbClr val="FFFFFF"/>
                </a:solidFill>
                <a:latin typeface="Arial"/>
                <a:ea typeface="Arial"/>
                <a:cs typeface="Arial"/>
                <a:sym typeface="Arial"/>
              </a:defRPr>
            </a:lvl1pPr>
          </a:lstStyle>
          <a:p>
            <a:r>
              <a:t>13.8 milliarder år</a:t>
            </a:r>
          </a:p>
        </p:txBody>
      </p:sp>
      <p:sp>
        <p:nvSpPr>
          <p:cNvPr id="152" name="Shape 152"/>
          <p:cNvSpPr/>
          <p:nvPr/>
        </p:nvSpPr>
        <p:spPr>
          <a:xfrm flipV="1">
            <a:off x="2322091" y="4262368"/>
            <a:ext cx="1" cy="934512"/>
          </a:xfrm>
          <a:prstGeom prst="line">
            <a:avLst/>
          </a:prstGeom>
          <a:ln w="28575">
            <a:solidFill>
              <a:srgbClr val="FFFFFF"/>
            </a:solidFill>
            <a:tailEnd type="triangle"/>
          </a:ln>
        </p:spPr>
        <p:txBody>
          <a:bodyPr lIns="45718" tIns="45718" rIns="45718" bIns="45718"/>
          <a:lstStyle/>
          <a:p>
            <a:endParaRPr/>
          </a:p>
        </p:txBody>
      </p:sp>
      <p:sp>
        <p:nvSpPr>
          <p:cNvPr id="153" name="Shape 153"/>
          <p:cNvSpPr/>
          <p:nvPr/>
        </p:nvSpPr>
        <p:spPr>
          <a:xfrm>
            <a:off x="856336" y="5211412"/>
            <a:ext cx="2859327" cy="627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a:solidFill>
                  <a:srgbClr val="FFFFFF"/>
                </a:solidFill>
                <a:latin typeface="Arial"/>
                <a:ea typeface="Arial"/>
                <a:cs typeface="Arial"/>
                <a:sym typeface="Arial"/>
              </a:defRPr>
            </a:pPr>
            <a:r>
              <a:t>Første stjerner omkring</a:t>
            </a:r>
          </a:p>
          <a:p>
            <a:pPr algn="ctr">
              <a:defRPr>
                <a:solidFill>
                  <a:srgbClr val="FFFFFF"/>
                </a:solidFill>
                <a:latin typeface="Arial"/>
                <a:ea typeface="Arial"/>
                <a:cs typeface="Arial"/>
                <a:sym typeface="Arial"/>
              </a:defRPr>
            </a:pPr>
            <a:r>
              <a:t>400 millioner år</a:t>
            </a:r>
          </a:p>
        </p:txBody>
      </p:sp>
      <p:sp>
        <p:nvSpPr>
          <p:cNvPr id="154" name="Shape 154"/>
          <p:cNvSpPr/>
          <p:nvPr/>
        </p:nvSpPr>
        <p:spPr>
          <a:xfrm>
            <a:off x="1872245" y="1459891"/>
            <a:ext cx="4" cy="917165"/>
          </a:xfrm>
          <a:prstGeom prst="line">
            <a:avLst/>
          </a:prstGeom>
          <a:ln w="28575">
            <a:solidFill>
              <a:srgbClr val="FFFFFF"/>
            </a:solidFill>
            <a:tailEnd type="triangle"/>
          </a:ln>
        </p:spPr>
        <p:txBody>
          <a:bodyPr lIns="45718" tIns="45718" rIns="45718" bIns="45718"/>
          <a:lstStyle/>
          <a:p>
            <a:endParaRPr/>
          </a:p>
        </p:txBody>
      </p:sp>
      <p:sp>
        <p:nvSpPr>
          <p:cNvPr id="155" name="Shape 155"/>
          <p:cNvSpPr/>
          <p:nvPr/>
        </p:nvSpPr>
        <p:spPr>
          <a:xfrm>
            <a:off x="-199585" y="938084"/>
            <a:ext cx="2859328" cy="627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a:solidFill>
                  <a:srgbClr val="FFFFFF"/>
                </a:solidFill>
                <a:latin typeface="Arial"/>
                <a:ea typeface="Arial"/>
                <a:cs typeface="Arial"/>
                <a:sym typeface="Arial"/>
              </a:defRPr>
            </a:pPr>
            <a:r>
              <a:t>Første atomer</a:t>
            </a:r>
          </a:p>
          <a:p>
            <a:pPr algn="ctr">
              <a:defRPr>
                <a:solidFill>
                  <a:srgbClr val="FFFFFF"/>
                </a:solidFill>
                <a:latin typeface="Arial"/>
                <a:ea typeface="Arial"/>
                <a:cs typeface="Arial"/>
                <a:sym typeface="Arial"/>
              </a:defRPr>
            </a:pPr>
            <a:r>
              <a:t>379.000 år</a:t>
            </a:r>
          </a:p>
        </p:txBody>
      </p:sp>
      <p:sp>
        <p:nvSpPr>
          <p:cNvPr id="156" name="Shape 156"/>
          <p:cNvSpPr/>
          <p:nvPr/>
        </p:nvSpPr>
        <p:spPr>
          <a:xfrm>
            <a:off x="2741271" y="995765"/>
            <a:ext cx="4088644" cy="3608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a:solidFill>
                  <a:srgbClr val="FFFFFF"/>
                </a:solidFill>
                <a:latin typeface="Arial"/>
                <a:ea typeface="Arial"/>
                <a:cs typeface="Arial"/>
                <a:sym typeface="Arial"/>
              </a:defRPr>
            </a:lvl1pPr>
          </a:lstStyle>
          <a:p>
            <a:r>
              <a:t>Udviklingen af galakser, planeter, etc.</a:t>
            </a:r>
          </a:p>
        </p:txBody>
      </p:sp>
      <p:sp>
        <p:nvSpPr>
          <p:cNvPr id="157" name="Shape 157"/>
          <p:cNvSpPr/>
          <p:nvPr/>
        </p:nvSpPr>
        <p:spPr>
          <a:xfrm>
            <a:off x="7771062" y="2253639"/>
            <a:ext cx="1513982" cy="6275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a:solidFill>
                  <a:srgbClr val="FFFFFF"/>
                </a:solidFill>
                <a:latin typeface="Arial"/>
                <a:ea typeface="Arial"/>
                <a:cs typeface="Arial"/>
                <a:sym typeface="Arial"/>
              </a:defRPr>
            </a:pPr>
            <a:r>
              <a:t>Hubble-</a:t>
            </a:r>
          </a:p>
          <a:p>
            <a:pPr algn="ctr">
              <a:defRPr>
                <a:solidFill>
                  <a:srgbClr val="FFFFFF"/>
                </a:solidFill>
                <a:latin typeface="Arial"/>
                <a:ea typeface="Arial"/>
                <a:cs typeface="Arial"/>
                <a:sym typeface="Arial"/>
              </a:defRPr>
            </a:pPr>
            <a:r>
              <a:t>teleskopet</a:t>
            </a:r>
          </a:p>
        </p:txBody>
      </p:sp>
      <p:pic>
        <p:nvPicPr>
          <p:cNvPr id="158" name="image7.jpeg"/>
          <p:cNvPicPr>
            <a:picLocks noChangeAspect="1"/>
          </p:cNvPicPr>
          <p:nvPr/>
        </p:nvPicPr>
        <p:blipFill>
          <a:blip r:embed="rId3">
            <a:extLst/>
          </a:blip>
          <a:stretch>
            <a:fillRect/>
          </a:stretch>
        </p:blipFill>
        <p:spPr>
          <a:xfrm>
            <a:off x="7943219" y="2827822"/>
            <a:ext cx="1325194" cy="994878"/>
          </a:xfrm>
          <a:prstGeom prst="rect">
            <a:avLst/>
          </a:prstGeom>
          <a:ln w="12700">
            <a:miter lim="400000"/>
          </a:ln>
        </p:spPr>
      </p:pic>
      <p:sp>
        <p:nvSpPr>
          <p:cNvPr id="159" name="Shape 159"/>
          <p:cNvSpPr/>
          <p:nvPr/>
        </p:nvSpPr>
        <p:spPr>
          <a:xfrm>
            <a:off x="473087" y="2914244"/>
            <a:ext cx="1513983" cy="627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b="1">
                <a:latin typeface="Arial"/>
                <a:ea typeface="Arial"/>
                <a:cs typeface="Arial"/>
                <a:sym typeface="Arial"/>
              </a:defRPr>
            </a:pPr>
            <a:r>
              <a:t>Big</a:t>
            </a:r>
          </a:p>
          <a:p>
            <a:pPr algn="ctr">
              <a:defRPr b="1">
                <a:latin typeface="Arial"/>
                <a:ea typeface="Arial"/>
                <a:cs typeface="Arial"/>
                <a:sym typeface="Arial"/>
              </a:defRPr>
            </a:pPr>
            <a:r>
              <a:t>Bang</a:t>
            </a:r>
          </a:p>
        </p:txBody>
      </p:sp>
      <p:sp>
        <p:nvSpPr>
          <p:cNvPr id="160" name="Shape 160"/>
          <p:cNvSpPr/>
          <p:nvPr/>
        </p:nvSpPr>
        <p:spPr>
          <a:xfrm flipV="1">
            <a:off x="1440764" y="2406373"/>
            <a:ext cx="435541" cy="1830295"/>
          </a:xfrm>
          <a:prstGeom prst="line">
            <a:avLst/>
          </a:prstGeom>
          <a:ln w="63500">
            <a:solidFill>
              <a:srgbClr val="FF2932"/>
            </a:solidFill>
            <a:tailEnd type="triangle"/>
          </a:ln>
        </p:spPr>
        <p:txBody>
          <a:bodyPr lIns="45718" tIns="45718" rIns="45718" bIns="45718"/>
          <a:lstStyle/>
          <a:p>
            <a:endParaRPr/>
          </a:p>
        </p:txBody>
      </p:sp>
      <p:sp>
        <p:nvSpPr>
          <p:cNvPr id="161" name="Shape 161"/>
          <p:cNvSpPr/>
          <p:nvPr/>
        </p:nvSpPr>
        <p:spPr>
          <a:xfrm>
            <a:off x="77077" y="4036944"/>
            <a:ext cx="2093128" cy="11430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600">
                <a:latin typeface="Palatino"/>
                <a:ea typeface="Palatino"/>
                <a:cs typeface="Palatino"/>
                <a:sym typeface="Palatino"/>
              </a:defRPr>
            </a:lvl1pPr>
          </a:lstStyle>
          <a:p>
            <a:r>
              <a:t>Vi forstår atomer, og gennem forsøg her på jorden kan vi forstå deres skabelse.</a:t>
            </a:r>
          </a:p>
        </p:txBody>
      </p:sp>
      <p:sp>
        <p:nvSpPr>
          <p:cNvPr id="162" name="Shape 162"/>
          <p:cNvSpPr/>
          <p:nvPr/>
        </p:nvSpPr>
        <p:spPr>
          <a:xfrm flipH="1">
            <a:off x="2321356" y="3122961"/>
            <a:ext cx="931285" cy="1148221"/>
          </a:xfrm>
          <a:prstGeom prst="line">
            <a:avLst/>
          </a:prstGeom>
          <a:ln w="63500">
            <a:solidFill>
              <a:srgbClr val="FF2932"/>
            </a:solidFill>
            <a:tailEnd type="triangle"/>
          </a:ln>
        </p:spPr>
        <p:txBody>
          <a:bodyPr lIns="45718" tIns="45718" rIns="45718" bIns="45718"/>
          <a:lstStyle/>
          <a:p>
            <a:endParaRPr/>
          </a:p>
        </p:txBody>
      </p:sp>
      <p:sp>
        <p:nvSpPr>
          <p:cNvPr id="163" name="Shape 163"/>
          <p:cNvSpPr/>
          <p:nvPr/>
        </p:nvSpPr>
        <p:spPr>
          <a:xfrm>
            <a:off x="2718677" y="1789387"/>
            <a:ext cx="2494887" cy="13970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600">
                <a:latin typeface="Palatino"/>
                <a:ea typeface="Palatino"/>
                <a:cs typeface="Palatino"/>
                <a:sym typeface="Palatino"/>
              </a:defRPr>
            </a:pPr>
            <a:r>
              <a:t>Vi forstår tyngdekraften,</a:t>
            </a:r>
          </a:p>
          <a:p>
            <a:pPr>
              <a:defRPr sz="1600">
                <a:latin typeface="Palatino"/>
                <a:ea typeface="Palatino"/>
                <a:cs typeface="Palatino"/>
                <a:sym typeface="Palatino"/>
              </a:defRPr>
            </a:pPr>
            <a:r>
              <a:t>og gennem simulation kan vi genskabe struktur-</a:t>
            </a:r>
          </a:p>
          <a:p>
            <a:pPr>
              <a:defRPr sz="1600">
                <a:latin typeface="Palatino"/>
                <a:ea typeface="Palatino"/>
                <a:cs typeface="Palatino"/>
                <a:sym typeface="Palatino"/>
              </a:defRPr>
            </a:pPr>
            <a:r>
              <a:t>dannelsen (hvis vi også inkluderer mørkt stof).</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image6.png"/>
          <p:cNvPicPr>
            <a:picLocks noChangeAspect="1"/>
          </p:cNvPicPr>
          <p:nvPr/>
        </p:nvPicPr>
        <p:blipFill>
          <a:blip r:embed="rId2">
            <a:extLst/>
          </a:blip>
          <a:stretch>
            <a:fillRect/>
          </a:stretch>
        </p:blipFill>
        <p:spPr>
          <a:xfrm>
            <a:off x="-1112919" y="440607"/>
            <a:ext cx="10708107" cy="6023310"/>
          </a:xfrm>
          <a:prstGeom prst="rect">
            <a:avLst/>
          </a:prstGeom>
          <a:ln w="12700">
            <a:miter lim="400000"/>
          </a:ln>
        </p:spPr>
      </p:pic>
      <p:sp>
        <p:nvSpPr>
          <p:cNvPr id="166" name="Shape 166"/>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13</a:t>
            </a:fld>
            <a:endParaRPr/>
          </a:p>
        </p:txBody>
      </p:sp>
      <p:sp>
        <p:nvSpPr>
          <p:cNvPr id="167" name="Shape 167"/>
          <p:cNvSpPr>
            <a:spLocks noGrp="1"/>
          </p:cNvSpPr>
          <p:nvPr>
            <p:ph type="title"/>
          </p:nvPr>
        </p:nvSpPr>
        <p:spPr>
          <a:xfrm>
            <a:off x="0" y="0"/>
            <a:ext cx="9144000" cy="1041400"/>
          </a:xfrm>
          <a:prstGeom prst="rect">
            <a:avLst/>
          </a:prstGeom>
        </p:spPr>
        <p:txBody>
          <a:bodyPr/>
          <a:lstStyle>
            <a:lvl1pPr>
              <a:defRPr sz="4800" b="1">
                <a:solidFill>
                  <a:srgbClr val="FFFFFF"/>
                </a:solidFill>
                <a:uFill>
                  <a:solidFill>
                    <a:srgbClr val="FFFFFF"/>
                  </a:solidFill>
                </a:uFill>
                <a:latin typeface="Palatino"/>
                <a:ea typeface="Palatino"/>
                <a:cs typeface="Palatino"/>
                <a:sym typeface="Palatino"/>
              </a:defRPr>
            </a:lvl1pPr>
          </a:lstStyle>
          <a:p>
            <a:r>
              <a:t>Universets historie</a:t>
            </a:r>
          </a:p>
        </p:txBody>
      </p:sp>
      <p:sp>
        <p:nvSpPr>
          <p:cNvPr id="168" name="Shape 168"/>
          <p:cNvSpPr/>
          <p:nvPr/>
        </p:nvSpPr>
        <p:spPr>
          <a:xfrm flipV="1">
            <a:off x="1699467" y="6065176"/>
            <a:ext cx="6241378" cy="10489"/>
          </a:xfrm>
          <a:prstGeom prst="line">
            <a:avLst/>
          </a:prstGeom>
          <a:ln w="28575">
            <a:solidFill>
              <a:srgbClr val="FFFFFF"/>
            </a:solidFill>
            <a:headEnd type="triangle"/>
            <a:tailEnd type="triangle"/>
          </a:ln>
        </p:spPr>
        <p:txBody>
          <a:bodyPr lIns="45718" tIns="45718" rIns="45718" bIns="45718"/>
          <a:lstStyle/>
          <a:p>
            <a:endParaRPr/>
          </a:p>
        </p:txBody>
      </p:sp>
      <p:sp>
        <p:nvSpPr>
          <p:cNvPr id="169" name="Shape 169"/>
          <p:cNvSpPr/>
          <p:nvPr/>
        </p:nvSpPr>
        <p:spPr>
          <a:xfrm>
            <a:off x="3486074" y="5683220"/>
            <a:ext cx="2859328" cy="3608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a:solidFill>
                  <a:srgbClr val="FFFFFF"/>
                </a:solidFill>
                <a:latin typeface="Arial"/>
                <a:ea typeface="Arial"/>
                <a:cs typeface="Arial"/>
                <a:sym typeface="Arial"/>
              </a:defRPr>
            </a:lvl1pPr>
          </a:lstStyle>
          <a:p>
            <a:r>
              <a:t>Big Bang udvidelsen</a:t>
            </a:r>
          </a:p>
        </p:txBody>
      </p:sp>
      <p:sp>
        <p:nvSpPr>
          <p:cNvPr id="170" name="Shape 170"/>
          <p:cNvSpPr/>
          <p:nvPr/>
        </p:nvSpPr>
        <p:spPr>
          <a:xfrm>
            <a:off x="3495630" y="6062812"/>
            <a:ext cx="2859327" cy="360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a:solidFill>
                  <a:srgbClr val="FFFFFF"/>
                </a:solidFill>
                <a:latin typeface="Arial"/>
                <a:ea typeface="Arial"/>
                <a:cs typeface="Arial"/>
                <a:sym typeface="Arial"/>
              </a:defRPr>
            </a:lvl1pPr>
          </a:lstStyle>
          <a:p>
            <a:r>
              <a:t>13.8 milliarder år</a:t>
            </a:r>
          </a:p>
        </p:txBody>
      </p:sp>
      <p:sp>
        <p:nvSpPr>
          <p:cNvPr id="171" name="Shape 171"/>
          <p:cNvSpPr/>
          <p:nvPr/>
        </p:nvSpPr>
        <p:spPr>
          <a:xfrm flipV="1">
            <a:off x="2322091" y="4262368"/>
            <a:ext cx="1" cy="934512"/>
          </a:xfrm>
          <a:prstGeom prst="line">
            <a:avLst/>
          </a:prstGeom>
          <a:ln w="28575">
            <a:solidFill>
              <a:srgbClr val="FFFFFF"/>
            </a:solidFill>
            <a:tailEnd type="triangle"/>
          </a:ln>
        </p:spPr>
        <p:txBody>
          <a:bodyPr lIns="45718" tIns="45718" rIns="45718" bIns="45718"/>
          <a:lstStyle/>
          <a:p>
            <a:endParaRPr/>
          </a:p>
        </p:txBody>
      </p:sp>
      <p:sp>
        <p:nvSpPr>
          <p:cNvPr id="172" name="Shape 172"/>
          <p:cNvSpPr/>
          <p:nvPr/>
        </p:nvSpPr>
        <p:spPr>
          <a:xfrm>
            <a:off x="856336" y="5211412"/>
            <a:ext cx="2859327" cy="627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a:solidFill>
                  <a:srgbClr val="FFFFFF"/>
                </a:solidFill>
                <a:latin typeface="Arial"/>
                <a:ea typeface="Arial"/>
                <a:cs typeface="Arial"/>
                <a:sym typeface="Arial"/>
              </a:defRPr>
            </a:pPr>
            <a:r>
              <a:t>Første stjerner omkring</a:t>
            </a:r>
          </a:p>
          <a:p>
            <a:pPr algn="ctr">
              <a:defRPr>
                <a:solidFill>
                  <a:srgbClr val="FFFFFF"/>
                </a:solidFill>
                <a:latin typeface="Arial"/>
                <a:ea typeface="Arial"/>
                <a:cs typeface="Arial"/>
                <a:sym typeface="Arial"/>
              </a:defRPr>
            </a:pPr>
            <a:r>
              <a:t>400 millioner år</a:t>
            </a:r>
          </a:p>
        </p:txBody>
      </p:sp>
      <p:sp>
        <p:nvSpPr>
          <p:cNvPr id="173" name="Shape 173"/>
          <p:cNvSpPr/>
          <p:nvPr/>
        </p:nvSpPr>
        <p:spPr>
          <a:xfrm>
            <a:off x="1872245" y="1459891"/>
            <a:ext cx="4" cy="917165"/>
          </a:xfrm>
          <a:prstGeom prst="line">
            <a:avLst/>
          </a:prstGeom>
          <a:ln w="28575">
            <a:solidFill>
              <a:srgbClr val="FFFFFF"/>
            </a:solidFill>
            <a:tailEnd type="triangle"/>
          </a:ln>
        </p:spPr>
        <p:txBody>
          <a:bodyPr lIns="45718" tIns="45718" rIns="45718" bIns="45718"/>
          <a:lstStyle/>
          <a:p>
            <a:endParaRPr/>
          </a:p>
        </p:txBody>
      </p:sp>
      <p:sp>
        <p:nvSpPr>
          <p:cNvPr id="174" name="Shape 174"/>
          <p:cNvSpPr/>
          <p:nvPr/>
        </p:nvSpPr>
        <p:spPr>
          <a:xfrm>
            <a:off x="-199585" y="938084"/>
            <a:ext cx="2859328" cy="627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a:solidFill>
                  <a:srgbClr val="FFFFFF"/>
                </a:solidFill>
                <a:latin typeface="Arial"/>
                <a:ea typeface="Arial"/>
                <a:cs typeface="Arial"/>
                <a:sym typeface="Arial"/>
              </a:defRPr>
            </a:pPr>
            <a:r>
              <a:t>Første atomer</a:t>
            </a:r>
          </a:p>
          <a:p>
            <a:pPr algn="ctr">
              <a:defRPr>
                <a:solidFill>
                  <a:srgbClr val="FFFFFF"/>
                </a:solidFill>
                <a:latin typeface="Arial"/>
                <a:ea typeface="Arial"/>
                <a:cs typeface="Arial"/>
                <a:sym typeface="Arial"/>
              </a:defRPr>
            </a:pPr>
            <a:r>
              <a:t>379.000 år</a:t>
            </a:r>
          </a:p>
        </p:txBody>
      </p:sp>
      <p:sp>
        <p:nvSpPr>
          <p:cNvPr id="175" name="Shape 175"/>
          <p:cNvSpPr/>
          <p:nvPr/>
        </p:nvSpPr>
        <p:spPr>
          <a:xfrm>
            <a:off x="2741271" y="995765"/>
            <a:ext cx="4088644" cy="3608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a:solidFill>
                  <a:srgbClr val="FFFFFF"/>
                </a:solidFill>
                <a:latin typeface="Arial"/>
                <a:ea typeface="Arial"/>
                <a:cs typeface="Arial"/>
                <a:sym typeface="Arial"/>
              </a:defRPr>
            </a:lvl1pPr>
          </a:lstStyle>
          <a:p>
            <a:r>
              <a:t>Udviklingen af galakser, planeter, etc.</a:t>
            </a:r>
          </a:p>
        </p:txBody>
      </p:sp>
      <p:sp>
        <p:nvSpPr>
          <p:cNvPr id="176" name="Shape 176"/>
          <p:cNvSpPr/>
          <p:nvPr/>
        </p:nvSpPr>
        <p:spPr>
          <a:xfrm>
            <a:off x="7771062" y="2253639"/>
            <a:ext cx="1513982" cy="6275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a:solidFill>
                  <a:srgbClr val="FFFFFF"/>
                </a:solidFill>
                <a:latin typeface="Arial"/>
                <a:ea typeface="Arial"/>
                <a:cs typeface="Arial"/>
                <a:sym typeface="Arial"/>
              </a:defRPr>
            </a:pPr>
            <a:r>
              <a:t>Hubble-</a:t>
            </a:r>
          </a:p>
          <a:p>
            <a:pPr algn="ctr">
              <a:defRPr>
                <a:solidFill>
                  <a:srgbClr val="FFFFFF"/>
                </a:solidFill>
                <a:latin typeface="Arial"/>
                <a:ea typeface="Arial"/>
                <a:cs typeface="Arial"/>
                <a:sym typeface="Arial"/>
              </a:defRPr>
            </a:pPr>
            <a:r>
              <a:t>teleskopet</a:t>
            </a:r>
          </a:p>
        </p:txBody>
      </p:sp>
      <p:pic>
        <p:nvPicPr>
          <p:cNvPr id="177" name="image7.jpeg"/>
          <p:cNvPicPr>
            <a:picLocks noChangeAspect="1"/>
          </p:cNvPicPr>
          <p:nvPr/>
        </p:nvPicPr>
        <p:blipFill>
          <a:blip r:embed="rId3">
            <a:extLst/>
          </a:blip>
          <a:stretch>
            <a:fillRect/>
          </a:stretch>
        </p:blipFill>
        <p:spPr>
          <a:xfrm>
            <a:off x="7943219" y="2827822"/>
            <a:ext cx="1325194" cy="994878"/>
          </a:xfrm>
          <a:prstGeom prst="rect">
            <a:avLst/>
          </a:prstGeom>
          <a:ln w="12700">
            <a:miter lim="400000"/>
          </a:ln>
        </p:spPr>
      </p:pic>
      <p:sp>
        <p:nvSpPr>
          <p:cNvPr id="178" name="Shape 178"/>
          <p:cNvSpPr/>
          <p:nvPr/>
        </p:nvSpPr>
        <p:spPr>
          <a:xfrm>
            <a:off x="473087" y="2914244"/>
            <a:ext cx="1513983" cy="627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b="1">
                <a:latin typeface="Arial"/>
                <a:ea typeface="Arial"/>
                <a:cs typeface="Arial"/>
                <a:sym typeface="Arial"/>
              </a:defRPr>
            </a:pPr>
            <a:r>
              <a:t>Big</a:t>
            </a:r>
          </a:p>
          <a:p>
            <a:pPr algn="ctr">
              <a:defRPr b="1">
                <a:latin typeface="Arial"/>
                <a:ea typeface="Arial"/>
                <a:cs typeface="Arial"/>
                <a:sym typeface="Arial"/>
              </a:defRPr>
            </a:pPr>
            <a:r>
              <a:t>Bang</a:t>
            </a:r>
          </a:p>
        </p:txBody>
      </p:sp>
      <p:sp>
        <p:nvSpPr>
          <p:cNvPr id="179" name="Shape 179"/>
          <p:cNvSpPr/>
          <p:nvPr/>
        </p:nvSpPr>
        <p:spPr>
          <a:xfrm flipV="1">
            <a:off x="1440764" y="2406373"/>
            <a:ext cx="435541" cy="1830295"/>
          </a:xfrm>
          <a:prstGeom prst="line">
            <a:avLst/>
          </a:prstGeom>
          <a:ln w="63500">
            <a:solidFill>
              <a:srgbClr val="FF2932"/>
            </a:solidFill>
            <a:tailEnd type="triangle"/>
          </a:ln>
        </p:spPr>
        <p:txBody>
          <a:bodyPr lIns="45718" tIns="45718" rIns="45718" bIns="45718"/>
          <a:lstStyle/>
          <a:p>
            <a:endParaRPr/>
          </a:p>
        </p:txBody>
      </p:sp>
      <p:sp>
        <p:nvSpPr>
          <p:cNvPr id="180" name="Shape 180"/>
          <p:cNvSpPr/>
          <p:nvPr/>
        </p:nvSpPr>
        <p:spPr>
          <a:xfrm>
            <a:off x="77077" y="4036944"/>
            <a:ext cx="2093128" cy="11430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600">
                <a:latin typeface="Palatino"/>
                <a:ea typeface="Palatino"/>
                <a:cs typeface="Palatino"/>
                <a:sym typeface="Palatino"/>
              </a:defRPr>
            </a:lvl1pPr>
          </a:lstStyle>
          <a:p>
            <a:r>
              <a:t>Vi forstår atomer, og gennem forsøg her på jorden kan vi forstå deres skabelse.</a:t>
            </a:r>
          </a:p>
        </p:txBody>
      </p:sp>
      <p:sp>
        <p:nvSpPr>
          <p:cNvPr id="181" name="Shape 181"/>
          <p:cNvSpPr/>
          <p:nvPr/>
        </p:nvSpPr>
        <p:spPr>
          <a:xfrm flipH="1">
            <a:off x="2321356" y="3122961"/>
            <a:ext cx="931285" cy="1148221"/>
          </a:xfrm>
          <a:prstGeom prst="line">
            <a:avLst/>
          </a:prstGeom>
          <a:ln w="63500">
            <a:solidFill>
              <a:srgbClr val="FF2932"/>
            </a:solidFill>
            <a:tailEnd type="triangle"/>
          </a:ln>
        </p:spPr>
        <p:txBody>
          <a:bodyPr lIns="45718" tIns="45718" rIns="45718" bIns="45718"/>
          <a:lstStyle/>
          <a:p>
            <a:endParaRPr/>
          </a:p>
        </p:txBody>
      </p:sp>
      <p:sp>
        <p:nvSpPr>
          <p:cNvPr id="182" name="Shape 182"/>
          <p:cNvSpPr/>
          <p:nvPr/>
        </p:nvSpPr>
        <p:spPr>
          <a:xfrm>
            <a:off x="2718677" y="1789387"/>
            <a:ext cx="2494887" cy="13970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600">
                <a:latin typeface="Palatino"/>
                <a:ea typeface="Palatino"/>
                <a:cs typeface="Palatino"/>
                <a:sym typeface="Palatino"/>
              </a:defRPr>
            </a:pPr>
            <a:r>
              <a:t>Vi forstår tyngdekraften,</a:t>
            </a:r>
          </a:p>
          <a:p>
            <a:pPr>
              <a:defRPr sz="1600">
                <a:latin typeface="Palatino"/>
                <a:ea typeface="Palatino"/>
                <a:cs typeface="Palatino"/>
                <a:sym typeface="Palatino"/>
              </a:defRPr>
            </a:pPr>
            <a:r>
              <a:t>og gennem simulation kan vi genskabe struktur-</a:t>
            </a:r>
          </a:p>
          <a:p>
            <a:pPr>
              <a:defRPr sz="1600">
                <a:latin typeface="Palatino"/>
                <a:ea typeface="Palatino"/>
                <a:cs typeface="Palatino"/>
                <a:sym typeface="Palatino"/>
              </a:defRPr>
            </a:pPr>
            <a:r>
              <a:t>dannelsen (hvis vi også inkluderer mørkt stof).</a:t>
            </a:r>
          </a:p>
        </p:txBody>
      </p:sp>
      <p:sp>
        <p:nvSpPr>
          <p:cNvPr id="183" name="Shape 183"/>
          <p:cNvSpPr/>
          <p:nvPr/>
        </p:nvSpPr>
        <p:spPr>
          <a:xfrm flipV="1">
            <a:off x="6837432" y="3408017"/>
            <a:ext cx="1308255" cy="827498"/>
          </a:xfrm>
          <a:prstGeom prst="line">
            <a:avLst/>
          </a:prstGeom>
          <a:ln w="63500">
            <a:solidFill>
              <a:srgbClr val="FF2932"/>
            </a:solidFill>
            <a:tailEnd type="triangle"/>
          </a:ln>
        </p:spPr>
        <p:txBody>
          <a:bodyPr lIns="45718" tIns="45718" rIns="45718" bIns="45718"/>
          <a:lstStyle/>
          <a:p>
            <a:endParaRPr/>
          </a:p>
        </p:txBody>
      </p:sp>
      <p:sp>
        <p:nvSpPr>
          <p:cNvPr id="184" name="Shape 184"/>
          <p:cNvSpPr/>
          <p:nvPr/>
        </p:nvSpPr>
        <p:spPr>
          <a:xfrm>
            <a:off x="4982590" y="4026587"/>
            <a:ext cx="2594977" cy="13970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600">
                <a:latin typeface="Palatino"/>
                <a:ea typeface="Palatino"/>
                <a:cs typeface="Palatino"/>
                <a:sym typeface="Palatino"/>
              </a:defRPr>
            </a:lvl1pPr>
          </a:lstStyle>
          <a:p>
            <a:r>
              <a:t>Vi kan med observationer se Universets udvikling, og se at det følger det mønster, som Big Bang og fysikkens love dikterer.</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image6.png"/>
          <p:cNvPicPr>
            <a:picLocks noChangeAspect="1"/>
          </p:cNvPicPr>
          <p:nvPr/>
        </p:nvPicPr>
        <p:blipFill>
          <a:blip r:embed="rId2">
            <a:extLst/>
          </a:blip>
          <a:stretch>
            <a:fillRect/>
          </a:stretch>
        </p:blipFill>
        <p:spPr>
          <a:xfrm>
            <a:off x="-1112919" y="440607"/>
            <a:ext cx="10708107" cy="6023310"/>
          </a:xfrm>
          <a:prstGeom prst="rect">
            <a:avLst/>
          </a:prstGeom>
          <a:ln w="12700">
            <a:miter lim="400000"/>
          </a:ln>
        </p:spPr>
      </p:pic>
      <p:sp>
        <p:nvSpPr>
          <p:cNvPr id="187" name="Shape 187"/>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14</a:t>
            </a:fld>
            <a:endParaRPr/>
          </a:p>
        </p:txBody>
      </p:sp>
      <p:sp>
        <p:nvSpPr>
          <p:cNvPr id="188" name="Shape 188"/>
          <p:cNvSpPr>
            <a:spLocks noGrp="1"/>
          </p:cNvSpPr>
          <p:nvPr>
            <p:ph type="title"/>
          </p:nvPr>
        </p:nvSpPr>
        <p:spPr>
          <a:xfrm>
            <a:off x="0" y="0"/>
            <a:ext cx="9144000" cy="1041400"/>
          </a:xfrm>
          <a:prstGeom prst="rect">
            <a:avLst/>
          </a:prstGeom>
        </p:spPr>
        <p:txBody>
          <a:bodyPr/>
          <a:lstStyle>
            <a:lvl1pPr>
              <a:defRPr sz="4800" b="1">
                <a:solidFill>
                  <a:srgbClr val="FFFFFF"/>
                </a:solidFill>
                <a:uFill>
                  <a:solidFill>
                    <a:srgbClr val="FFFFFF"/>
                  </a:solidFill>
                </a:uFill>
                <a:latin typeface="Palatino"/>
                <a:ea typeface="Palatino"/>
                <a:cs typeface="Palatino"/>
                <a:sym typeface="Palatino"/>
              </a:defRPr>
            </a:lvl1pPr>
          </a:lstStyle>
          <a:p>
            <a:r>
              <a:t>Universets historie</a:t>
            </a:r>
          </a:p>
        </p:txBody>
      </p:sp>
      <p:sp>
        <p:nvSpPr>
          <p:cNvPr id="189" name="Shape 189"/>
          <p:cNvSpPr/>
          <p:nvPr/>
        </p:nvSpPr>
        <p:spPr>
          <a:xfrm flipV="1">
            <a:off x="1699467" y="6065176"/>
            <a:ext cx="6241378" cy="10489"/>
          </a:xfrm>
          <a:prstGeom prst="line">
            <a:avLst/>
          </a:prstGeom>
          <a:ln w="28575">
            <a:solidFill>
              <a:srgbClr val="FFFFFF"/>
            </a:solidFill>
            <a:headEnd type="triangle"/>
            <a:tailEnd type="triangle"/>
          </a:ln>
        </p:spPr>
        <p:txBody>
          <a:bodyPr lIns="45718" tIns="45718" rIns="45718" bIns="45718"/>
          <a:lstStyle/>
          <a:p>
            <a:endParaRPr/>
          </a:p>
        </p:txBody>
      </p:sp>
      <p:sp>
        <p:nvSpPr>
          <p:cNvPr id="190" name="Shape 190"/>
          <p:cNvSpPr/>
          <p:nvPr/>
        </p:nvSpPr>
        <p:spPr>
          <a:xfrm>
            <a:off x="3486074" y="5683220"/>
            <a:ext cx="2859328" cy="3608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a:solidFill>
                  <a:srgbClr val="FFFFFF"/>
                </a:solidFill>
                <a:latin typeface="Arial"/>
                <a:ea typeface="Arial"/>
                <a:cs typeface="Arial"/>
                <a:sym typeface="Arial"/>
              </a:defRPr>
            </a:lvl1pPr>
          </a:lstStyle>
          <a:p>
            <a:r>
              <a:t>Big Bang udvidelsen</a:t>
            </a:r>
          </a:p>
        </p:txBody>
      </p:sp>
      <p:sp>
        <p:nvSpPr>
          <p:cNvPr id="191" name="Shape 191"/>
          <p:cNvSpPr/>
          <p:nvPr/>
        </p:nvSpPr>
        <p:spPr>
          <a:xfrm>
            <a:off x="3495630" y="6062812"/>
            <a:ext cx="2859327" cy="360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a:solidFill>
                  <a:srgbClr val="FFFFFF"/>
                </a:solidFill>
                <a:latin typeface="Arial"/>
                <a:ea typeface="Arial"/>
                <a:cs typeface="Arial"/>
                <a:sym typeface="Arial"/>
              </a:defRPr>
            </a:lvl1pPr>
          </a:lstStyle>
          <a:p>
            <a:r>
              <a:t>13.8 milliarder år</a:t>
            </a:r>
          </a:p>
        </p:txBody>
      </p:sp>
      <p:sp>
        <p:nvSpPr>
          <p:cNvPr id="192" name="Shape 192"/>
          <p:cNvSpPr/>
          <p:nvPr/>
        </p:nvSpPr>
        <p:spPr>
          <a:xfrm flipV="1">
            <a:off x="2322091" y="4262368"/>
            <a:ext cx="1" cy="934512"/>
          </a:xfrm>
          <a:prstGeom prst="line">
            <a:avLst/>
          </a:prstGeom>
          <a:ln w="28575">
            <a:solidFill>
              <a:srgbClr val="FFFFFF"/>
            </a:solidFill>
            <a:tailEnd type="triangle"/>
          </a:ln>
        </p:spPr>
        <p:txBody>
          <a:bodyPr lIns="45718" tIns="45718" rIns="45718" bIns="45718"/>
          <a:lstStyle/>
          <a:p>
            <a:endParaRPr/>
          </a:p>
        </p:txBody>
      </p:sp>
      <p:sp>
        <p:nvSpPr>
          <p:cNvPr id="193" name="Shape 193"/>
          <p:cNvSpPr/>
          <p:nvPr/>
        </p:nvSpPr>
        <p:spPr>
          <a:xfrm>
            <a:off x="856336" y="5211412"/>
            <a:ext cx="2859327" cy="627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a:solidFill>
                  <a:srgbClr val="FFFFFF"/>
                </a:solidFill>
                <a:latin typeface="Arial"/>
                <a:ea typeface="Arial"/>
                <a:cs typeface="Arial"/>
                <a:sym typeface="Arial"/>
              </a:defRPr>
            </a:pPr>
            <a:r>
              <a:t>Første stjerner omkring</a:t>
            </a:r>
          </a:p>
          <a:p>
            <a:pPr algn="ctr">
              <a:defRPr>
                <a:solidFill>
                  <a:srgbClr val="FFFFFF"/>
                </a:solidFill>
                <a:latin typeface="Arial"/>
                <a:ea typeface="Arial"/>
                <a:cs typeface="Arial"/>
                <a:sym typeface="Arial"/>
              </a:defRPr>
            </a:pPr>
            <a:r>
              <a:t>400 millioner år</a:t>
            </a:r>
          </a:p>
        </p:txBody>
      </p:sp>
      <p:sp>
        <p:nvSpPr>
          <p:cNvPr id="194" name="Shape 194"/>
          <p:cNvSpPr/>
          <p:nvPr/>
        </p:nvSpPr>
        <p:spPr>
          <a:xfrm>
            <a:off x="1872245" y="1459891"/>
            <a:ext cx="4" cy="917165"/>
          </a:xfrm>
          <a:prstGeom prst="line">
            <a:avLst/>
          </a:prstGeom>
          <a:ln w="28575">
            <a:solidFill>
              <a:srgbClr val="FFFFFF"/>
            </a:solidFill>
            <a:tailEnd type="triangle"/>
          </a:ln>
        </p:spPr>
        <p:txBody>
          <a:bodyPr lIns="45718" tIns="45718" rIns="45718" bIns="45718"/>
          <a:lstStyle/>
          <a:p>
            <a:endParaRPr/>
          </a:p>
        </p:txBody>
      </p:sp>
      <p:sp>
        <p:nvSpPr>
          <p:cNvPr id="195" name="Shape 195"/>
          <p:cNvSpPr/>
          <p:nvPr/>
        </p:nvSpPr>
        <p:spPr>
          <a:xfrm>
            <a:off x="-199585" y="938084"/>
            <a:ext cx="2859328" cy="627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a:solidFill>
                  <a:srgbClr val="FFFFFF"/>
                </a:solidFill>
                <a:latin typeface="Arial"/>
                <a:ea typeface="Arial"/>
                <a:cs typeface="Arial"/>
                <a:sym typeface="Arial"/>
              </a:defRPr>
            </a:pPr>
            <a:r>
              <a:t>Første atomer</a:t>
            </a:r>
          </a:p>
          <a:p>
            <a:pPr algn="ctr">
              <a:defRPr>
                <a:solidFill>
                  <a:srgbClr val="FFFFFF"/>
                </a:solidFill>
                <a:latin typeface="Arial"/>
                <a:ea typeface="Arial"/>
                <a:cs typeface="Arial"/>
                <a:sym typeface="Arial"/>
              </a:defRPr>
            </a:pPr>
            <a:r>
              <a:t>379.000 år</a:t>
            </a:r>
          </a:p>
        </p:txBody>
      </p:sp>
      <p:sp>
        <p:nvSpPr>
          <p:cNvPr id="196" name="Shape 196"/>
          <p:cNvSpPr/>
          <p:nvPr/>
        </p:nvSpPr>
        <p:spPr>
          <a:xfrm>
            <a:off x="2741271" y="995765"/>
            <a:ext cx="4088644" cy="3608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a:solidFill>
                  <a:srgbClr val="FFFFFF"/>
                </a:solidFill>
                <a:latin typeface="Arial"/>
                <a:ea typeface="Arial"/>
                <a:cs typeface="Arial"/>
                <a:sym typeface="Arial"/>
              </a:defRPr>
            </a:lvl1pPr>
          </a:lstStyle>
          <a:p>
            <a:r>
              <a:t>Udviklingen af galakser, planeter, etc.</a:t>
            </a:r>
          </a:p>
        </p:txBody>
      </p:sp>
      <p:sp>
        <p:nvSpPr>
          <p:cNvPr id="197" name="Shape 197"/>
          <p:cNvSpPr/>
          <p:nvPr/>
        </p:nvSpPr>
        <p:spPr>
          <a:xfrm>
            <a:off x="7771062" y="2253639"/>
            <a:ext cx="1513982" cy="6275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a:solidFill>
                  <a:srgbClr val="FFFFFF"/>
                </a:solidFill>
                <a:latin typeface="Arial"/>
                <a:ea typeface="Arial"/>
                <a:cs typeface="Arial"/>
                <a:sym typeface="Arial"/>
              </a:defRPr>
            </a:pPr>
            <a:r>
              <a:t>Hubble-</a:t>
            </a:r>
          </a:p>
          <a:p>
            <a:pPr algn="ctr">
              <a:defRPr>
                <a:solidFill>
                  <a:srgbClr val="FFFFFF"/>
                </a:solidFill>
                <a:latin typeface="Arial"/>
                <a:ea typeface="Arial"/>
                <a:cs typeface="Arial"/>
                <a:sym typeface="Arial"/>
              </a:defRPr>
            </a:pPr>
            <a:r>
              <a:t>teleskopet</a:t>
            </a:r>
          </a:p>
        </p:txBody>
      </p:sp>
      <p:pic>
        <p:nvPicPr>
          <p:cNvPr id="198" name="image7.jpeg"/>
          <p:cNvPicPr>
            <a:picLocks noChangeAspect="1"/>
          </p:cNvPicPr>
          <p:nvPr/>
        </p:nvPicPr>
        <p:blipFill>
          <a:blip r:embed="rId3">
            <a:extLst/>
          </a:blip>
          <a:stretch>
            <a:fillRect/>
          </a:stretch>
        </p:blipFill>
        <p:spPr>
          <a:xfrm>
            <a:off x="7943219" y="2827822"/>
            <a:ext cx="1325194" cy="994878"/>
          </a:xfrm>
          <a:prstGeom prst="rect">
            <a:avLst/>
          </a:prstGeom>
          <a:ln w="12700">
            <a:miter lim="400000"/>
          </a:ln>
        </p:spPr>
      </p:pic>
      <p:sp>
        <p:nvSpPr>
          <p:cNvPr id="199" name="Shape 199"/>
          <p:cNvSpPr/>
          <p:nvPr/>
        </p:nvSpPr>
        <p:spPr>
          <a:xfrm>
            <a:off x="473087" y="2914244"/>
            <a:ext cx="1513983" cy="627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b="1">
                <a:latin typeface="Arial"/>
                <a:ea typeface="Arial"/>
                <a:cs typeface="Arial"/>
                <a:sym typeface="Arial"/>
              </a:defRPr>
            </a:pPr>
            <a:r>
              <a:t>Big</a:t>
            </a:r>
          </a:p>
          <a:p>
            <a:pPr algn="ctr">
              <a:defRPr b="1">
                <a:latin typeface="Arial"/>
                <a:ea typeface="Arial"/>
                <a:cs typeface="Arial"/>
                <a:sym typeface="Arial"/>
              </a:defRPr>
            </a:pPr>
            <a:r>
              <a:t>Bang</a:t>
            </a:r>
          </a:p>
        </p:txBody>
      </p:sp>
      <p:sp>
        <p:nvSpPr>
          <p:cNvPr id="200" name="Shape 200"/>
          <p:cNvSpPr/>
          <p:nvPr/>
        </p:nvSpPr>
        <p:spPr>
          <a:xfrm flipV="1">
            <a:off x="1440764" y="2406373"/>
            <a:ext cx="435541" cy="1830295"/>
          </a:xfrm>
          <a:prstGeom prst="line">
            <a:avLst/>
          </a:prstGeom>
          <a:ln w="63500">
            <a:solidFill>
              <a:srgbClr val="FF2932"/>
            </a:solidFill>
            <a:tailEnd type="triangle"/>
          </a:ln>
        </p:spPr>
        <p:txBody>
          <a:bodyPr lIns="45718" tIns="45718" rIns="45718" bIns="45718"/>
          <a:lstStyle/>
          <a:p>
            <a:endParaRPr/>
          </a:p>
        </p:txBody>
      </p:sp>
      <p:sp>
        <p:nvSpPr>
          <p:cNvPr id="201" name="Shape 201"/>
          <p:cNvSpPr/>
          <p:nvPr/>
        </p:nvSpPr>
        <p:spPr>
          <a:xfrm>
            <a:off x="77077" y="4036944"/>
            <a:ext cx="2093128" cy="11430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600">
                <a:latin typeface="Palatino"/>
                <a:ea typeface="Palatino"/>
                <a:cs typeface="Palatino"/>
                <a:sym typeface="Palatino"/>
              </a:defRPr>
            </a:lvl1pPr>
          </a:lstStyle>
          <a:p>
            <a:r>
              <a:t>Vi forstår atomer, og gennem forsøg her på jorden kan vi forstå deres skabelse.</a:t>
            </a:r>
          </a:p>
        </p:txBody>
      </p:sp>
      <p:sp>
        <p:nvSpPr>
          <p:cNvPr id="202" name="Shape 202"/>
          <p:cNvSpPr/>
          <p:nvPr/>
        </p:nvSpPr>
        <p:spPr>
          <a:xfrm flipH="1">
            <a:off x="2321356" y="3122961"/>
            <a:ext cx="931285" cy="1148221"/>
          </a:xfrm>
          <a:prstGeom prst="line">
            <a:avLst/>
          </a:prstGeom>
          <a:ln w="63500">
            <a:solidFill>
              <a:srgbClr val="FF2932"/>
            </a:solidFill>
            <a:tailEnd type="triangle"/>
          </a:ln>
        </p:spPr>
        <p:txBody>
          <a:bodyPr lIns="45718" tIns="45718" rIns="45718" bIns="45718"/>
          <a:lstStyle/>
          <a:p>
            <a:endParaRPr/>
          </a:p>
        </p:txBody>
      </p:sp>
      <p:sp>
        <p:nvSpPr>
          <p:cNvPr id="203" name="Shape 203"/>
          <p:cNvSpPr/>
          <p:nvPr/>
        </p:nvSpPr>
        <p:spPr>
          <a:xfrm>
            <a:off x="2718677" y="1789387"/>
            <a:ext cx="2494887" cy="13970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600">
                <a:latin typeface="Palatino"/>
                <a:ea typeface="Palatino"/>
                <a:cs typeface="Palatino"/>
                <a:sym typeface="Palatino"/>
              </a:defRPr>
            </a:pPr>
            <a:r>
              <a:t>Vi forstår tyngdekraften,</a:t>
            </a:r>
          </a:p>
          <a:p>
            <a:pPr>
              <a:defRPr sz="1600">
                <a:latin typeface="Palatino"/>
                <a:ea typeface="Palatino"/>
                <a:cs typeface="Palatino"/>
                <a:sym typeface="Palatino"/>
              </a:defRPr>
            </a:pPr>
            <a:r>
              <a:t>og gennem simulation kan vi genskabe struktur-</a:t>
            </a:r>
          </a:p>
          <a:p>
            <a:pPr>
              <a:defRPr sz="1600">
                <a:latin typeface="Palatino"/>
                <a:ea typeface="Palatino"/>
                <a:cs typeface="Palatino"/>
                <a:sym typeface="Palatino"/>
              </a:defRPr>
            </a:pPr>
            <a:r>
              <a:t>dannelsen (hvis vi også inkluderer mørkt stof).</a:t>
            </a:r>
          </a:p>
        </p:txBody>
      </p:sp>
      <p:sp>
        <p:nvSpPr>
          <p:cNvPr id="204" name="Shape 204"/>
          <p:cNvSpPr/>
          <p:nvPr/>
        </p:nvSpPr>
        <p:spPr>
          <a:xfrm flipV="1">
            <a:off x="6837432" y="3408017"/>
            <a:ext cx="1308255" cy="827498"/>
          </a:xfrm>
          <a:prstGeom prst="line">
            <a:avLst/>
          </a:prstGeom>
          <a:ln w="63500">
            <a:solidFill>
              <a:srgbClr val="FF2932"/>
            </a:solidFill>
            <a:tailEnd type="triangle"/>
          </a:ln>
        </p:spPr>
        <p:txBody>
          <a:bodyPr lIns="45718" tIns="45718" rIns="45718" bIns="45718"/>
          <a:lstStyle/>
          <a:p>
            <a:endParaRPr/>
          </a:p>
        </p:txBody>
      </p:sp>
      <p:sp>
        <p:nvSpPr>
          <p:cNvPr id="205" name="Shape 205"/>
          <p:cNvSpPr/>
          <p:nvPr/>
        </p:nvSpPr>
        <p:spPr>
          <a:xfrm>
            <a:off x="4982590" y="4026587"/>
            <a:ext cx="2594977" cy="13970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600">
                <a:latin typeface="Palatino"/>
                <a:ea typeface="Palatino"/>
                <a:cs typeface="Palatino"/>
                <a:sym typeface="Palatino"/>
              </a:defRPr>
            </a:lvl1pPr>
          </a:lstStyle>
          <a:p>
            <a:r>
              <a:t>Vi kan med observationer se Universets udvikling, og se at det følger det mønster, som Big Bang og fysikkens love dikterer.</a:t>
            </a:r>
          </a:p>
        </p:txBody>
      </p:sp>
      <p:sp>
        <p:nvSpPr>
          <p:cNvPr id="206" name="Shape 206"/>
          <p:cNvSpPr/>
          <p:nvPr/>
        </p:nvSpPr>
        <p:spPr>
          <a:xfrm>
            <a:off x="6143730" y="1552769"/>
            <a:ext cx="2678686" cy="3810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600" b="1">
                <a:latin typeface="Palatino"/>
                <a:ea typeface="Palatino"/>
                <a:cs typeface="Palatino"/>
                <a:sym typeface="Palatino"/>
              </a:defRPr>
            </a:lvl1pPr>
          </a:lstStyle>
          <a:p>
            <a:r>
              <a:t>Vi ved hvordan det ender!</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15</a:t>
            </a:fld>
            <a:endParaRPr/>
          </a:p>
        </p:txBody>
      </p:sp>
      <p:pic>
        <p:nvPicPr>
          <p:cNvPr id="209" name="pasted-image.jpeg"/>
          <p:cNvPicPr>
            <a:picLocks noChangeAspect="1"/>
          </p:cNvPicPr>
          <p:nvPr/>
        </p:nvPicPr>
        <p:blipFill>
          <a:blip r:embed="rId2">
            <a:extLst/>
          </a:blip>
          <a:stretch>
            <a:fillRect/>
          </a:stretch>
        </p:blipFill>
        <p:spPr>
          <a:xfrm>
            <a:off x="-1" y="1207107"/>
            <a:ext cx="9144001" cy="5143501"/>
          </a:xfrm>
          <a:prstGeom prst="rect">
            <a:avLst/>
          </a:prstGeom>
          <a:ln w="12700">
            <a:miter lim="400000"/>
          </a:ln>
        </p:spPr>
      </p:pic>
      <p:sp>
        <p:nvSpPr>
          <p:cNvPr id="210" name="Shape 210"/>
          <p:cNvSpPr/>
          <p:nvPr/>
        </p:nvSpPr>
        <p:spPr>
          <a:xfrm>
            <a:off x="256749" y="5694017"/>
            <a:ext cx="8630502" cy="1016001"/>
          </a:xfrm>
          <a:prstGeom prst="rect">
            <a:avLst/>
          </a:prstGeom>
          <a:solidFill>
            <a:srgbClr val="DDDDDD"/>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300" b="1">
                <a:latin typeface="Palatino"/>
                <a:ea typeface="Palatino"/>
                <a:cs typeface="Palatino"/>
                <a:sym typeface="Palatino"/>
              </a:defRPr>
            </a:lvl1pPr>
          </a:lstStyle>
          <a:p>
            <a:r>
              <a:t>On Aug. 31, 2012, a giant prominence on the sun erupted, sending out particles and a shock wave that traveled near Earth. This event may have been one of the causes of a third radiation belt that appeared around Earth a few days later, a phenomenon that was observed for the very first time by the newly-launched Van Allen Probes. This image of the prominence before it erupted was captured by NASA's Solar Dynamics Observatory (SDO).</a:t>
            </a:r>
          </a:p>
        </p:txBody>
      </p:sp>
      <p:sp>
        <p:nvSpPr>
          <p:cNvPr id="211" name="Shape 211"/>
          <p:cNvSpPr/>
          <p:nvPr/>
        </p:nvSpPr>
        <p:spPr>
          <a:xfrm>
            <a:off x="996475" y="137490"/>
            <a:ext cx="7151050" cy="1569297"/>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marR="36168" indent="36168" algn="ctr" defTabSz="813816">
              <a:defRPr sz="4272" b="1">
                <a:latin typeface="Palatino"/>
                <a:ea typeface="Palatino"/>
                <a:cs typeface="Palatino"/>
                <a:sym typeface="Palatino"/>
              </a:defRPr>
            </a:pPr>
            <a:r>
              <a:t>Hvordan ved man,</a:t>
            </a:r>
          </a:p>
          <a:p>
            <a:pPr marR="36168" indent="36168" algn="ctr" defTabSz="813816">
              <a:defRPr sz="4272" b="1">
                <a:latin typeface="Palatino"/>
                <a:ea typeface="Palatino"/>
                <a:cs typeface="Palatino"/>
                <a:sym typeface="Palatino"/>
              </a:defRPr>
            </a:pPr>
            <a:r>
              <a:t>hvordan stjerner fungerer?</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16</a:t>
            </a:fld>
            <a:endParaRPr/>
          </a:p>
        </p:txBody>
      </p:sp>
      <p:sp>
        <p:nvSpPr>
          <p:cNvPr id="214" name="Shape 214"/>
          <p:cNvSpPr>
            <a:spLocks noGrp="1"/>
          </p:cNvSpPr>
          <p:nvPr>
            <p:ph type="title"/>
          </p:nvPr>
        </p:nvSpPr>
        <p:spPr>
          <a:xfrm>
            <a:off x="0" y="-190501"/>
            <a:ext cx="9144000" cy="1569296"/>
          </a:xfrm>
          <a:prstGeom prst="rect">
            <a:avLst/>
          </a:prstGeom>
          <a:solidFill>
            <a:srgbClr val="000000"/>
          </a:solidFill>
        </p:spPr>
        <p:txBody>
          <a:bodyPr/>
          <a:lstStyle>
            <a:lvl1pPr>
              <a:defRPr sz="4800" b="1">
                <a:solidFill>
                  <a:srgbClr val="FFFFFF"/>
                </a:solidFill>
                <a:latin typeface="Palatino"/>
                <a:ea typeface="Palatino"/>
                <a:cs typeface="Palatino"/>
                <a:sym typeface="Palatino"/>
              </a:defRPr>
            </a:lvl1pPr>
          </a:lstStyle>
          <a:p>
            <a:r>
              <a:t>Stjerners energikilde</a:t>
            </a:r>
          </a:p>
        </p:txBody>
      </p:sp>
      <p:pic>
        <p:nvPicPr>
          <p:cNvPr id="215" name="pasted-image.tiff"/>
          <p:cNvPicPr>
            <a:picLocks noChangeAspect="1"/>
          </p:cNvPicPr>
          <p:nvPr/>
        </p:nvPicPr>
        <p:blipFill>
          <a:blip r:embed="rId2">
            <a:extLst/>
          </a:blip>
          <a:stretch>
            <a:fillRect/>
          </a:stretch>
        </p:blipFill>
        <p:spPr>
          <a:xfrm>
            <a:off x="443645" y="1304234"/>
            <a:ext cx="4254501" cy="508001"/>
          </a:xfrm>
          <a:prstGeom prst="rect">
            <a:avLst/>
          </a:prstGeom>
          <a:ln w="12700">
            <a:miter lim="400000"/>
          </a:ln>
        </p:spPr>
      </p:pic>
      <p:pic>
        <p:nvPicPr>
          <p:cNvPr id="216" name="pasted-image.tiff"/>
          <p:cNvPicPr>
            <a:picLocks noChangeAspect="1"/>
          </p:cNvPicPr>
          <p:nvPr/>
        </p:nvPicPr>
        <p:blipFill>
          <a:blip r:embed="rId3">
            <a:extLst/>
          </a:blip>
          <a:stretch>
            <a:fillRect/>
          </a:stretch>
        </p:blipFill>
        <p:spPr>
          <a:xfrm>
            <a:off x="443645" y="2169059"/>
            <a:ext cx="4254501" cy="508001"/>
          </a:xfrm>
          <a:prstGeom prst="rect">
            <a:avLst/>
          </a:prstGeom>
          <a:ln w="12700">
            <a:miter lim="400000"/>
          </a:ln>
        </p:spPr>
      </p:pic>
      <p:pic>
        <p:nvPicPr>
          <p:cNvPr id="217" name="pasted-image.tiff"/>
          <p:cNvPicPr>
            <a:picLocks noChangeAspect="1"/>
          </p:cNvPicPr>
          <p:nvPr/>
        </p:nvPicPr>
        <p:blipFill>
          <a:blip r:embed="rId4">
            <a:extLst/>
          </a:blip>
          <a:stretch>
            <a:fillRect/>
          </a:stretch>
        </p:blipFill>
        <p:spPr>
          <a:xfrm>
            <a:off x="443645" y="2881484"/>
            <a:ext cx="4254501" cy="508001"/>
          </a:xfrm>
          <a:prstGeom prst="rect">
            <a:avLst/>
          </a:prstGeom>
          <a:ln w="12700">
            <a:miter lim="400000"/>
          </a:ln>
        </p:spPr>
      </p:pic>
      <p:sp>
        <p:nvSpPr>
          <p:cNvPr id="218" name="Shape 218"/>
          <p:cNvSpPr/>
          <p:nvPr/>
        </p:nvSpPr>
        <p:spPr>
          <a:xfrm>
            <a:off x="521939" y="3866304"/>
            <a:ext cx="8254606" cy="274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2000">
                <a:solidFill>
                  <a:srgbClr val="FFFFFF"/>
                </a:solidFill>
                <a:latin typeface="Palatino"/>
                <a:ea typeface="Palatino"/>
                <a:cs typeface="Palatino"/>
                <a:sym typeface="Palatino"/>
              </a:defRPr>
            </a:pPr>
            <a:r>
              <a:t>Lys fra stjerner fortæller os, hvad deres overflade er lavet af (og deres temperatur), men intet om deres indre! Derfor tog det lang tid at finde ud af, hvad der egentligt foregår.</a:t>
            </a:r>
          </a:p>
          <a:p>
            <a:pPr>
              <a:defRPr sz="2000">
                <a:solidFill>
                  <a:srgbClr val="FFFFFF"/>
                </a:solidFill>
                <a:latin typeface="Palatino"/>
                <a:ea typeface="Palatino"/>
                <a:cs typeface="Palatino"/>
                <a:sym typeface="Palatino"/>
              </a:defRPr>
            </a:pPr>
            <a:endParaRPr/>
          </a:p>
          <a:p>
            <a:pPr>
              <a:defRPr sz="2000">
                <a:solidFill>
                  <a:srgbClr val="FFFFFF"/>
                </a:solidFill>
                <a:latin typeface="Palatino"/>
                <a:ea typeface="Palatino"/>
                <a:cs typeface="Palatino"/>
                <a:sym typeface="Palatino"/>
              </a:defRPr>
            </a:pPr>
            <a:r>
              <a:t>Arthur Eddington skulle blive manden, som først så lyset i hans paper: </a:t>
            </a:r>
            <a:r>
              <a:rPr i="1"/>
              <a:t>“The Internal Constitution of the Stars.” (1920).</a:t>
            </a:r>
          </a:p>
          <a:p>
            <a:pPr>
              <a:defRPr sz="2000">
                <a:solidFill>
                  <a:srgbClr val="FFFFFF"/>
                </a:solidFill>
                <a:latin typeface="Palatino"/>
                <a:ea typeface="Palatino"/>
                <a:cs typeface="Palatino"/>
                <a:sym typeface="Palatino"/>
              </a:defRPr>
            </a:pPr>
            <a:r>
              <a:t>Han indså, at stjerner må brænde vha. kernekræfter (ikke tyngdekraft) ved E = mc</a:t>
            </a:r>
            <a:r>
              <a:rPr baseline="31999"/>
              <a:t>2</a:t>
            </a:r>
            <a:r>
              <a:t> og det “nye” at m(Helium) / 2m(Hydrogen) = 1 - 0.8%.</a:t>
            </a:r>
          </a:p>
        </p:txBody>
      </p:sp>
      <p:sp>
        <p:nvSpPr>
          <p:cNvPr id="219" name="Shape 219"/>
          <p:cNvSpPr/>
          <p:nvPr/>
        </p:nvSpPr>
        <p:spPr>
          <a:xfrm>
            <a:off x="4802318" y="1253434"/>
            <a:ext cx="2175232"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1600" b="1">
                <a:solidFill>
                  <a:srgbClr val="FFFFFF"/>
                </a:solidFill>
                <a:latin typeface="Palatino"/>
                <a:ea typeface="Palatino"/>
                <a:cs typeface="Palatino"/>
                <a:sym typeface="Palatino"/>
              </a:defRPr>
            </a:pPr>
            <a:r>
              <a:t>Kontinuert spektrum</a:t>
            </a:r>
          </a:p>
          <a:p>
            <a:pPr>
              <a:defRPr sz="1600" b="1">
                <a:solidFill>
                  <a:srgbClr val="FFFFFF"/>
                </a:solidFill>
                <a:latin typeface="Palatino"/>
                <a:ea typeface="Palatino"/>
                <a:cs typeface="Palatino"/>
                <a:sym typeface="Palatino"/>
              </a:defRPr>
            </a:pPr>
            <a:r>
              <a:t>(varmt fast materiale)</a:t>
            </a:r>
          </a:p>
        </p:txBody>
      </p:sp>
      <p:sp>
        <p:nvSpPr>
          <p:cNvPr id="220" name="Shape 220"/>
          <p:cNvSpPr/>
          <p:nvPr/>
        </p:nvSpPr>
        <p:spPr>
          <a:xfrm>
            <a:off x="4792379" y="2067459"/>
            <a:ext cx="1661378"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1600" b="1">
                <a:solidFill>
                  <a:srgbClr val="FFFFFF"/>
                </a:solidFill>
                <a:latin typeface="Palatino"/>
                <a:ea typeface="Palatino"/>
                <a:cs typeface="Palatino"/>
                <a:sym typeface="Palatino"/>
              </a:defRPr>
            </a:pPr>
            <a:r>
              <a:t>Emissionslinier</a:t>
            </a:r>
          </a:p>
          <a:p>
            <a:pPr>
              <a:defRPr sz="1600" b="1">
                <a:solidFill>
                  <a:srgbClr val="FFFFFF"/>
                </a:solidFill>
                <a:latin typeface="Palatino"/>
                <a:ea typeface="Palatino"/>
                <a:cs typeface="Palatino"/>
                <a:sym typeface="Palatino"/>
              </a:defRPr>
            </a:pPr>
            <a:r>
              <a:t>(varm gas)</a:t>
            </a:r>
          </a:p>
        </p:txBody>
      </p:sp>
      <p:sp>
        <p:nvSpPr>
          <p:cNvPr id="221" name="Shape 221"/>
          <p:cNvSpPr/>
          <p:nvPr/>
        </p:nvSpPr>
        <p:spPr>
          <a:xfrm>
            <a:off x="4802318" y="2830684"/>
            <a:ext cx="3772853"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600" b="1">
                <a:solidFill>
                  <a:srgbClr val="FFFFFF"/>
                </a:solidFill>
                <a:latin typeface="Palatino"/>
                <a:ea typeface="Palatino"/>
                <a:cs typeface="Palatino"/>
                <a:sym typeface="Palatino"/>
              </a:defRPr>
            </a:pPr>
            <a:r>
              <a:t>Absorbsionslinier</a:t>
            </a:r>
          </a:p>
          <a:p>
            <a:pPr>
              <a:defRPr sz="1600" b="1">
                <a:solidFill>
                  <a:srgbClr val="FFFFFF"/>
                </a:solidFill>
                <a:latin typeface="Palatino"/>
                <a:ea typeface="Palatino"/>
                <a:cs typeface="Palatino"/>
                <a:sym typeface="Palatino"/>
              </a:defRPr>
            </a:pPr>
            <a:r>
              <a:t>(varmt fast materiale med gas udenom)</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17</a:t>
            </a:fld>
            <a:endParaRPr/>
          </a:p>
        </p:txBody>
      </p:sp>
      <p:sp>
        <p:nvSpPr>
          <p:cNvPr id="224" name="Shape 224"/>
          <p:cNvSpPr>
            <a:spLocks noGrp="1"/>
          </p:cNvSpPr>
          <p:nvPr>
            <p:ph type="title"/>
          </p:nvPr>
        </p:nvSpPr>
        <p:spPr>
          <a:xfrm>
            <a:off x="0" y="-190501"/>
            <a:ext cx="9144000" cy="1569296"/>
          </a:xfrm>
          <a:prstGeom prst="rect">
            <a:avLst/>
          </a:prstGeom>
          <a:solidFill>
            <a:srgbClr val="000000"/>
          </a:solidFill>
        </p:spPr>
        <p:txBody>
          <a:bodyPr/>
          <a:lstStyle>
            <a:lvl1pPr>
              <a:defRPr sz="4800" b="1">
                <a:solidFill>
                  <a:srgbClr val="FFFFFF"/>
                </a:solidFill>
                <a:latin typeface="Palatino"/>
                <a:ea typeface="Palatino"/>
                <a:cs typeface="Palatino"/>
                <a:sym typeface="Palatino"/>
              </a:defRPr>
            </a:lvl1pPr>
          </a:lstStyle>
          <a:p>
            <a:r>
              <a:t>Stjerners energikilde</a:t>
            </a:r>
          </a:p>
        </p:txBody>
      </p:sp>
      <p:sp>
        <p:nvSpPr>
          <p:cNvPr id="225" name="Shape 225"/>
          <p:cNvSpPr/>
          <p:nvPr/>
        </p:nvSpPr>
        <p:spPr>
          <a:xfrm>
            <a:off x="444697" y="1152922"/>
            <a:ext cx="8254606" cy="142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2000">
                <a:solidFill>
                  <a:srgbClr val="FFFFFF"/>
                </a:solidFill>
                <a:latin typeface="Palatino"/>
                <a:ea typeface="Palatino"/>
                <a:cs typeface="Palatino"/>
                <a:sym typeface="Palatino"/>
              </a:defRPr>
            </a:pPr>
            <a:r>
              <a:t>Men hvordan virkede den forbrænding? Ingen havde noget svar, før Hans Bethe skrev </a:t>
            </a:r>
            <a:r>
              <a:rPr i="1"/>
              <a:t>“Energy Production in Stars”</a:t>
            </a:r>
            <a:r>
              <a:t> (1939)</a:t>
            </a:r>
          </a:p>
          <a:p>
            <a:pPr>
              <a:defRPr sz="2000">
                <a:solidFill>
                  <a:srgbClr val="FFFFFF"/>
                </a:solidFill>
                <a:latin typeface="Palatino"/>
                <a:ea typeface="Palatino"/>
                <a:cs typeface="Palatino"/>
                <a:sym typeface="Palatino"/>
              </a:defRPr>
            </a:pPr>
            <a:endParaRPr/>
          </a:p>
          <a:p>
            <a:pPr>
              <a:defRPr sz="2000">
                <a:solidFill>
                  <a:srgbClr val="FFFFFF"/>
                </a:solidFill>
                <a:latin typeface="Palatino"/>
                <a:ea typeface="Palatino"/>
                <a:cs typeface="Palatino"/>
                <a:sym typeface="Palatino"/>
              </a:defRPr>
            </a:pPr>
            <a:r>
              <a:t>Hans Bethe kom frem til, at to processer var de bedste kandidater:</a:t>
            </a:r>
          </a:p>
        </p:txBody>
      </p:sp>
      <p:pic>
        <p:nvPicPr>
          <p:cNvPr id="226" name="pasted-image.png"/>
          <p:cNvPicPr>
            <a:picLocks noChangeAspect="1"/>
          </p:cNvPicPr>
          <p:nvPr/>
        </p:nvPicPr>
        <p:blipFill>
          <a:blip r:embed="rId2">
            <a:extLst/>
          </a:blip>
          <a:stretch>
            <a:fillRect/>
          </a:stretch>
        </p:blipFill>
        <p:spPr>
          <a:xfrm>
            <a:off x="1048672" y="3471463"/>
            <a:ext cx="2269238" cy="3233161"/>
          </a:xfrm>
          <a:prstGeom prst="rect">
            <a:avLst/>
          </a:prstGeom>
          <a:ln w="12700">
            <a:miter lim="400000"/>
          </a:ln>
        </p:spPr>
      </p:pic>
      <p:pic>
        <p:nvPicPr>
          <p:cNvPr id="227" name="pasted-image.png"/>
          <p:cNvPicPr>
            <a:picLocks noChangeAspect="1"/>
          </p:cNvPicPr>
          <p:nvPr/>
        </p:nvPicPr>
        <p:blipFill>
          <a:blip r:embed="rId3">
            <a:extLst/>
          </a:blip>
          <a:stretch>
            <a:fillRect/>
          </a:stretch>
        </p:blipFill>
        <p:spPr>
          <a:xfrm>
            <a:off x="4842026" y="3385473"/>
            <a:ext cx="3405141" cy="3405141"/>
          </a:xfrm>
          <a:prstGeom prst="rect">
            <a:avLst/>
          </a:prstGeom>
          <a:ln w="12700">
            <a:miter lim="400000"/>
          </a:ln>
        </p:spPr>
      </p:pic>
      <p:sp>
        <p:nvSpPr>
          <p:cNvPr id="228" name="Shape 228"/>
          <p:cNvSpPr/>
          <p:nvPr/>
        </p:nvSpPr>
        <p:spPr>
          <a:xfrm>
            <a:off x="299692" y="2718592"/>
            <a:ext cx="3767197"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ctr">
              <a:defRPr sz="1600" b="1">
                <a:solidFill>
                  <a:srgbClr val="FFFFFF"/>
                </a:solidFill>
                <a:latin typeface="Palatino"/>
                <a:ea typeface="Palatino"/>
                <a:cs typeface="Palatino"/>
                <a:sym typeface="Palatino"/>
              </a:defRPr>
            </a:pPr>
            <a:r>
              <a:t>Proton-proton kædereaktion</a:t>
            </a:r>
          </a:p>
          <a:p>
            <a:pPr algn="ctr">
              <a:defRPr sz="1600" b="1">
                <a:solidFill>
                  <a:srgbClr val="FFFFFF"/>
                </a:solidFill>
                <a:latin typeface="Palatino"/>
                <a:ea typeface="Palatino"/>
                <a:cs typeface="Palatino"/>
                <a:sym typeface="Palatino"/>
              </a:defRPr>
            </a:pPr>
            <a:r>
              <a:t>(for lette koldere stjerner, solen: 99.2%)</a:t>
            </a:r>
          </a:p>
        </p:txBody>
      </p:sp>
      <p:sp>
        <p:nvSpPr>
          <p:cNvPr id="229" name="Shape 229"/>
          <p:cNvSpPr/>
          <p:nvPr/>
        </p:nvSpPr>
        <p:spPr>
          <a:xfrm>
            <a:off x="4626916" y="2718592"/>
            <a:ext cx="3835360"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ctr">
              <a:defRPr sz="1600" b="1">
                <a:solidFill>
                  <a:srgbClr val="FFFFFF"/>
                </a:solidFill>
                <a:latin typeface="Palatino"/>
                <a:ea typeface="Palatino"/>
                <a:cs typeface="Palatino"/>
                <a:sym typeface="Palatino"/>
              </a:defRPr>
            </a:pPr>
            <a:r>
              <a:t>Carbon-Nitrogen-Oxygen-cyklusen</a:t>
            </a:r>
          </a:p>
          <a:p>
            <a:pPr algn="ctr">
              <a:defRPr sz="1600" b="1">
                <a:solidFill>
                  <a:srgbClr val="FFFFFF"/>
                </a:solidFill>
                <a:latin typeface="Palatino"/>
                <a:ea typeface="Palatino"/>
                <a:cs typeface="Palatino"/>
                <a:sym typeface="Palatino"/>
              </a:defRPr>
            </a:pPr>
            <a:r>
              <a:t>(for tunge varmere stjerner, solen: 0.8%)</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18</a:t>
            </a:fld>
            <a:endParaRPr/>
          </a:p>
        </p:txBody>
      </p:sp>
      <p:sp>
        <p:nvSpPr>
          <p:cNvPr id="232" name="Shape 232"/>
          <p:cNvSpPr>
            <a:spLocks noGrp="1"/>
          </p:cNvSpPr>
          <p:nvPr>
            <p:ph type="title"/>
          </p:nvPr>
        </p:nvSpPr>
        <p:spPr>
          <a:xfrm>
            <a:off x="0" y="-190501"/>
            <a:ext cx="9144000" cy="1569296"/>
          </a:xfrm>
          <a:prstGeom prst="rect">
            <a:avLst/>
          </a:prstGeom>
          <a:solidFill>
            <a:srgbClr val="000000"/>
          </a:solidFill>
        </p:spPr>
        <p:txBody>
          <a:bodyPr/>
          <a:lstStyle>
            <a:lvl1pPr>
              <a:defRPr sz="4800" b="1">
                <a:solidFill>
                  <a:srgbClr val="FFFFFF"/>
                </a:solidFill>
                <a:latin typeface="Palatino"/>
                <a:ea typeface="Palatino"/>
                <a:cs typeface="Palatino"/>
                <a:sym typeface="Palatino"/>
              </a:defRPr>
            </a:lvl1pPr>
          </a:lstStyle>
          <a:p>
            <a:r>
              <a:t>Stjerners energikilde</a:t>
            </a:r>
          </a:p>
        </p:txBody>
      </p:sp>
      <p:sp>
        <p:nvSpPr>
          <p:cNvPr id="233" name="Shape 233"/>
          <p:cNvSpPr/>
          <p:nvPr/>
        </p:nvSpPr>
        <p:spPr>
          <a:xfrm>
            <a:off x="444697" y="1152922"/>
            <a:ext cx="8254606"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2000">
                <a:solidFill>
                  <a:srgbClr val="FFFFFF"/>
                </a:solidFill>
                <a:latin typeface="Palatino"/>
                <a:ea typeface="Palatino"/>
                <a:cs typeface="Palatino"/>
                <a:sym typeface="Palatino"/>
              </a:defRPr>
            </a:pPr>
            <a:r>
              <a:t>Fred Hoyle arbejde med at finde ud af, hvordan AL stjerneforbrænding foregik med </a:t>
            </a:r>
            <a:r>
              <a:rPr i="1"/>
              <a:t>“Synthesis of the elements between carbon and nickel” </a:t>
            </a:r>
            <a:r>
              <a:t>(1954).</a:t>
            </a:r>
          </a:p>
        </p:txBody>
      </p:sp>
      <p:pic>
        <p:nvPicPr>
          <p:cNvPr id="234" name="pasted-image.gif"/>
          <p:cNvPicPr>
            <a:picLocks noChangeAspect="1"/>
          </p:cNvPicPr>
          <p:nvPr/>
        </p:nvPicPr>
        <p:blipFill>
          <a:blip r:embed="rId2">
            <a:extLst/>
          </a:blip>
          <a:stretch>
            <a:fillRect/>
          </a:stretch>
        </p:blipFill>
        <p:spPr>
          <a:xfrm>
            <a:off x="1632632" y="2085884"/>
            <a:ext cx="5878736" cy="4571401"/>
          </a:xfrm>
          <a:prstGeom prst="rect">
            <a:avLst/>
          </a:prstGeom>
          <a:ln w="12700">
            <a:miter lim="400000"/>
          </a:ln>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19</a:t>
            </a:fld>
            <a:endParaRPr/>
          </a:p>
        </p:txBody>
      </p:sp>
      <p:sp>
        <p:nvSpPr>
          <p:cNvPr id="237" name="Shape 237"/>
          <p:cNvSpPr>
            <a:spLocks noGrp="1"/>
          </p:cNvSpPr>
          <p:nvPr>
            <p:ph type="title"/>
          </p:nvPr>
        </p:nvSpPr>
        <p:spPr>
          <a:xfrm>
            <a:off x="0" y="-190501"/>
            <a:ext cx="9144000" cy="1569296"/>
          </a:xfrm>
          <a:prstGeom prst="rect">
            <a:avLst/>
          </a:prstGeom>
          <a:solidFill>
            <a:srgbClr val="000000"/>
          </a:solidFill>
        </p:spPr>
        <p:txBody>
          <a:bodyPr/>
          <a:lstStyle>
            <a:lvl1pPr>
              <a:defRPr sz="4800" b="1">
                <a:solidFill>
                  <a:srgbClr val="FFFFFF"/>
                </a:solidFill>
                <a:latin typeface="Palatino"/>
                <a:ea typeface="Palatino"/>
                <a:cs typeface="Palatino"/>
                <a:sym typeface="Palatino"/>
              </a:defRPr>
            </a:lvl1pPr>
          </a:lstStyle>
          <a:p>
            <a:r>
              <a:t>Stjerners energikilde</a:t>
            </a:r>
          </a:p>
        </p:txBody>
      </p:sp>
      <p:sp>
        <p:nvSpPr>
          <p:cNvPr id="238" name="Shape 238"/>
          <p:cNvSpPr/>
          <p:nvPr/>
        </p:nvSpPr>
        <p:spPr>
          <a:xfrm>
            <a:off x="444697" y="1152922"/>
            <a:ext cx="8254606"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2000">
                <a:solidFill>
                  <a:srgbClr val="FFFFFF"/>
                </a:solidFill>
                <a:latin typeface="Palatino"/>
                <a:ea typeface="Palatino"/>
                <a:cs typeface="Palatino"/>
                <a:sym typeface="Palatino"/>
              </a:defRPr>
            </a:pPr>
            <a:r>
              <a:t>Fred Hoyle arbejde med at finde ud af, hvordan AL stjerneforbrænding foregik med </a:t>
            </a:r>
            <a:r>
              <a:rPr i="1"/>
              <a:t>“Synthesis of the elements between carbon and nickel” </a:t>
            </a:r>
            <a:r>
              <a:t>(1954).</a:t>
            </a:r>
          </a:p>
        </p:txBody>
      </p:sp>
      <p:pic>
        <p:nvPicPr>
          <p:cNvPr id="239" name="pasted-image.gif"/>
          <p:cNvPicPr>
            <a:picLocks noChangeAspect="1"/>
          </p:cNvPicPr>
          <p:nvPr/>
        </p:nvPicPr>
        <p:blipFill>
          <a:blip r:embed="rId2">
            <a:extLst/>
          </a:blip>
          <a:stretch>
            <a:fillRect/>
          </a:stretch>
        </p:blipFill>
        <p:spPr>
          <a:xfrm>
            <a:off x="1632632" y="2085884"/>
            <a:ext cx="5878736" cy="4571401"/>
          </a:xfrm>
          <a:prstGeom prst="rect">
            <a:avLst/>
          </a:prstGeom>
          <a:ln w="12700">
            <a:miter lim="400000"/>
          </a:ln>
        </p:spPr>
      </p:pic>
      <p:sp>
        <p:nvSpPr>
          <p:cNvPr id="240" name="Shape 240"/>
          <p:cNvSpPr/>
          <p:nvPr/>
        </p:nvSpPr>
        <p:spPr>
          <a:xfrm>
            <a:off x="624491" y="4716693"/>
            <a:ext cx="7895018" cy="19558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defRPr i="1" u="sng">
                <a:latin typeface="Palatino"/>
                <a:ea typeface="Palatino"/>
                <a:cs typeface="Palatino"/>
                <a:sym typeface="Palatino"/>
              </a:defRPr>
            </a:pPr>
            <a:r>
              <a:t>Q: Hvordan kan man finde ud af al dette fra et laboratorium på Jorden?</a:t>
            </a:r>
          </a:p>
          <a:p>
            <a:pPr>
              <a:defRPr>
                <a:latin typeface="Palatino"/>
                <a:ea typeface="Palatino"/>
                <a:cs typeface="Palatino"/>
                <a:sym typeface="Palatino"/>
              </a:defRPr>
            </a:pPr>
            <a:r>
              <a:t>A: Svaret er, at eksperimenter med atomkerner her på jorden har gjort det muligt at se systemet i deres masser og dermed at kunne forudsige, hvilke henfald, der kan foregå, og hvor meget energi de giver.</a:t>
            </a:r>
          </a:p>
          <a:p>
            <a:pPr>
              <a:defRPr>
                <a:latin typeface="Palatino"/>
                <a:ea typeface="Palatino"/>
                <a:cs typeface="Palatino"/>
                <a:sym typeface="Palatino"/>
              </a:defRPr>
            </a:pPr>
            <a:r>
              <a:t>Gennem termodynamik har man kunne forudsige forholdene inden i stjerner, og checke dette med bla. observation af solens vibrationer.</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hape 44"/>
          <p:cNvSpPr>
            <a:spLocks noGrp="1"/>
          </p:cNvSpPr>
          <p:nvPr>
            <p:ph type="title"/>
          </p:nvPr>
        </p:nvSpPr>
        <p:spPr>
          <a:xfrm>
            <a:off x="150812" y="0"/>
            <a:ext cx="8826501" cy="1092200"/>
          </a:xfrm>
          <a:prstGeom prst="rect">
            <a:avLst/>
          </a:prstGeom>
        </p:spPr>
        <p:txBody>
          <a:bodyPr/>
          <a:lstStyle>
            <a:lvl1pPr>
              <a:defRPr sz="4000" b="1">
                <a:solidFill>
                  <a:srgbClr val="FFFFFF"/>
                </a:solidFill>
                <a:latin typeface="Palatino"/>
                <a:ea typeface="Palatino"/>
                <a:cs typeface="Palatino"/>
                <a:sym typeface="Palatino"/>
              </a:defRPr>
            </a:lvl1pPr>
          </a:lstStyle>
          <a:p>
            <a:r>
              <a:t>De store skridt i udviklingen</a:t>
            </a:r>
          </a:p>
        </p:txBody>
      </p:sp>
      <p:pic>
        <p:nvPicPr>
          <p:cNvPr id="45" name="pasted-image.jpg"/>
          <p:cNvPicPr>
            <a:picLocks noChangeAspect="1"/>
          </p:cNvPicPr>
          <p:nvPr/>
        </p:nvPicPr>
        <p:blipFill>
          <a:blip r:embed="rId2">
            <a:extLst/>
          </a:blip>
          <a:stretch>
            <a:fillRect/>
          </a:stretch>
        </p:blipFill>
        <p:spPr>
          <a:xfrm>
            <a:off x="0" y="1704077"/>
            <a:ext cx="9144001" cy="4572001"/>
          </a:xfrm>
          <a:prstGeom prst="rect">
            <a:avLst/>
          </a:prstGeom>
          <a:ln w="12700">
            <a:miter lim="400000"/>
          </a:ln>
        </p:spPr>
      </p:pic>
      <p:sp>
        <p:nvSpPr>
          <p:cNvPr id="46" name="Shape 46"/>
          <p:cNvSpPr/>
          <p:nvPr/>
        </p:nvSpPr>
        <p:spPr>
          <a:xfrm>
            <a:off x="424497" y="962715"/>
            <a:ext cx="8295006"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2000" b="1">
                <a:solidFill>
                  <a:srgbClr val="FFFFFF"/>
                </a:solidFill>
                <a:latin typeface="Palatino"/>
                <a:ea typeface="Palatino"/>
                <a:cs typeface="Palatino"/>
                <a:sym typeface="Palatino"/>
              </a:defRPr>
            </a:pPr>
            <a:r>
              <a:t>Big History Project </a:t>
            </a:r>
            <a:r>
              <a:rPr b="0"/>
              <a:t>(som spænder over naturvidenskab og historie) har defineret de “store skridt” (Eng: Thresholds) i udviklingen.</a:t>
            </a:r>
          </a:p>
        </p:txBody>
      </p:sp>
      <p:sp>
        <p:nvSpPr>
          <p:cNvPr id="47" name="Shape 47"/>
          <p:cNvSpPr>
            <a:spLocks noGrp="1"/>
          </p:cNvSpPr>
          <p:nvPr>
            <p:ph type="sldNum" sz="quarter" idx="4294967295"/>
          </p:nvPr>
        </p:nvSpPr>
        <p:spPr>
          <a:xfrm>
            <a:off x="8897708" y="6550025"/>
            <a:ext cx="213184"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2</a:t>
            </a:fld>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20</a:t>
            </a:fld>
            <a:endParaRPr/>
          </a:p>
        </p:txBody>
      </p:sp>
      <p:sp>
        <p:nvSpPr>
          <p:cNvPr id="243" name="Shape 243"/>
          <p:cNvSpPr>
            <a:spLocks noGrp="1"/>
          </p:cNvSpPr>
          <p:nvPr>
            <p:ph type="title"/>
          </p:nvPr>
        </p:nvSpPr>
        <p:spPr>
          <a:xfrm>
            <a:off x="0" y="-190501"/>
            <a:ext cx="9144000" cy="1569296"/>
          </a:xfrm>
          <a:prstGeom prst="rect">
            <a:avLst/>
          </a:prstGeom>
          <a:solidFill>
            <a:srgbClr val="000000"/>
          </a:solidFill>
        </p:spPr>
        <p:txBody>
          <a:bodyPr/>
          <a:lstStyle>
            <a:lvl1pPr>
              <a:defRPr sz="4800" b="1">
                <a:solidFill>
                  <a:srgbClr val="FFFFFF"/>
                </a:solidFill>
                <a:latin typeface="Palatino"/>
                <a:ea typeface="Palatino"/>
                <a:cs typeface="Palatino"/>
                <a:sym typeface="Palatino"/>
              </a:defRPr>
            </a:lvl1pPr>
          </a:lstStyle>
          <a:p>
            <a:r>
              <a:t>Stjerners energikilde</a:t>
            </a:r>
          </a:p>
        </p:txBody>
      </p:sp>
      <p:pic>
        <p:nvPicPr>
          <p:cNvPr id="244" name="pasted-image.jpg"/>
          <p:cNvPicPr>
            <a:picLocks noChangeAspect="1"/>
          </p:cNvPicPr>
          <p:nvPr/>
        </p:nvPicPr>
        <p:blipFill>
          <a:blip r:embed="rId2">
            <a:extLst/>
          </a:blip>
          <a:stretch>
            <a:fillRect/>
          </a:stretch>
        </p:blipFill>
        <p:spPr>
          <a:xfrm>
            <a:off x="261375" y="2323395"/>
            <a:ext cx="8621250" cy="4310626"/>
          </a:xfrm>
          <a:prstGeom prst="rect">
            <a:avLst/>
          </a:prstGeom>
          <a:ln w="12700">
            <a:miter lim="400000"/>
          </a:ln>
        </p:spPr>
      </p:pic>
      <p:sp>
        <p:nvSpPr>
          <p:cNvPr id="245" name="Shape 245"/>
          <p:cNvSpPr/>
          <p:nvPr/>
        </p:nvSpPr>
        <p:spPr>
          <a:xfrm>
            <a:off x="444697" y="1152922"/>
            <a:ext cx="8254606" cy="109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2000">
                <a:solidFill>
                  <a:srgbClr val="FFFFFF"/>
                </a:solidFill>
                <a:latin typeface="Palatino"/>
                <a:ea typeface="Palatino"/>
                <a:cs typeface="Palatino"/>
                <a:sym typeface="Palatino"/>
              </a:defRPr>
            </a:lvl1pPr>
          </a:lstStyle>
          <a:p>
            <a:r>
              <a:t>Udfra Big Bangs nuklearsyntese (H og He) samt stjerners forbrænding (C til Fe) og mulige efterfølgende supernovae (Fe-) gav en udbygning på Fred Hoyles model et godt bud på oprindelsen af grundstofferne.</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pasted-image.jpg"/>
          <p:cNvPicPr>
            <a:picLocks noChangeAspect="1"/>
          </p:cNvPicPr>
          <p:nvPr/>
        </p:nvPicPr>
        <p:blipFill>
          <a:blip r:embed="rId2">
            <a:extLst/>
          </a:blip>
          <a:stretch>
            <a:fillRect/>
          </a:stretch>
        </p:blipFill>
        <p:spPr>
          <a:xfrm>
            <a:off x="-1" y="1798140"/>
            <a:ext cx="9144001" cy="5143501"/>
          </a:xfrm>
          <a:prstGeom prst="rect">
            <a:avLst/>
          </a:prstGeom>
          <a:ln w="12700">
            <a:miter lim="400000"/>
          </a:ln>
        </p:spPr>
      </p:pic>
      <p:sp>
        <p:nvSpPr>
          <p:cNvPr id="248" name="Shape 248"/>
          <p:cNvSpPr>
            <a:spLocks noGrp="1"/>
          </p:cNvSpPr>
          <p:nvPr>
            <p:ph type="title"/>
          </p:nvPr>
        </p:nvSpPr>
        <p:spPr>
          <a:xfrm>
            <a:off x="0" y="0"/>
            <a:ext cx="9144000" cy="1041400"/>
          </a:xfrm>
          <a:prstGeom prst="rect">
            <a:avLst/>
          </a:prstGeom>
        </p:spPr>
        <p:txBody>
          <a:bodyPr/>
          <a:lstStyle>
            <a:lvl1pPr>
              <a:defRPr b="1">
                <a:solidFill>
                  <a:srgbClr val="FFFFFF"/>
                </a:solidFill>
                <a:uFill>
                  <a:solidFill>
                    <a:srgbClr val="FFFFFF"/>
                  </a:solidFill>
                </a:uFill>
                <a:latin typeface="Palatino"/>
                <a:ea typeface="Palatino"/>
                <a:cs typeface="Palatino"/>
                <a:sym typeface="Palatino"/>
              </a:defRPr>
            </a:lvl1pPr>
          </a:lstStyle>
          <a:p>
            <a:r>
              <a:t>Breaking News!!!</a:t>
            </a:r>
          </a:p>
        </p:txBody>
      </p:sp>
      <p:sp>
        <p:nvSpPr>
          <p:cNvPr id="249" name="Shape 249"/>
          <p:cNvSpPr>
            <a:spLocks noGrp="1"/>
          </p:cNvSpPr>
          <p:nvPr>
            <p:ph type="sldNum" sz="quarter" idx="4294967295"/>
          </p:nvPr>
        </p:nvSpPr>
        <p:spPr>
          <a:xfrm>
            <a:off x="8848265" y="6550025"/>
            <a:ext cx="312069"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21</a:t>
            </a:fld>
            <a:endParaRPr/>
          </a:p>
        </p:txBody>
      </p:sp>
      <p:sp>
        <p:nvSpPr>
          <p:cNvPr id="250" name="Shape 250"/>
          <p:cNvSpPr/>
          <p:nvPr/>
        </p:nvSpPr>
        <p:spPr>
          <a:xfrm>
            <a:off x="317908" y="944200"/>
            <a:ext cx="8508184" cy="109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2000">
                <a:solidFill>
                  <a:srgbClr val="FFFFFF"/>
                </a:solidFill>
                <a:latin typeface="Palatino"/>
                <a:ea typeface="Palatino"/>
                <a:cs typeface="Palatino"/>
                <a:sym typeface="Palatino"/>
              </a:defRPr>
            </a:pPr>
            <a:r>
              <a:t>17. august 2017 (få dage efter vi sås sidst) observeredes for første gang en begivenhed, som kunne observers både med teleskop og gravitationelt:</a:t>
            </a:r>
          </a:p>
          <a:p>
            <a:pPr>
              <a:defRPr sz="2000">
                <a:solidFill>
                  <a:srgbClr val="FFFFFF"/>
                </a:solidFill>
                <a:latin typeface="Palatino"/>
                <a:ea typeface="Palatino"/>
                <a:cs typeface="Palatino"/>
                <a:sym typeface="Palatino"/>
              </a:defRPr>
            </a:pPr>
            <a:r>
              <a:t>To neutronstjerners spiraleren sammen og endelige kollision. </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pasted-image.jpg"/>
          <p:cNvPicPr>
            <a:picLocks noChangeAspect="1"/>
          </p:cNvPicPr>
          <p:nvPr/>
        </p:nvPicPr>
        <p:blipFill>
          <a:blip r:embed="rId2">
            <a:extLst/>
          </a:blip>
          <a:stretch>
            <a:fillRect/>
          </a:stretch>
        </p:blipFill>
        <p:spPr>
          <a:xfrm>
            <a:off x="0" y="992062"/>
            <a:ext cx="9144001" cy="5986463"/>
          </a:xfrm>
          <a:prstGeom prst="rect">
            <a:avLst/>
          </a:prstGeom>
          <a:ln w="12700">
            <a:miter lim="400000"/>
          </a:ln>
        </p:spPr>
      </p:pic>
      <p:sp>
        <p:nvSpPr>
          <p:cNvPr id="253" name="Shape 253"/>
          <p:cNvSpPr>
            <a:spLocks noGrp="1"/>
          </p:cNvSpPr>
          <p:nvPr>
            <p:ph type="title"/>
          </p:nvPr>
        </p:nvSpPr>
        <p:spPr>
          <a:xfrm>
            <a:off x="0" y="0"/>
            <a:ext cx="9144000" cy="1041400"/>
          </a:xfrm>
          <a:prstGeom prst="rect">
            <a:avLst/>
          </a:prstGeom>
        </p:spPr>
        <p:txBody>
          <a:bodyPr/>
          <a:lstStyle>
            <a:lvl1pPr>
              <a:defRPr b="1">
                <a:solidFill>
                  <a:srgbClr val="FFFFFF"/>
                </a:solidFill>
                <a:uFill>
                  <a:solidFill>
                    <a:srgbClr val="FFFFFF"/>
                  </a:solidFill>
                </a:uFill>
                <a:latin typeface="Palatino"/>
                <a:ea typeface="Palatino"/>
                <a:cs typeface="Palatino"/>
                <a:sym typeface="Palatino"/>
              </a:defRPr>
            </a:lvl1pPr>
          </a:lstStyle>
          <a:p>
            <a:r>
              <a:t>Breaking News!!!</a:t>
            </a:r>
          </a:p>
        </p:txBody>
      </p:sp>
      <p:sp>
        <p:nvSpPr>
          <p:cNvPr id="254" name="Shape 254"/>
          <p:cNvSpPr>
            <a:spLocks noGrp="1"/>
          </p:cNvSpPr>
          <p:nvPr>
            <p:ph type="sldNum" sz="quarter" idx="4294967295"/>
          </p:nvPr>
        </p:nvSpPr>
        <p:spPr>
          <a:xfrm>
            <a:off x="8848265" y="6550025"/>
            <a:ext cx="312069"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22</a:t>
            </a:fld>
            <a:endParaRPr/>
          </a:p>
        </p:txBody>
      </p:sp>
      <p:sp>
        <p:nvSpPr>
          <p:cNvPr id="255" name="Shape 255"/>
          <p:cNvSpPr/>
          <p:nvPr/>
        </p:nvSpPr>
        <p:spPr>
          <a:xfrm>
            <a:off x="317908" y="944200"/>
            <a:ext cx="8508184" cy="109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2000">
                <a:solidFill>
                  <a:srgbClr val="FFFFFF"/>
                </a:solidFill>
                <a:latin typeface="Palatino"/>
                <a:ea typeface="Palatino"/>
                <a:cs typeface="Palatino"/>
                <a:sym typeface="Palatino"/>
              </a:defRPr>
            </a:pPr>
            <a:r>
              <a:t>17. august 2017 (få dage efter vi sås sidst) observeredes for første gang en begivenhed, som kunne observers både med teleskop og gravitationelt:</a:t>
            </a:r>
          </a:p>
          <a:p>
            <a:pPr>
              <a:defRPr sz="2000">
                <a:solidFill>
                  <a:srgbClr val="FFFFFF"/>
                </a:solidFill>
                <a:latin typeface="Palatino"/>
                <a:ea typeface="Palatino"/>
                <a:cs typeface="Palatino"/>
                <a:sym typeface="Palatino"/>
              </a:defRPr>
            </a:pPr>
            <a:r>
              <a:t>To neutronstjerners spiraleren sammen og endelige kollision. </a:t>
            </a:r>
          </a:p>
        </p:txBody>
      </p:sp>
      <p:pic>
        <p:nvPicPr>
          <p:cNvPr id="256" name="pasted-image.tiff"/>
          <p:cNvPicPr>
            <a:picLocks noChangeAspect="1"/>
          </p:cNvPicPr>
          <p:nvPr/>
        </p:nvPicPr>
        <p:blipFill>
          <a:blip r:embed="rId3">
            <a:extLst/>
          </a:blip>
          <a:stretch>
            <a:fillRect/>
          </a:stretch>
        </p:blipFill>
        <p:spPr>
          <a:xfrm>
            <a:off x="6919693" y="4201166"/>
            <a:ext cx="2088157" cy="2230151"/>
          </a:xfrm>
          <a:prstGeom prst="rect">
            <a:avLst/>
          </a:prstGeom>
          <a:ln w="25400">
            <a:solidFill>
              <a:srgbClr val="FFFFFF"/>
            </a:solidFill>
            <a:miter lim="400000"/>
          </a:ln>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pasted-image.jpg"/>
          <p:cNvPicPr>
            <a:picLocks noChangeAspect="1"/>
          </p:cNvPicPr>
          <p:nvPr/>
        </p:nvPicPr>
        <p:blipFill>
          <a:blip r:embed="rId2">
            <a:extLst/>
          </a:blip>
          <a:stretch>
            <a:fillRect/>
          </a:stretch>
        </p:blipFill>
        <p:spPr>
          <a:xfrm>
            <a:off x="-1797017" y="1144795"/>
            <a:ext cx="9144001" cy="5986464"/>
          </a:xfrm>
          <a:prstGeom prst="rect">
            <a:avLst/>
          </a:prstGeom>
          <a:ln w="12700">
            <a:miter lim="400000"/>
          </a:ln>
        </p:spPr>
      </p:pic>
      <p:sp>
        <p:nvSpPr>
          <p:cNvPr id="259" name="Shape 259"/>
          <p:cNvSpPr>
            <a:spLocks noGrp="1"/>
          </p:cNvSpPr>
          <p:nvPr>
            <p:ph type="title"/>
          </p:nvPr>
        </p:nvSpPr>
        <p:spPr>
          <a:xfrm>
            <a:off x="0" y="0"/>
            <a:ext cx="4400809" cy="1041400"/>
          </a:xfrm>
          <a:prstGeom prst="rect">
            <a:avLst/>
          </a:prstGeom>
        </p:spPr>
        <p:txBody>
          <a:bodyPr/>
          <a:lstStyle>
            <a:lvl1pPr>
              <a:defRPr b="1">
                <a:solidFill>
                  <a:srgbClr val="FFFFFF"/>
                </a:solidFill>
                <a:uFill>
                  <a:solidFill>
                    <a:srgbClr val="FFFFFF"/>
                  </a:solidFill>
                </a:uFill>
                <a:latin typeface="Palatino"/>
                <a:ea typeface="Palatino"/>
                <a:cs typeface="Palatino"/>
                <a:sym typeface="Palatino"/>
              </a:defRPr>
            </a:lvl1pPr>
          </a:lstStyle>
          <a:p>
            <a:r>
              <a:t>Guld &amp; Platin</a:t>
            </a:r>
          </a:p>
        </p:txBody>
      </p:sp>
      <p:sp>
        <p:nvSpPr>
          <p:cNvPr id="260" name="Shape 260"/>
          <p:cNvSpPr>
            <a:spLocks noGrp="1"/>
          </p:cNvSpPr>
          <p:nvPr>
            <p:ph type="sldNum" sz="quarter" idx="4294967295"/>
          </p:nvPr>
        </p:nvSpPr>
        <p:spPr>
          <a:xfrm>
            <a:off x="8848265" y="6550025"/>
            <a:ext cx="312069"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23</a:t>
            </a:fld>
            <a:endParaRPr/>
          </a:p>
        </p:txBody>
      </p:sp>
      <p:sp>
        <p:nvSpPr>
          <p:cNvPr id="261" name="Shape 261"/>
          <p:cNvSpPr/>
          <p:nvPr/>
        </p:nvSpPr>
        <p:spPr>
          <a:xfrm>
            <a:off x="317908" y="944200"/>
            <a:ext cx="3764992" cy="17780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2000">
                <a:latin typeface="Palatino"/>
                <a:ea typeface="Palatino"/>
                <a:cs typeface="Palatino"/>
                <a:sym typeface="Palatino"/>
              </a:defRPr>
            </a:lvl1pPr>
          </a:lstStyle>
          <a:p>
            <a:r>
              <a:t>I neutronstjernernes kollision kommer der “klumper” af neutroner, som henfalder via beta henfald til tunge stabile atomkerner…. guld &amp; platin.</a:t>
            </a:r>
          </a:p>
        </p:txBody>
      </p:sp>
      <p:sp>
        <p:nvSpPr>
          <p:cNvPr id="262" name="Shape 262"/>
          <p:cNvSpPr/>
          <p:nvPr/>
        </p:nvSpPr>
        <p:spPr>
          <a:xfrm>
            <a:off x="4371723" y="80309"/>
            <a:ext cx="4694880" cy="6697382"/>
          </a:xfrm>
          <a:prstGeom prst="rect">
            <a:avLst/>
          </a:prstGeom>
          <a:solidFill>
            <a:srgbClr val="FFFFFF"/>
          </a:solidFill>
          <a:ln w="25400">
            <a:solidFill>
              <a:schemeClr val="accent1"/>
            </a:solidFill>
          </a:ln>
        </p:spPr>
        <p:txBody>
          <a:bodyPr lIns="50800" tIns="50800" rIns="50800" bIns="50800" anchor="ctr"/>
          <a:lstStyle/>
          <a:p>
            <a:endParaRPr/>
          </a:p>
        </p:txBody>
      </p:sp>
      <p:pic>
        <p:nvPicPr>
          <p:cNvPr id="263" name="pasted-image.tiff"/>
          <p:cNvPicPr>
            <a:picLocks noChangeAspect="1"/>
          </p:cNvPicPr>
          <p:nvPr/>
        </p:nvPicPr>
        <p:blipFill>
          <a:blip r:embed="rId3">
            <a:extLst/>
          </a:blip>
          <a:stretch>
            <a:fillRect/>
          </a:stretch>
        </p:blipFill>
        <p:spPr>
          <a:xfrm>
            <a:off x="4412166" y="128072"/>
            <a:ext cx="4613993" cy="6601856"/>
          </a:xfrm>
          <a:prstGeom prst="rect">
            <a:avLst/>
          </a:prstGeom>
          <a:ln w="12700">
            <a:miter lim="400000"/>
          </a:ln>
        </p:spPr>
      </p:pic>
      <p:sp>
        <p:nvSpPr>
          <p:cNvPr id="264" name="Shape 264"/>
          <p:cNvSpPr/>
          <p:nvPr/>
        </p:nvSpPr>
        <p:spPr>
          <a:xfrm>
            <a:off x="4552984" y="586101"/>
            <a:ext cx="400239" cy="1270001"/>
          </a:xfrm>
          <a:prstGeom prst="ellipse">
            <a:avLst/>
          </a:prstGeom>
          <a:ln w="63500">
            <a:solidFill>
              <a:srgbClr val="FF2932"/>
            </a:solidFill>
          </a:ln>
        </p:spPr>
        <p:txBody>
          <a:bodyPr lIns="50800" tIns="50800" rIns="50800" bIns="50800" anchor="ctr"/>
          <a:lstStyle/>
          <a:p>
            <a:endParaRPr/>
          </a:p>
        </p:txBody>
      </p:sp>
      <p:sp>
        <p:nvSpPr>
          <p:cNvPr id="265" name="Shape 265"/>
          <p:cNvSpPr/>
          <p:nvPr/>
        </p:nvSpPr>
        <p:spPr>
          <a:xfrm>
            <a:off x="4949901" y="1326788"/>
            <a:ext cx="2328309" cy="1014804"/>
          </a:xfrm>
          <a:prstGeom prst="line">
            <a:avLst/>
          </a:prstGeom>
          <a:ln w="25400">
            <a:solidFill>
              <a:srgbClr val="000000"/>
            </a:solidFill>
            <a:tailEnd type="triangle"/>
          </a:ln>
        </p:spPr>
        <p:txBody>
          <a:bodyPr lIns="45718" tIns="45718" rIns="45718" bIns="45718"/>
          <a:lstStyle/>
          <a:p>
            <a:endParaRP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pasted-image.jpg"/>
          <p:cNvPicPr>
            <a:picLocks noChangeAspect="1"/>
          </p:cNvPicPr>
          <p:nvPr/>
        </p:nvPicPr>
        <p:blipFill>
          <a:blip r:embed="rId4">
            <a:extLst/>
          </a:blip>
          <a:stretch>
            <a:fillRect/>
          </a:stretch>
        </p:blipFill>
        <p:spPr>
          <a:xfrm>
            <a:off x="-1797017" y="1144795"/>
            <a:ext cx="9144001" cy="5986464"/>
          </a:xfrm>
          <a:prstGeom prst="rect">
            <a:avLst/>
          </a:prstGeom>
          <a:ln w="12700">
            <a:miter lim="400000"/>
          </a:ln>
        </p:spPr>
      </p:pic>
      <p:sp>
        <p:nvSpPr>
          <p:cNvPr id="268" name="Shape 268"/>
          <p:cNvSpPr>
            <a:spLocks noGrp="1"/>
          </p:cNvSpPr>
          <p:nvPr>
            <p:ph type="title"/>
          </p:nvPr>
        </p:nvSpPr>
        <p:spPr>
          <a:xfrm>
            <a:off x="0" y="0"/>
            <a:ext cx="4400809" cy="1041400"/>
          </a:xfrm>
          <a:prstGeom prst="rect">
            <a:avLst/>
          </a:prstGeom>
        </p:spPr>
        <p:txBody>
          <a:bodyPr/>
          <a:lstStyle>
            <a:lvl1pPr>
              <a:defRPr b="1">
                <a:solidFill>
                  <a:srgbClr val="FFFFFF"/>
                </a:solidFill>
                <a:uFill>
                  <a:solidFill>
                    <a:srgbClr val="FFFFFF"/>
                  </a:solidFill>
                </a:uFill>
                <a:latin typeface="Palatino"/>
                <a:ea typeface="Palatino"/>
                <a:cs typeface="Palatino"/>
                <a:sym typeface="Palatino"/>
              </a:defRPr>
            </a:lvl1pPr>
          </a:lstStyle>
          <a:p>
            <a:r>
              <a:t>Guld &amp; Platin</a:t>
            </a:r>
          </a:p>
        </p:txBody>
      </p:sp>
      <p:sp>
        <p:nvSpPr>
          <p:cNvPr id="269" name="Shape 269"/>
          <p:cNvSpPr>
            <a:spLocks noGrp="1"/>
          </p:cNvSpPr>
          <p:nvPr>
            <p:ph type="sldNum" sz="quarter" idx="4294967295"/>
          </p:nvPr>
        </p:nvSpPr>
        <p:spPr>
          <a:xfrm>
            <a:off x="8848265" y="6550025"/>
            <a:ext cx="312069"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24</a:t>
            </a:fld>
            <a:endParaRPr/>
          </a:p>
        </p:txBody>
      </p:sp>
      <p:sp>
        <p:nvSpPr>
          <p:cNvPr id="270" name="Shape 270"/>
          <p:cNvSpPr/>
          <p:nvPr/>
        </p:nvSpPr>
        <p:spPr>
          <a:xfrm>
            <a:off x="317908" y="944200"/>
            <a:ext cx="3764992" cy="17780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2000">
                <a:latin typeface="Palatino"/>
                <a:ea typeface="Palatino"/>
                <a:cs typeface="Palatino"/>
                <a:sym typeface="Palatino"/>
              </a:defRPr>
            </a:lvl1pPr>
          </a:lstStyle>
          <a:p>
            <a:r>
              <a:t>I neutronstjernernes kollision kommer der “klumper” af neutroner, som henfalder via beta henfald til tunge stabile atomkerner…. guld &amp; platin.</a:t>
            </a:r>
          </a:p>
        </p:txBody>
      </p:sp>
      <p:sp>
        <p:nvSpPr>
          <p:cNvPr id="271" name="Shape 271"/>
          <p:cNvSpPr/>
          <p:nvPr/>
        </p:nvSpPr>
        <p:spPr>
          <a:xfrm>
            <a:off x="4371723" y="80309"/>
            <a:ext cx="4694880" cy="6697382"/>
          </a:xfrm>
          <a:prstGeom prst="rect">
            <a:avLst/>
          </a:prstGeom>
          <a:solidFill>
            <a:srgbClr val="FFFFFF"/>
          </a:solidFill>
          <a:ln w="25400">
            <a:solidFill>
              <a:schemeClr val="accent1"/>
            </a:solidFill>
          </a:ln>
        </p:spPr>
        <p:txBody>
          <a:bodyPr lIns="50800" tIns="50800" rIns="50800" bIns="50800" anchor="ctr"/>
          <a:lstStyle/>
          <a:p>
            <a:endParaRPr/>
          </a:p>
        </p:txBody>
      </p:sp>
      <p:pic>
        <p:nvPicPr>
          <p:cNvPr id="272" name="pasted-image.tiff"/>
          <p:cNvPicPr>
            <a:picLocks noChangeAspect="1"/>
          </p:cNvPicPr>
          <p:nvPr/>
        </p:nvPicPr>
        <p:blipFill>
          <a:blip r:embed="rId5">
            <a:extLst/>
          </a:blip>
          <a:stretch>
            <a:fillRect/>
          </a:stretch>
        </p:blipFill>
        <p:spPr>
          <a:xfrm>
            <a:off x="4412166" y="128072"/>
            <a:ext cx="4613993" cy="6601856"/>
          </a:xfrm>
          <a:prstGeom prst="rect">
            <a:avLst/>
          </a:prstGeom>
          <a:ln w="12700">
            <a:miter lim="400000"/>
          </a:ln>
        </p:spPr>
      </p:pic>
      <p:sp>
        <p:nvSpPr>
          <p:cNvPr id="273" name="Shape 273"/>
          <p:cNvSpPr/>
          <p:nvPr/>
        </p:nvSpPr>
        <p:spPr>
          <a:xfrm>
            <a:off x="4552984" y="586101"/>
            <a:ext cx="400239" cy="1270001"/>
          </a:xfrm>
          <a:prstGeom prst="ellipse">
            <a:avLst/>
          </a:prstGeom>
          <a:ln w="63500">
            <a:solidFill>
              <a:srgbClr val="FF2932"/>
            </a:solidFill>
          </a:ln>
        </p:spPr>
        <p:txBody>
          <a:bodyPr lIns="50800" tIns="50800" rIns="50800" bIns="50800" anchor="ctr"/>
          <a:lstStyle/>
          <a:p>
            <a:endParaRPr/>
          </a:p>
        </p:txBody>
      </p:sp>
      <p:sp>
        <p:nvSpPr>
          <p:cNvPr id="274" name="Shape 274"/>
          <p:cNvSpPr/>
          <p:nvPr/>
        </p:nvSpPr>
        <p:spPr>
          <a:xfrm>
            <a:off x="4949901" y="1326788"/>
            <a:ext cx="2328309" cy="1014804"/>
          </a:xfrm>
          <a:prstGeom prst="line">
            <a:avLst/>
          </a:prstGeom>
          <a:ln w="25400">
            <a:solidFill>
              <a:srgbClr val="000000"/>
            </a:solidFill>
            <a:tailEnd type="triangle"/>
          </a:ln>
        </p:spPr>
        <p:txBody>
          <a:bodyPr lIns="45718" tIns="45718" rIns="45718" bIns="45718"/>
          <a:lstStyle/>
          <a:p>
            <a:endParaRPr/>
          </a:p>
        </p:txBody>
      </p:sp>
      <p:pic>
        <p:nvPicPr>
          <p:cNvPr id="275" name="rProcessMovie.mov"/>
          <p:cNvPicPr>
            <a:picLocks/>
          </p:cNvPicPr>
          <p:nvPr>
            <a:videoFile r:link="rId2"/>
            <p:extLst>
              <p:ext uri="{DAA4B4D4-6D71-4841-9C94-3DE7FCFB9230}">
                <p14:media xmlns:p14="http://schemas.microsoft.com/office/powerpoint/2010/main" r:embed="rId1"/>
              </p:ext>
            </p:extLst>
          </p:nvPr>
        </p:nvPicPr>
        <p:blipFill>
          <a:blip r:embed="rId6">
            <a:extLst/>
          </a:blip>
          <a:stretch>
            <a:fillRect/>
          </a:stretch>
        </p:blipFill>
        <p:spPr>
          <a:xfrm>
            <a:off x="145474" y="2838079"/>
            <a:ext cx="6684228" cy="3759878"/>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0000" fill="hold"/>
                                        <p:tgtEl>
                                          <p:spTgt spid="27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7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p:cNvSpPr>
          <p:nvPr>
            <p:ph type="title"/>
          </p:nvPr>
        </p:nvSpPr>
        <p:spPr>
          <a:xfrm>
            <a:off x="0" y="0"/>
            <a:ext cx="9144000" cy="1779614"/>
          </a:xfrm>
          <a:prstGeom prst="rect">
            <a:avLst/>
          </a:prstGeom>
        </p:spPr>
        <p:txBody>
          <a:bodyPr anchor="t"/>
          <a:lstStyle/>
          <a:p>
            <a:pPr>
              <a:defRPr b="1">
                <a:solidFill>
                  <a:srgbClr val="FFFFFF"/>
                </a:solidFill>
                <a:uFill>
                  <a:solidFill>
                    <a:srgbClr val="FFFFFF"/>
                  </a:solidFill>
                </a:uFill>
                <a:latin typeface="Palatino"/>
                <a:ea typeface="Palatino"/>
                <a:cs typeface="Palatino"/>
                <a:sym typeface="Palatino"/>
              </a:defRPr>
            </a:pPr>
            <a:r>
              <a:t>Elementernes oprindelse</a:t>
            </a:r>
          </a:p>
          <a:p>
            <a:pPr>
              <a:defRPr sz="2400" b="1">
                <a:solidFill>
                  <a:srgbClr val="FFFFFF"/>
                </a:solidFill>
                <a:uFill>
                  <a:solidFill>
                    <a:srgbClr val="FFFFFF"/>
                  </a:solidFill>
                </a:uFill>
                <a:latin typeface="Palatino"/>
                <a:ea typeface="Palatino"/>
                <a:cs typeface="Palatino"/>
                <a:sym typeface="Palatino"/>
              </a:defRPr>
            </a:pPr>
            <a:r>
              <a:t>(august 2017 version)</a:t>
            </a:r>
          </a:p>
        </p:txBody>
      </p:sp>
      <p:sp>
        <p:nvSpPr>
          <p:cNvPr id="278" name="Shape 278"/>
          <p:cNvSpPr>
            <a:spLocks noGrp="1"/>
          </p:cNvSpPr>
          <p:nvPr>
            <p:ph type="sldNum" sz="quarter" idx="4294967295"/>
          </p:nvPr>
        </p:nvSpPr>
        <p:spPr>
          <a:xfrm>
            <a:off x="8848265" y="6550025"/>
            <a:ext cx="312069"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25</a:t>
            </a:fld>
            <a:endParaRPr/>
          </a:p>
        </p:txBody>
      </p:sp>
      <p:pic>
        <p:nvPicPr>
          <p:cNvPr id="279" name="PeriodicTable_OriginOfElements_PostKilonova.png"/>
          <p:cNvPicPr>
            <a:picLocks noChangeAspect="1"/>
          </p:cNvPicPr>
          <p:nvPr/>
        </p:nvPicPr>
        <p:blipFill>
          <a:blip r:embed="rId2">
            <a:extLst/>
          </a:blip>
          <a:stretch>
            <a:fillRect/>
          </a:stretch>
        </p:blipFill>
        <p:spPr>
          <a:xfrm>
            <a:off x="245581" y="1513233"/>
            <a:ext cx="8652838" cy="4326419"/>
          </a:xfrm>
          <a:prstGeom prst="rect">
            <a:avLst/>
          </a:prstGeom>
          <a:ln w="12700">
            <a:miter lim="400000"/>
          </a:ln>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26</a:t>
            </a:fld>
            <a:endParaRPr/>
          </a:p>
        </p:txBody>
      </p:sp>
      <p:pic>
        <p:nvPicPr>
          <p:cNvPr id="282" name="MoonRise_ArtistImpression.jpg"/>
          <p:cNvPicPr>
            <a:picLocks noChangeAspect="1"/>
          </p:cNvPicPr>
          <p:nvPr/>
        </p:nvPicPr>
        <p:blipFill>
          <a:blip r:embed="rId2">
            <a:extLst/>
          </a:blip>
          <a:stretch>
            <a:fillRect/>
          </a:stretch>
        </p:blipFill>
        <p:spPr>
          <a:xfrm>
            <a:off x="-1161663" y="1136845"/>
            <a:ext cx="11467326" cy="7168347"/>
          </a:xfrm>
          <a:prstGeom prst="rect">
            <a:avLst/>
          </a:prstGeom>
          <a:ln w="12700">
            <a:miter lim="400000"/>
          </a:ln>
        </p:spPr>
      </p:pic>
      <p:sp>
        <p:nvSpPr>
          <p:cNvPr id="283" name="Shape 283"/>
          <p:cNvSpPr>
            <a:spLocks noGrp="1"/>
          </p:cNvSpPr>
          <p:nvPr>
            <p:ph type="title"/>
          </p:nvPr>
        </p:nvSpPr>
        <p:spPr>
          <a:xfrm>
            <a:off x="-1" y="-41415"/>
            <a:ext cx="9144001" cy="1569297"/>
          </a:xfrm>
          <a:prstGeom prst="rect">
            <a:avLst/>
          </a:prstGeom>
        </p:spPr>
        <p:txBody>
          <a:bodyPr anchor="t"/>
          <a:lstStyle/>
          <a:p>
            <a:pPr marR="37387" indent="37387" defTabSz="841247">
              <a:defRPr sz="4416" b="1">
                <a:solidFill>
                  <a:srgbClr val="FFFFFF"/>
                </a:solidFill>
                <a:latin typeface="Palatino"/>
                <a:ea typeface="Palatino"/>
                <a:cs typeface="Palatino"/>
                <a:sym typeface="Palatino"/>
              </a:defRPr>
            </a:pPr>
            <a:r>
              <a:t>Hvordan kan man vide,</a:t>
            </a:r>
          </a:p>
          <a:p>
            <a:pPr marR="37387" indent="37387" defTabSz="841247">
              <a:defRPr sz="4416" b="1">
                <a:solidFill>
                  <a:srgbClr val="FFFFFF"/>
                </a:solidFill>
                <a:latin typeface="Palatino"/>
                <a:ea typeface="Palatino"/>
                <a:cs typeface="Palatino"/>
                <a:sym typeface="Palatino"/>
              </a:defRPr>
            </a:pPr>
            <a:r>
              <a:t>hvordan Jorden er indeni?</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27</a:t>
            </a:fld>
            <a:endParaRPr/>
          </a:p>
        </p:txBody>
      </p:sp>
      <p:sp>
        <p:nvSpPr>
          <p:cNvPr id="286" name="Shape 286"/>
          <p:cNvSpPr>
            <a:spLocks noGrp="1"/>
          </p:cNvSpPr>
          <p:nvPr>
            <p:ph type="title"/>
          </p:nvPr>
        </p:nvSpPr>
        <p:spPr>
          <a:xfrm>
            <a:off x="0" y="-190501"/>
            <a:ext cx="9144000" cy="1569296"/>
          </a:xfrm>
          <a:prstGeom prst="rect">
            <a:avLst/>
          </a:prstGeom>
          <a:solidFill>
            <a:srgbClr val="000000"/>
          </a:solidFill>
        </p:spPr>
        <p:txBody>
          <a:bodyPr/>
          <a:lstStyle>
            <a:lvl1pPr>
              <a:defRPr sz="4800" b="1">
                <a:solidFill>
                  <a:srgbClr val="FFFFFF"/>
                </a:solidFill>
                <a:latin typeface="Palatino"/>
                <a:ea typeface="Palatino"/>
                <a:cs typeface="Palatino"/>
                <a:sym typeface="Palatino"/>
              </a:defRPr>
            </a:lvl1pPr>
          </a:lstStyle>
          <a:p>
            <a:r>
              <a:t>Jordens indre</a:t>
            </a:r>
          </a:p>
        </p:txBody>
      </p:sp>
      <p:sp>
        <p:nvSpPr>
          <p:cNvPr id="287" name="Shape 287"/>
          <p:cNvSpPr/>
          <p:nvPr/>
        </p:nvSpPr>
        <p:spPr>
          <a:xfrm>
            <a:off x="400242" y="1152922"/>
            <a:ext cx="8343515" cy="556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2000">
                <a:solidFill>
                  <a:srgbClr val="FFFFFF"/>
                </a:solidFill>
                <a:latin typeface="Palatino"/>
                <a:ea typeface="Palatino"/>
                <a:cs typeface="Palatino"/>
                <a:sym typeface="Palatino"/>
              </a:defRPr>
            </a:pPr>
            <a:r>
              <a:t>Hvis man går ud og graver i jorden, så finder man ud af, at massefylden på jordens overflade er omkring </a:t>
            </a:r>
            <a:r>
              <a:rPr b="1">
                <a:solidFill>
                  <a:srgbClr val="FF2932"/>
                </a:solidFill>
              </a:rPr>
              <a:t>2.7-3.0 g/cm</a:t>
            </a:r>
            <a:r>
              <a:rPr b="1" baseline="31999">
                <a:solidFill>
                  <a:srgbClr val="FF2932"/>
                </a:solidFill>
              </a:rPr>
              <a:t>2 </a:t>
            </a:r>
            <a:r>
              <a:t>(*). </a:t>
            </a:r>
          </a:p>
          <a:p>
            <a:pPr>
              <a:defRPr sz="2000">
                <a:solidFill>
                  <a:srgbClr val="FFFFFF"/>
                </a:solidFill>
                <a:latin typeface="Palatino"/>
                <a:ea typeface="Palatino"/>
                <a:cs typeface="Palatino"/>
                <a:sym typeface="Palatino"/>
              </a:defRPr>
            </a:pPr>
            <a:endParaRPr/>
          </a:p>
          <a:p>
            <a:pPr>
              <a:defRPr sz="2000">
                <a:solidFill>
                  <a:srgbClr val="FFFFFF"/>
                </a:solidFill>
                <a:latin typeface="Palatino"/>
                <a:ea typeface="Palatino"/>
                <a:cs typeface="Palatino"/>
                <a:sym typeface="Palatino"/>
              </a:defRPr>
            </a:pPr>
            <a:r>
              <a:t>Men hvis man måler Jordens gennemsnitlige densitet (ved Cavendish’ eksperiment), så får man </a:t>
            </a:r>
            <a:r>
              <a:rPr b="1">
                <a:solidFill>
                  <a:srgbClr val="FF2932"/>
                </a:solidFill>
              </a:rPr>
              <a:t>5.5 g/cm</a:t>
            </a:r>
            <a:r>
              <a:rPr b="1" baseline="31999">
                <a:solidFill>
                  <a:srgbClr val="FF2932"/>
                </a:solidFill>
              </a:rPr>
              <a:t>2 </a:t>
            </a:r>
            <a:r>
              <a:t>(*).</a:t>
            </a:r>
          </a:p>
          <a:p>
            <a:pPr>
              <a:defRPr sz="2000">
                <a:solidFill>
                  <a:srgbClr val="FFFFFF"/>
                </a:solidFill>
                <a:latin typeface="Palatino"/>
                <a:ea typeface="Palatino"/>
                <a:cs typeface="Palatino"/>
                <a:sym typeface="Palatino"/>
              </a:defRPr>
            </a:pPr>
            <a:endParaRPr/>
          </a:p>
          <a:p>
            <a:pPr>
              <a:defRPr sz="2000">
                <a:solidFill>
                  <a:srgbClr val="FFFFFF"/>
                </a:solidFill>
                <a:latin typeface="Palatino"/>
                <a:ea typeface="Palatino"/>
                <a:cs typeface="Palatino"/>
                <a:sym typeface="Palatino"/>
              </a:defRPr>
            </a:pPr>
            <a:r>
              <a:t>Derfor må densiteten stige med dybden. Men sket dette ved et jævnt fald, eller er der klare grænser/diskontinuiteter mellem forskellige lag?</a:t>
            </a:r>
          </a:p>
          <a:p>
            <a:pPr>
              <a:defRPr sz="2000">
                <a:solidFill>
                  <a:srgbClr val="FFFFFF"/>
                </a:solidFill>
                <a:latin typeface="Palatino"/>
                <a:ea typeface="Palatino"/>
                <a:cs typeface="Palatino"/>
                <a:sym typeface="Palatino"/>
              </a:defRPr>
            </a:pPr>
            <a:endParaRPr/>
          </a:p>
          <a:p>
            <a:pPr>
              <a:defRPr sz="2000">
                <a:solidFill>
                  <a:srgbClr val="FFFFFF"/>
                </a:solidFill>
                <a:latin typeface="Palatino"/>
                <a:ea typeface="Palatino"/>
                <a:cs typeface="Palatino"/>
                <a:sym typeface="Palatino"/>
              </a:defRPr>
            </a:pPr>
            <a:r>
              <a:t>Og hvordan kan man overhovedet finde ud af dette?</a:t>
            </a:r>
          </a:p>
          <a:p>
            <a:pPr>
              <a:defRPr sz="2000">
                <a:solidFill>
                  <a:srgbClr val="FFFFFF"/>
                </a:solidFill>
                <a:latin typeface="Palatino"/>
                <a:ea typeface="Palatino"/>
                <a:cs typeface="Palatino"/>
                <a:sym typeface="Palatino"/>
              </a:defRPr>
            </a:pPr>
            <a:endParaRPr/>
          </a:p>
          <a:p>
            <a:pPr>
              <a:defRPr sz="2000">
                <a:solidFill>
                  <a:srgbClr val="FFFFFF"/>
                </a:solidFill>
                <a:latin typeface="Palatino"/>
                <a:ea typeface="Palatino"/>
                <a:cs typeface="Palatino"/>
                <a:sym typeface="Palatino"/>
              </a:defRPr>
            </a:pPr>
            <a:endParaRPr/>
          </a:p>
          <a:p>
            <a:pPr>
              <a:defRPr sz="2000">
                <a:solidFill>
                  <a:srgbClr val="FFFFFF"/>
                </a:solidFill>
                <a:latin typeface="Palatino"/>
                <a:ea typeface="Palatino"/>
                <a:cs typeface="Palatino"/>
                <a:sym typeface="Palatino"/>
              </a:defRPr>
            </a:pPr>
            <a:endParaRPr/>
          </a:p>
          <a:p>
            <a:pPr>
              <a:defRPr sz="2000">
                <a:solidFill>
                  <a:srgbClr val="FFFFFF"/>
                </a:solidFill>
                <a:latin typeface="Palatino"/>
                <a:ea typeface="Palatino"/>
                <a:cs typeface="Palatino"/>
                <a:sym typeface="Palatino"/>
              </a:defRPr>
            </a:pPr>
            <a:endParaRPr/>
          </a:p>
          <a:p>
            <a:pPr>
              <a:defRPr sz="2000">
                <a:solidFill>
                  <a:srgbClr val="FFFFFF"/>
                </a:solidFill>
                <a:latin typeface="Palatino"/>
                <a:ea typeface="Palatino"/>
                <a:cs typeface="Palatino"/>
                <a:sym typeface="Palatino"/>
              </a:defRPr>
            </a:pPr>
            <a:endParaRPr/>
          </a:p>
          <a:p>
            <a:pPr>
              <a:defRPr sz="1600">
                <a:solidFill>
                  <a:srgbClr val="FFFFFF"/>
                </a:solidFill>
                <a:latin typeface="Palatino"/>
                <a:ea typeface="Palatino"/>
                <a:cs typeface="Palatino"/>
                <a:sym typeface="Palatino"/>
              </a:defRPr>
            </a:pPr>
            <a:r>
              <a:t>(*) Begge disse tal kan elever selv måle - gode eksperimenter.</a:t>
            </a:r>
          </a:p>
          <a:p>
            <a:pPr>
              <a:defRPr sz="1600">
                <a:solidFill>
                  <a:srgbClr val="FFFFFF"/>
                </a:solidFill>
                <a:latin typeface="Palatino"/>
                <a:ea typeface="Palatino"/>
                <a:cs typeface="Palatino"/>
                <a:sym typeface="Palatino"/>
              </a:defRPr>
            </a:pPr>
            <a:r>
              <a:t>      Til det sidste bruges pendul (til g), Jordens radius R og Newtons formel: F = G Mm/r</a:t>
            </a:r>
            <a:r>
              <a:rPr baseline="31999"/>
              <a:t>2</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28</a:t>
            </a:fld>
            <a:endParaRPr/>
          </a:p>
        </p:txBody>
      </p:sp>
      <p:sp>
        <p:nvSpPr>
          <p:cNvPr id="290" name="Shape 290"/>
          <p:cNvSpPr>
            <a:spLocks noGrp="1"/>
          </p:cNvSpPr>
          <p:nvPr>
            <p:ph type="title"/>
          </p:nvPr>
        </p:nvSpPr>
        <p:spPr>
          <a:xfrm>
            <a:off x="0" y="-190501"/>
            <a:ext cx="9144000" cy="1569296"/>
          </a:xfrm>
          <a:prstGeom prst="rect">
            <a:avLst/>
          </a:prstGeom>
          <a:solidFill>
            <a:srgbClr val="000000"/>
          </a:solidFill>
        </p:spPr>
        <p:txBody>
          <a:bodyPr/>
          <a:lstStyle>
            <a:lvl1pPr>
              <a:defRPr sz="4800" b="1">
                <a:solidFill>
                  <a:srgbClr val="FFFFFF"/>
                </a:solidFill>
                <a:latin typeface="Palatino"/>
                <a:ea typeface="Palatino"/>
                <a:cs typeface="Palatino"/>
                <a:sym typeface="Palatino"/>
              </a:defRPr>
            </a:lvl1pPr>
          </a:lstStyle>
          <a:p>
            <a:r>
              <a:t>Jordskælvs udbredelse</a:t>
            </a:r>
          </a:p>
        </p:txBody>
      </p:sp>
      <p:pic>
        <p:nvPicPr>
          <p:cNvPr id="291" name="pasted-image.png"/>
          <p:cNvPicPr>
            <a:picLocks noChangeAspect="1"/>
          </p:cNvPicPr>
          <p:nvPr/>
        </p:nvPicPr>
        <p:blipFill>
          <a:blip r:embed="rId2">
            <a:extLst/>
          </a:blip>
          <a:stretch>
            <a:fillRect/>
          </a:stretch>
        </p:blipFill>
        <p:spPr>
          <a:xfrm>
            <a:off x="381173" y="2972047"/>
            <a:ext cx="5000421" cy="2820238"/>
          </a:xfrm>
          <a:prstGeom prst="rect">
            <a:avLst/>
          </a:prstGeom>
          <a:ln w="12700">
            <a:miter lim="400000"/>
          </a:ln>
        </p:spPr>
      </p:pic>
      <p:pic>
        <p:nvPicPr>
          <p:cNvPr id="292" name="pasted-image.png"/>
          <p:cNvPicPr>
            <a:picLocks noChangeAspect="1"/>
          </p:cNvPicPr>
          <p:nvPr/>
        </p:nvPicPr>
        <p:blipFill>
          <a:blip r:embed="rId3">
            <a:extLst/>
          </a:blip>
          <a:stretch>
            <a:fillRect/>
          </a:stretch>
        </p:blipFill>
        <p:spPr>
          <a:xfrm>
            <a:off x="5582480" y="4002873"/>
            <a:ext cx="3482729" cy="2375428"/>
          </a:xfrm>
          <a:prstGeom prst="rect">
            <a:avLst/>
          </a:prstGeom>
          <a:ln w="12700">
            <a:solidFill>
              <a:srgbClr val="000000"/>
            </a:solidFill>
            <a:miter lim="400000"/>
          </a:ln>
        </p:spPr>
      </p:pic>
      <p:pic>
        <p:nvPicPr>
          <p:cNvPr id="293" name="pasted-image.gif"/>
          <p:cNvPicPr>
            <a:picLocks noChangeAspect="1"/>
          </p:cNvPicPr>
          <p:nvPr/>
        </p:nvPicPr>
        <p:blipFill>
          <a:blip r:embed="rId4">
            <a:extLst/>
          </a:blip>
          <a:stretch>
            <a:fillRect/>
          </a:stretch>
        </p:blipFill>
        <p:spPr>
          <a:xfrm>
            <a:off x="173559" y="2227033"/>
            <a:ext cx="5265654" cy="4168750"/>
          </a:xfrm>
          <a:prstGeom prst="rect">
            <a:avLst/>
          </a:prstGeom>
          <a:ln w="12700">
            <a:solidFill>
              <a:srgbClr val="000000"/>
            </a:solidFill>
            <a:miter lim="400000"/>
          </a:ln>
        </p:spPr>
      </p:pic>
      <p:sp>
        <p:nvSpPr>
          <p:cNvPr id="294" name="Shape 294"/>
          <p:cNvSpPr/>
          <p:nvPr/>
        </p:nvSpPr>
        <p:spPr>
          <a:xfrm>
            <a:off x="317908" y="1100359"/>
            <a:ext cx="8508184"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a:solidFill>
                  <a:srgbClr val="FFFFFF"/>
                </a:solidFill>
                <a:latin typeface="Palatino"/>
                <a:ea typeface="Palatino"/>
                <a:cs typeface="Palatino"/>
                <a:sym typeface="Palatino"/>
              </a:defRPr>
            </a:pPr>
            <a:r>
              <a:t>Kilden til viden om Jordens indre er </a:t>
            </a:r>
            <a:r>
              <a:rPr b="1">
                <a:solidFill>
                  <a:srgbClr val="FF2932"/>
                </a:solidFill>
              </a:rPr>
              <a:t>jordskælv</a:t>
            </a:r>
            <a:r>
              <a:t>, som udsender to slags bølger:</a:t>
            </a:r>
          </a:p>
          <a:p>
            <a:pPr marL="221112" indent="-180473">
              <a:buSzPct val="100000"/>
              <a:buChar char="•"/>
              <a:defRPr>
                <a:solidFill>
                  <a:srgbClr val="FFFFFF"/>
                </a:solidFill>
                <a:latin typeface="Palatino"/>
                <a:ea typeface="Palatino"/>
                <a:cs typeface="Palatino"/>
                <a:sym typeface="Palatino"/>
              </a:defRPr>
            </a:pPr>
            <a:r>
              <a:rPr b="1">
                <a:solidFill>
                  <a:srgbClr val="FF2932"/>
                </a:solidFill>
              </a:rPr>
              <a:t>P-bølger:</a:t>
            </a:r>
            <a:r>
              <a:t> “Primære” (longitudinale) bølger, som er trykbølger gennem jorden.</a:t>
            </a:r>
          </a:p>
          <a:p>
            <a:pPr marL="221112" indent="-180473">
              <a:buSzPct val="100000"/>
              <a:buChar char="•"/>
              <a:defRPr>
                <a:solidFill>
                  <a:srgbClr val="FFFFFF"/>
                </a:solidFill>
                <a:latin typeface="Palatino"/>
                <a:ea typeface="Palatino"/>
                <a:cs typeface="Palatino"/>
                <a:sym typeface="Palatino"/>
              </a:defRPr>
            </a:pPr>
            <a:r>
              <a:rPr b="1">
                <a:solidFill>
                  <a:srgbClr val="FF2932"/>
                </a:solidFill>
              </a:rPr>
              <a:t>S-bølger:</a:t>
            </a:r>
            <a:r>
              <a:t> “Sekundære” (laterale) bølger, som er transverse bevægelser.</a:t>
            </a:r>
          </a:p>
        </p:txBody>
      </p:sp>
      <p:sp>
        <p:nvSpPr>
          <p:cNvPr id="295" name="Shape 295"/>
          <p:cNvSpPr/>
          <p:nvPr/>
        </p:nvSpPr>
        <p:spPr>
          <a:xfrm>
            <a:off x="5588830" y="2218249"/>
            <a:ext cx="3470029" cy="16510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defRPr>
                <a:latin typeface="Palatino"/>
                <a:ea typeface="Palatino"/>
                <a:cs typeface="Palatino"/>
                <a:sym typeface="Palatino"/>
              </a:defRPr>
            </a:pPr>
            <a:r>
              <a:t>P-bølger udbreder sig hurtigere end S-bølger og ankommer derfor først (se figur).</a:t>
            </a:r>
          </a:p>
          <a:p>
            <a:pPr>
              <a:defRPr>
                <a:latin typeface="Palatino"/>
                <a:ea typeface="Palatino"/>
                <a:cs typeface="Palatino"/>
                <a:sym typeface="Palatino"/>
              </a:defRPr>
            </a:pPr>
            <a:r>
              <a:t>S-bølger kan kun bevæge sig i fast materiale.</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29</a:t>
            </a:fld>
            <a:endParaRPr/>
          </a:p>
        </p:txBody>
      </p:sp>
      <p:sp>
        <p:nvSpPr>
          <p:cNvPr id="298" name="Shape 298"/>
          <p:cNvSpPr>
            <a:spLocks noGrp="1"/>
          </p:cNvSpPr>
          <p:nvPr>
            <p:ph type="title"/>
          </p:nvPr>
        </p:nvSpPr>
        <p:spPr>
          <a:xfrm>
            <a:off x="0" y="-190501"/>
            <a:ext cx="9144000" cy="1569296"/>
          </a:xfrm>
          <a:prstGeom prst="rect">
            <a:avLst/>
          </a:prstGeom>
          <a:solidFill>
            <a:srgbClr val="000000"/>
          </a:solidFill>
        </p:spPr>
        <p:txBody>
          <a:bodyPr/>
          <a:lstStyle>
            <a:lvl1pPr>
              <a:defRPr sz="4800" b="1">
                <a:solidFill>
                  <a:srgbClr val="FFFFFF"/>
                </a:solidFill>
                <a:latin typeface="Palatino"/>
                <a:ea typeface="Palatino"/>
                <a:cs typeface="Palatino"/>
                <a:sym typeface="Palatino"/>
              </a:defRPr>
            </a:lvl1pPr>
          </a:lstStyle>
          <a:p>
            <a:r>
              <a:t>Jordens indre</a:t>
            </a:r>
          </a:p>
        </p:txBody>
      </p:sp>
      <p:pic>
        <p:nvPicPr>
          <p:cNvPr id="299" name="pasted-image.jpg"/>
          <p:cNvPicPr>
            <a:picLocks noChangeAspect="1"/>
          </p:cNvPicPr>
          <p:nvPr/>
        </p:nvPicPr>
        <p:blipFill>
          <a:blip r:embed="rId2">
            <a:extLst/>
          </a:blip>
          <a:stretch>
            <a:fillRect/>
          </a:stretch>
        </p:blipFill>
        <p:spPr>
          <a:xfrm>
            <a:off x="70551" y="266732"/>
            <a:ext cx="9002898" cy="6324536"/>
          </a:xfrm>
          <a:prstGeom prst="rect">
            <a:avLst/>
          </a:prstGeom>
          <a:ln w="12700">
            <a:miter lim="400000"/>
          </a:ln>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a:spLocks noGrp="1"/>
          </p:cNvSpPr>
          <p:nvPr>
            <p:ph type="title"/>
          </p:nvPr>
        </p:nvSpPr>
        <p:spPr>
          <a:xfrm>
            <a:off x="150812" y="0"/>
            <a:ext cx="8826501" cy="1092200"/>
          </a:xfrm>
          <a:prstGeom prst="rect">
            <a:avLst/>
          </a:prstGeom>
        </p:spPr>
        <p:txBody>
          <a:bodyPr/>
          <a:lstStyle>
            <a:lvl1pPr>
              <a:defRPr sz="4000" b="1">
                <a:solidFill>
                  <a:srgbClr val="FFFFFF"/>
                </a:solidFill>
                <a:latin typeface="Palatino"/>
                <a:ea typeface="Palatino"/>
                <a:cs typeface="Palatino"/>
                <a:sym typeface="Palatino"/>
              </a:defRPr>
            </a:lvl1pPr>
          </a:lstStyle>
          <a:p>
            <a:r>
              <a:t>De store skridt i udviklingen</a:t>
            </a:r>
          </a:p>
        </p:txBody>
      </p:sp>
      <p:pic>
        <p:nvPicPr>
          <p:cNvPr id="50" name="pasted-image.jpg"/>
          <p:cNvPicPr>
            <a:picLocks noChangeAspect="1"/>
          </p:cNvPicPr>
          <p:nvPr/>
        </p:nvPicPr>
        <p:blipFill>
          <a:blip r:embed="rId2">
            <a:extLst/>
          </a:blip>
          <a:stretch>
            <a:fillRect/>
          </a:stretch>
        </p:blipFill>
        <p:spPr>
          <a:xfrm>
            <a:off x="0" y="1704077"/>
            <a:ext cx="9144001" cy="4572001"/>
          </a:xfrm>
          <a:prstGeom prst="rect">
            <a:avLst/>
          </a:prstGeom>
          <a:ln w="12700">
            <a:miter lim="400000"/>
          </a:ln>
        </p:spPr>
      </p:pic>
      <p:sp>
        <p:nvSpPr>
          <p:cNvPr id="51" name="Shape 51"/>
          <p:cNvSpPr/>
          <p:nvPr/>
        </p:nvSpPr>
        <p:spPr>
          <a:xfrm>
            <a:off x="424497" y="962715"/>
            <a:ext cx="8295006"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2000" b="1">
                <a:solidFill>
                  <a:srgbClr val="FFFFFF"/>
                </a:solidFill>
                <a:latin typeface="Palatino"/>
                <a:ea typeface="Palatino"/>
                <a:cs typeface="Palatino"/>
                <a:sym typeface="Palatino"/>
              </a:defRPr>
            </a:pPr>
            <a:r>
              <a:t>Big History Project </a:t>
            </a:r>
            <a:r>
              <a:rPr b="0"/>
              <a:t>(som spænder over naturvidenskab og historie) har defineret de “store skridt” (Eng: Thresholds) i udviklingen.</a:t>
            </a:r>
          </a:p>
        </p:txBody>
      </p:sp>
      <p:sp>
        <p:nvSpPr>
          <p:cNvPr id="52" name="Shape 52"/>
          <p:cNvSpPr>
            <a:spLocks noGrp="1"/>
          </p:cNvSpPr>
          <p:nvPr>
            <p:ph type="sldNum" sz="quarter" idx="4294967295"/>
          </p:nvPr>
        </p:nvSpPr>
        <p:spPr>
          <a:xfrm>
            <a:off x="8897708" y="6550025"/>
            <a:ext cx="213184"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3</a:t>
            </a:fld>
            <a:endParaRPr/>
          </a:p>
        </p:txBody>
      </p:sp>
      <p:sp>
        <p:nvSpPr>
          <p:cNvPr id="53" name="Shape 53"/>
          <p:cNvSpPr/>
          <p:nvPr/>
        </p:nvSpPr>
        <p:spPr>
          <a:xfrm>
            <a:off x="160744" y="6052378"/>
            <a:ext cx="1682537" cy="736601"/>
          </a:xfrm>
          <a:prstGeom prst="rect">
            <a:avLst/>
          </a:prstGeom>
          <a:solidFill>
            <a:srgbClr val="A7A7A7"/>
          </a:solidFill>
          <a:ln w="25400">
            <a:solidFill>
              <a:srgbClr val="FF2932"/>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latin typeface="Palatino"/>
                <a:ea typeface="Palatino"/>
                <a:cs typeface="Palatino"/>
                <a:sym typeface="Palatino"/>
              </a:defRPr>
            </a:pPr>
            <a:r>
              <a:t>Observationer</a:t>
            </a:r>
          </a:p>
          <a:p>
            <a:pPr>
              <a:defRPr>
                <a:solidFill>
                  <a:srgbClr val="FFFFFF"/>
                </a:solidFill>
                <a:latin typeface="Palatino"/>
                <a:ea typeface="Palatino"/>
                <a:cs typeface="Palatino"/>
                <a:sym typeface="Palatino"/>
              </a:defRPr>
            </a:pPr>
            <a:r>
              <a:t>bag Big Bang</a:t>
            </a:r>
          </a:p>
        </p:txBody>
      </p:sp>
      <p:sp>
        <p:nvSpPr>
          <p:cNvPr id="54" name="Shape 54"/>
          <p:cNvSpPr/>
          <p:nvPr/>
        </p:nvSpPr>
        <p:spPr>
          <a:xfrm>
            <a:off x="1897883" y="6052378"/>
            <a:ext cx="1737901" cy="736601"/>
          </a:xfrm>
          <a:prstGeom prst="rect">
            <a:avLst/>
          </a:prstGeom>
          <a:solidFill>
            <a:srgbClr val="A7A7A7"/>
          </a:solidFill>
          <a:ln w="25400">
            <a:solidFill>
              <a:srgbClr val="FF2932"/>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latin typeface="Palatino"/>
                <a:ea typeface="Palatino"/>
                <a:cs typeface="Palatino"/>
                <a:sym typeface="Palatino"/>
              </a:defRPr>
            </a:pPr>
            <a:r>
              <a:t>Eksperimenter</a:t>
            </a:r>
          </a:p>
          <a:p>
            <a:pPr>
              <a:defRPr>
                <a:solidFill>
                  <a:srgbClr val="FFFFFF"/>
                </a:solidFill>
                <a:latin typeface="Palatino"/>
                <a:ea typeface="Palatino"/>
                <a:cs typeface="Palatino"/>
                <a:sym typeface="Palatino"/>
              </a:defRPr>
            </a:pPr>
            <a:r>
              <a:t>om stjerners liv</a:t>
            </a:r>
          </a:p>
        </p:txBody>
      </p:sp>
      <p:sp>
        <p:nvSpPr>
          <p:cNvPr id="55" name="Shape 55"/>
          <p:cNvSpPr/>
          <p:nvPr/>
        </p:nvSpPr>
        <p:spPr>
          <a:xfrm>
            <a:off x="3690386" y="6052378"/>
            <a:ext cx="1899863" cy="736601"/>
          </a:xfrm>
          <a:prstGeom prst="rect">
            <a:avLst/>
          </a:prstGeom>
          <a:solidFill>
            <a:srgbClr val="A7A7A7"/>
          </a:solidFill>
          <a:ln w="25400">
            <a:solidFill>
              <a:srgbClr val="FF2932"/>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latin typeface="Palatino"/>
                <a:ea typeface="Palatino"/>
                <a:cs typeface="Palatino"/>
                <a:sym typeface="Palatino"/>
              </a:defRPr>
            </a:pPr>
            <a:r>
              <a:t>Konklusioner</a:t>
            </a:r>
          </a:p>
          <a:p>
            <a:pPr>
              <a:defRPr>
                <a:solidFill>
                  <a:srgbClr val="FFFFFF"/>
                </a:solidFill>
                <a:latin typeface="Palatino"/>
                <a:ea typeface="Palatino"/>
                <a:cs typeface="Palatino"/>
                <a:sym typeface="Palatino"/>
              </a:defRPr>
            </a:pPr>
            <a:r>
              <a:t>om jordens indre</a:t>
            </a:r>
          </a:p>
        </p:txBody>
      </p:sp>
      <p:sp>
        <p:nvSpPr>
          <p:cNvPr id="56" name="Shape 56"/>
          <p:cNvSpPr/>
          <p:nvPr/>
        </p:nvSpPr>
        <p:spPr>
          <a:xfrm>
            <a:off x="5644851" y="6052378"/>
            <a:ext cx="1695485" cy="736601"/>
          </a:xfrm>
          <a:prstGeom prst="rect">
            <a:avLst/>
          </a:prstGeom>
          <a:solidFill>
            <a:srgbClr val="A7A7A7"/>
          </a:solidFill>
          <a:ln w="25400">
            <a:solidFill>
              <a:srgbClr val="FF2932"/>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latin typeface="Palatino"/>
                <a:ea typeface="Palatino"/>
                <a:cs typeface="Palatino"/>
                <a:sym typeface="Palatino"/>
              </a:defRPr>
            </a:pPr>
            <a:r>
              <a:t>Tanker om det</a:t>
            </a:r>
          </a:p>
          <a:p>
            <a:pPr>
              <a:defRPr>
                <a:solidFill>
                  <a:srgbClr val="FFFFFF"/>
                </a:solidFill>
                <a:latin typeface="Palatino"/>
                <a:ea typeface="Palatino"/>
                <a:cs typeface="Palatino"/>
                <a:sym typeface="Palatino"/>
              </a:defRPr>
            </a:pPr>
            <a:r>
              <a:t>første liv</a:t>
            </a:r>
          </a:p>
        </p:txBody>
      </p:sp>
      <p:sp>
        <p:nvSpPr>
          <p:cNvPr id="57" name="Shape 57"/>
          <p:cNvSpPr/>
          <p:nvPr/>
        </p:nvSpPr>
        <p:spPr>
          <a:xfrm>
            <a:off x="7394939" y="6052378"/>
            <a:ext cx="1572143" cy="736601"/>
          </a:xfrm>
          <a:prstGeom prst="rect">
            <a:avLst/>
          </a:prstGeom>
          <a:solidFill>
            <a:srgbClr val="A7A7A7"/>
          </a:solidFill>
          <a:ln w="25400">
            <a:solidFill>
              <a:srgbClr val="FF2932"/>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latin typeface="Palatino"/>
                <a:ea typeface="Palatino"/>
                <a:cs typeface="Palatino"/>
                <a:sym typeface="Palatino"/>
              </a:defRPr>
            </a:pPr>
            <a:r>
              <a:t>Argumenter</a:t>
            </a:r>
          </a:p>
          <a:p>
            <a:pPr>
              <a:defRPr>
                <a:solidFill>
                  <a:srgbClr val="FFFFFF"/>
                </a:solidFill>
                <a:latin typeface="Palatino"/>
                <a:ea typeface="Palatino"/>
                <a:cs typeface="Palatino"/>
                <a:sym typeface="Palatino"/>
              </a:defRPr>
            </a:pPr>
            <a:r>
              <a:t>bag evolution</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30</a:t>
            </a:fld>
            <a:endParaRPr/>
          </a:p>
        </p:txBody>
      </p:sp>
      <p:sp>
        <p:nvSpPr>
          <p:cNvPr id="302" name="Shape 302"/>
          <p:cNvSpPr>
            <a:spLocks noGrp="1"/>
          </p:cNvSpPr>
          <p:nvPr>
            <p:ph type="title"/>
          </p:nvPr>
        </p:nvSpPr>
        <p:spPr>
          <a:xfrm>
            <a:off x="0" y="-190501"/>
            <a:ext cx="9144000" cy="1569296"/>
          </a:xfrm>
          <a:prstGeom prst="rect">
            <a:avLst/>
          </a:prstGeom>
          <a:solidFill>
            <a:srgbClr val="000000"/>
          </a:solidFill>
        </p:spPr>
        <p:txBody>
          <a:bodyPr/>
          <a:lstStyle>
            <a:lvl1pPr>
              <a:defRPr sz="4800" b="1">
                <a:solidFill>
                  <a:srgbClr val="FFFFFF"/>
                </a:solidFill>
                <a:latin typeface="Palatino"/>
                <a:ea typeface="Palatino"/>
                <a:cs typeface="Palatino"/>
                <a:sym typeface="Palatino"/>
              </a:defRPr>
            </a:lvl1pPr>
          </a:lstStyle>
          <a:p>
            <a:r>
              <a:t>Inge Lehmann og et jordskælv</a:t>
            </a:r>
          </a:p>
        </p:txBody>
      </p:sp>
      <p:pic>
        <p:nvPicPr>
          <p:cNvPr id="303" name="pasted-image.jpeg"/>
          <p:cNvPicPr>
            <a:picLocks noChangeAspect="1"/>
          </p:cNvPicPr>
          <p:nvPr/>
        </p:nvPicPr>
        <p:blipFill>
          <a:blip r:embed="rId2">
            <a:extLst/>
          </a:blip>
          <a:stretch>
            <a:fillRect/>
          </a:stretch>
        </p:blipFill>
        <p:spPr>
          <a:xfrm>
            <a:off x="317908" y="3538782"/>
            <a:ext cx="8508184" cy="3220764"/>
          </a:xfrm>
          <a:prstGeom prst="rect">
            <a:avLst/>
          </a:prstGeom>
          <a:ln w="12700">
            <a:miter lim="400000"/>
          </a:ln>
        </p:spPr>
      </p:pic>
      <p:sp>
        <p:nvSpPr>
          <p:cNvPr id="304" name="Shape 304"/>
          <p:cNvSpPr/>
          <p:nvPr/>
        </p:nvSpPr>
        <p:spPr>
          <a:xfrm>
            <a:off x="317908" y="1009665"/>
            <a:ext cx="8508184"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a:solidFill>
                  <a:srgbClr val="FFFFFF"/>
                </a:solidFill>
                <a:latin typeface="Palatino"/>
                <a:ea typeface="Palatino"/>
                <a:cs typeface="Palatino"/>
                <a:sym typeface="Palatino"/>
              </a:defRPr>
            </a:pPr>
            <a:r>
              <a:t>17. juni 1929 ramte et stort (7.8) jordskælv New Zealand.</a:t>
            </a:r>
          </a:p>
          <a:p>
            <a:pPr>
              <a:defRPr>
                <a:solidFill>
                  <a:srgbClr val="FFFFFF"/>
                </a:solidFill>
                <a:latin typeface="Palatino"/>
                <a:ea typeface="Palatino"/>
                <a:cs typeface="Palatino"/>
                <a:sym typeface="Palatino"/>
              </a:defRPr>
            </a:pPr>
            <a:r>
              <a:t>Overraskende nok, så registrerede man i Europa P-bølger.</a:t>
            </a:r>
          </a:p>
          <a:p>
            <a:pPr>
              <a:defRPr>
                <a:solidFill>
                  <a:srgbClr val="FFFFFF"/>
                </a:solidFill>
                <a:latin typeface="Palatino"/>
                <a:ea typeface="Palatino"/>
                <a:cs typeface="Palatino"/>
                <a:sym typeface="Palatino"/>
              </a:defRPr>
            </a:pPr>
            <a:endParaRPr/>
          </a:p>
          <a:p>
            <a:pPr>
              <a:defRPr>
                <a:solidFill>
                  <a:srgbClr val="FFFFFF"/>
                </a:solidFill>
                <a:latin typeface="Palatino"/>
                <a:ea typeface="Palatino"/>
                <a:cs typeface="Palatino"/>
                <a:sym typeface="Palatino"/>
              </a:defRPr>
            </a:pPr>
            <a:r>
              <a:t>Hidtil havde man anset den slags for fejl, men Inge Lehmann</a:t>
            </a:r>
          </a:p>
          <a:p>
            <a:pPr>
              <a:defRPr>
                <a:solidFill>
                  <a:srgbClr val="FFFFFF"/>
                </a:solidFill>
                <a:latin typeface="Palatino"/>
                <a:ea typeface="Palatino"/>
                <a:cs typeface="Palatino"/>
                <a:sym typeface="Palatino"/>
              </a:defRPr>
            </a:pPr>
            <a:r>
              <a:t>havde personligt installeret flere seismiske stationer, så…</a:t>
            </a:r>
          </a:p>
          <a:p>
            <a:pPr>
              <a:defRPr>
                <a:solidFill>
                  <a:srgbClr val="FFFFFF"/>
                </a:solidFill>
                <a:latin typeface="Palatino"/>
                <a:ea typeface="Palatino"/>
                <a:cs typeface="Palatino"/>
                <a:sym typeface="Palatino"/>
              </a:defRPr>
            </a:pPr>
            <a:endParaRPr/>
          </a:p>
          <a:p>
            <a:pPr>
              <a:defRPr>
                <a:solidFill>
                  <a:srgbClr val="FFFFFF"/>
                </a:solidFill>
                <a:latin typeface="Palatino"/>
                <a:ea typeface="Palatino"/>
                <a:cs typeface="Palatino"/>
                <a:sym typeface="Palatino"/>
              </a:defRPr>
            </a:pPr>
            <a:r>
              <a:t>Hun satte sig ned og overvejede, hvad der ville ske, hvis hun</a:t>
            </a:r>
          </a:p>
          <a:p>
            <a:pPr>
              <a:defRPr>
                <a:solidFill>
                  <a:srgbClr val="FFFFFF"/>
                </a:solidFill>
                <a:latin typeface="Palatino"/>
                <a:ea typeface="Palatino"/>
                <a:cs typeface="Palatino"/>
                <a:sym typeface="Palatino"/>
              </a:defRPr>
            </a:pPr>
            <a:r>
              <a:t>antog, at Jorden havde en fast kerne i centrum.</a:t>
            </a:r>
          </a:p>
        </p:txBody>
      </p:sp>
      <p:pic>
        <p:nvPicPr>
          <p:cNvPr id="305" name="pasted-image.png"/>
          <p:cNvPicPr>
            <a:picLocks noChangeAspect="1"/>
          </p:cNvPicPr>
          <p:nvPr/>
        </p:nvPicPr>
        <p:blipFill>
          <a:blip r:embed="rId3">
            <a:extLst/>
          </a:blip>
          <a:stretch>
            <a:fillRect/>
          </a:stretch>
        </p:blipFill>
        <p:spPr>
          <a:xfrm>
            <a:off x="6827933" y="1140634"/>
            <a:ext cx="2121102" cy="2278064"/>
          </a:xfrm>
          <a:prstGeom prst="rect">
            <a:avLst/>
          </a:prstGeom>
          <a:ln w="12700">
            <a:miter lim="400000"/>
          </a:ln>
        </p:spPr>
      </p:pic>
      <p:pic>
        <p:nvPicPr>
          <p:cNvPr id="306" name="pasted-image.png"/>
          <p:cNvPicPr>
            <a:picLocks noChangeAspect="1"/>
          </p:cNvPicPr>
          <p:nvPr/>
        </p:nvPicPr>
        <p:blipFill>
          <a:blip r:embed="rId4">
            <a:extLst/>
          </a:blip>
          <a:stretch>
            <a:fillRect/>
          </a:stretch>
        </p:blipFill>
        <p:spPr>
          <a:xfrm>
            <a:off x="7286258" y="1709053"/>
            <a:ext cx="1012246" cy="1012246"/>
          </a:xfrm>
          <a:prstGeom prst="rect">
            <a:avLst/>
          </a:prstGeom>
          <a:ln w="12700">
            <a:miter lim="400000"/>
          </a:ln>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31</a:t>
            </a:fld>
            <a:endParaRPr/>
          </a:p>
        </p:txBody>
      </p:sp>
      <p:sp>
        <p:nvSpPr>
          <p:cNvPr id="309" name="Shape 309"/>
          <p:cNvSpPr>
            <a:spLocks noGrp="1"/>
          </p:cNvSpPr>
          <p:nvPr>
            <p:ph type="title"/>
          </p:nvPr>
        </p:nvSpPr>
        <p:spPr>
          <a:xfrm>
            <a:off x="0" y="-190501"/>
            <a:ext cx="9144000" cy="1569296"/>
          </a:xfrm>
          <a:prstGeom prst="rect">
            <a:avLst/>
          </a:prstGeom>
          <a:solidFill>
            <a:srgbClr val="000000"/>
          </a:solidFill>
        </p:spPr>
        <p:txBody>
          <a:bodyPr/>
          <a:lstStyle/>
          <a:p>
            <a:pPr>
              <a:defRPr sz="4800" b="1">
                <a:solidFill>
                  <a:srgbClr val="FFFFFF"/>
                </a:solidFill>
                <a:latin typeface="Palatino"/>
                <a:ea typeface="Palatino"/>
                <a:cs typeface="Palatino"/>
                <a:sym typeface="Palatino"/>
              </a:defRPr>
            </a:pPr>
            <a:r>
              <a:t>En artikel med titlen “</a:t>
            </a:r>
            <a:r>
              <a:rPr>
                <a:solidFill>
                  <a:srgbClr val="FF2932"/>
                </a:solidFill>
              </a:rPr>
              <a:t>P’</a:t>
            </a:r>
            <a:r>
              <a:t>”</a:t>
            </a:r>
          </a:p>
        </p:txBody>
      </p:sp>
      <p:pic>
        <p:nvPicPr>
          <p:cNvPr id="310" name="pasted-image.png"/>
          <p:cNvPicPr>
            <a:picLocks noChangeAspect="1"/>
          </p:cNvPicPr>
          <p:nvPr/>
        </p:nvPicPr>
        <p:blipFill>
          <a:blip r:embed="rId2">
            <a:extLst/>
          </a:blip>
          <a:stretch>
            <a:fillRect/>
          </a:stretch>
        </p:blipFill>
        <p:spPr>
          <a:xfrm>
            <a:off x="316852" y="2391766"/>
            <a:ext cx="4276106" cy="4209292"/>
          </a:xfrm>
          <a:prstGeom prst="rect">
            <a:avLst/>
          </a:prstGeom>
          <a:ln w="12700">
            <a:miter lim="400000"/>
          </a:ln>
        </p:spPr>
      </p:pic>
      <p:pic>
        <p:nvPicPr>
          <p:cNvPr id="311" name="pasted-image.png"/>
          <p:cNvPicPr>
            <a:picLocks noChangeAspect="1"/>
          </p:cNvPicPr>
          <p:nvPr/>
        </p:nvPicPr>
        <p:blipFill>
          <a:blip r:embed="rId3">
            <a:extLst/>
          </a:blip>
          <a:stretch>
            <a:fillRect/>
          </a:stretch>
        </p:blipFill>
        <p:spPr>
          <a:xfrm>
            <a:off x="286740" y="1077590"/>
            <a:ext cx="8570520" cy="1138274"/>
          </a:xfrm>
          <a:prstGeom prst="rect">
            <a:avLst/>
          </a:prstGeom>
          <a:ln w="12700">
            <a:miter lim="400000"/>
          </a:ln>
        </p:spPr>
      </p:pic>
      <p:pic>
        <p:nvPicPr>
          <p:cNvPr id="312" name="pasted-image.png"/>
          <p:cNvPicPr>
            <a:picLocks noChangeAspect="1"/>
          </p:cNvPicPr>
          <p:nvPr/>
        </p:nvPicPr>
        <p:blipFill>
          <a:blip r:embed="rId4">
            <a:extLst/>
          </a:blip>
          <a:stretch>
            <a:fillRect/>
          </a:stretch>
        </p:blipFill>
        <p:spPr>
          <a:xfrm>
            <a:off x="4810191" y="2391766"/>
            <a:ext cx="4036308" cy="4209292"/>
          </a:xfrm>
          <a:prstGeom prst="rect">
            <a:avLst/>
          </a:prstGeom>
          <a:ln w="12700">
            <a:miter lim="400000"/>
          </a:ln>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32</a:t>
            </a:fld>
            <a:endParaRPr/>
          </a:p>
        </p:txBody>
      </p:sp>
      <p:sp>
        <p:nvSpPr>
          <p:cNvPr id="315" name="Shape 315"/>
          <p:cNvSpPr>
            <a:spLocks noGrp="1"/>
          </p:cNvSpPr>
          <p:nvPr>
            <p:ph type="title"/>
          </p:nvPr>
        </p:nvSpPr>
        <p:spPr>
          <a:xfrm>
            <a:off x="0" y="-190501"/>
            <a:ext cx="9144000" cy="1569296"/>
          </a:xfrm>
          <a:prstGeom prst="rect">
            <a:avLst/>
          </a:prstGeom>
          <a:solidFill>
            <a:srgbClr val="000000"/>
          </a:solidFill>
        </p:spPr>
        <p:txBody>
          <a:bodyPr/>
          <a:lstStyle/>
          <a:p>
            <a:pPr>
              <a:defRPr sz="4800" b="1">
                <a:solidFill>
                  <a:srgbClr val="FFFFFF"/>
                </a:solidFill>
                <a:latin typeface="Palatino"/>
                <a:ea typeface="Palatino"/>
                <a:cs typeface="Palatino"/>
                <a:sym typeface="Palatino"/>
              </a:defRPr>
            </a:pPr>
            <a:r>
              <a:t>En artikel med titlen “</a:t>
            </a:r>
            <a:r>
              <a:rPr>
                <a:solidFill>
                  <a:srgbClr val="FF2932"/>
                </a:solidFill>
              </a:rPr>
              <a:t>P’</a:t>
            </a:r>
            <a:r>
              <a:t>”</a:t>
            </a:r>
          </a:p>
        </p:txBody>
      </p:sp>
      <p:pic>
        <p:nvPicPr>
          <p:cNvPr id="316" name="pasted-image.png"/>
          <p:cNvPicPr>
            <a:picLocks noChangeAspect="1"/>
          </p:cNvPicPr>
          <p:nvPr/>
        </p:nvPicPr>
        <p:blipFill>
          <a:blip r:embed="rId2">
            <a:extLst/>
          </a:blip>
          <a:stretch>
            <a:fillRect/>
          </a:stretch>
        </p:blipFill>
        <p:spPr>
          <a:xfrm>
            <a:off x="316852" y="2391766"/>
            <a:ext cx="4276106" cy="4209292"/>
          </a:xfrm>
          <a:prstGeom prst="rect">
            <a:avLst/>
          </a:prstGeom>
          <a:ln w="12700">
            <a:miter lim="400000"/>
          </a:ln>
        </p:spPr>
      </p:pic>
      <p:pic>
        <p:nvPicPr>
          <p:cNvPr id="317" name="pasted-image.png"/>
          <p:cNvPicPr>
            <a:picLocks noChangeAspect="1"/>
          </p:cNvPicPr>
          <p:nvPr/>
        </p:nvPicPr>
        <p:blipFill>
          <a:blip r:embed="rId3">
            <a:extLst/>
          </a:blip>
          <a:stretch>
            <a:fillRect/>
          </a:stretch>
        </p:blipFill>
        <p:spPr>
          <a:xfrm>
            <a:off x="286740" y="1077590"/>
            <a:ext cx="8570520" cy="1138274"/>
          </a:xfrm>
          <a:prstGeom prst="rect">
            <a:avLst/>
          </a:prstGeom>
          <a:ln w="12700">
            <a:miter lim="400000"/>
          </a:ln>
        </p:spPr>
      </p:pic>
      <p:pic>
        <p:nvPicPr>
          <p:cNvPr id="318" name="pasted-image.png"/>
          <p:cNvPicPr>
            <a:picLocks noChangeAspect="1"/>
          </p:cNvPicPr>
          <p:nvPr/>
        </p:nvPicPr>
        <p:blipFill>
          <a:blip r:embed="rId4">
            <a:extLst/>
          </a:blip>
          <a:stretch>
            <a:fillRect/>
          </a:stretch>
        </p:blipFill>
        <p:spPr>
          <a:xfrm>
            <a:off x="4810191" y="2391766"/>
            <a:ext cx="4036308" cy="4209292"/>
          </a:xfrm>
          <a:prstGeom prst="rect">
            <a:avLst/>
          </a:prstGeom>
          <a:ln w="12700">
            <a:miter lim="400000"/>
          </a:ln>
        </p:spPr>
      </p:pic>
      <p:sp>
        <p:nvSpPr>
          <p:cNvPr id="319" name="Shape 319"/>
          <p:cNvSpPr/>
          <p:nvPr/>
        </p:nvSpPr>
        <p:spPr>
          <a:xfrm>
            <a:off x="866602" y="2278746"/>
            <a:ext cx="7410796" cy="13462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defRPr>
                <a:latin typeface="Palatino"/>
                <a:ea typeface="Palatino"/>
                <a:cs typeface="Palatino"/>
                <a:sym typeface="Palatino"/>
              </a:defRPr>
            </a:pPr>
            <a:r>
              <a:t>“The Lehmann discontinuity was discovered through exacting scrutiny of seismic records by a </a:t>
            </a:r>
            <a:r>
              <a:rPr b="1"/>
              <a:t>master of a black art</a:t>
            </a:r>
            <a:r>
              <a:t> for which no amount of computerisation is likely to be a complete substitute.”</a:t>
            </a:r>
          </a:p>
          <a:p>
            <a:pPr algn="r">
              <a:defRPr>
                <a:latin typeface="Palatino"/>
                <a:ea typeface="Palatino"/>
                <a:cs typeface="Palatino"/>
                <a:sym typeface="Palatino"/>
              </a:defRPr>
            </a:pPr>
            <a:r>
              <a:t>[Francis Birch, US seismologist]</a:t>
            </a: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33</a:t>
            </a:fld>
            <a:endParaRPr/>
          </a:p>
        </p:txBody>
      </p:sp>
      <p:sp>
        <p:nvSpPr>
          <p:cNvPr id="322" name="Shape 322"/>
          <p:cNvSpPr>
            <a:spLocks noGrp="1"/>
          </p:cNvSpPr>
          <p:nvPr>
            <p:ph type="title"/>
          </p:nvPr>
        </p:nvSpPr>
        <p:spPr>
          <a:xfrm>
            <a:off x="0" y="-190501"/>
            <a:ext cx="9144000" cy="1569296"/>
          </a:xfrm>
          <a:prstGeom prst="rect">
            <a:avLst/>
          </a:prstGeom>
          <a:solidFill>
            <a:srgbClr val="000000"/>
          </a:solidFill>
        </p:spPr>
        <p:txBody>
          <a:bodyPr/>
          <a:lstStyle>
            <a:lvl1pPr>
              <a:defRPr sz="4800" b="1">
                <a:solidFill>
                  <a:srgbClr val="FFFFFF"/>
                </a:solidFill>
                <a:latin typeface="Palatino"/>
                <a:ea typeface="Palatino"/>
                <a:cs typeface="Palatino"/>
                <a:sym typeface="Palatino"/>
              </a:defRPr>
            </a:lvl1pPr>
          </a:lstStyle>
          <a:p>
            <a:r>
              <a:t>Jordens indre</a:t>
            </a:r>
          </a:p>
        </p:txBody>
      </p:sp>
      <p:pic>
        <p:nvPicPr>
          <p:cNvPr id="323" name="pasted-image.jpeg"/>
          <p:cNvPicPr>
            <a:picLocks noChangeAspect="1"/>
          </p:cNvPicPr>
          <p:nvPr/>
        </p:nvPicPr>
        <p:blipFill>
          <a:blip r:embed="rId2">
            <a:extLst/>
          </a:blip>
          <a:stretch>
            <a:fillRect/>
          </a:stretch>
        </p:blipFill>
        <p:spPr>
          <a:xfrm>
            <a:off x="349932" y="2917073"/>
            <a:ext cx="5712615" cy="3766970"/>
          </a:xfrm>
          <a:prstGeom prst="rect">
            <a:avLst/>
          </a:prstGeom>
          <a:ln w="12700">
            <a:miter lim="400000"/>
          </a:ln>
        </p:spPr>
      </p:pic>
      <p:sp>
        <p:nvSpPr>
          <p:cNvPr id="324" name="Shape 324"/>
          <p:cNvSpPr/>
          <p:nvPr/>
        </p:nvSpPr>
        <p:spPr>
          <a:xfrm>
            <a:off x="709705" y="4981460"/>
            <a:ext cx="5148144" cy="1"/>
          </a:xfrm>
          <a:prstGeom prst="line">
            <a:avLst/>
          </a:prstGeom>
          <a:ln w="38100">
            <a:solidFill>
              <a:srgbClr val="FF2932"/>
            </a:solidFill>
            <a:custDash>
              <a:ds d="200000" sp="200000"/>
            </a:custDash>
            <a:miter lim="400000"/>
          </a:ln>
        </p:spPr>
        <p:txBody>
          <a:bodyPr lIns="45718" tIns="45718" rIns="45718" bIns="45718"/>
          <a:lstStyle/>
          <a:p>
            <a:endParaRPr/>
          </a:p>
        </p:txBody>
      </p:sp>
      <p:sp>
        <p:nvSpPr>
          <p:cNvPr id="325" name="Shape 325"/>
          <p:cNvSpPr/>
          <p:nvPr/>
        </p:nvSpPr>
        <p:spPr>
          <a:xfrm>
            <a:off x="732140" y="4943553"/>
            <a:ext cx="353237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932"/>
                </a:solidFill>
                <a:latin typeface="Palatino"/>
                <a:ea typeface="Palatino"/>
                <a:cs typeface="Palatino"/>
                <a:sym typeface="Palatino"/>
              </a:defRPr>
            </a:lvl1pPr>
          </a:lstStyle>
          <a:p>
            <a:r>
              <a:t>Jordens gennemsnitlige densitet</a:t>
            </a:r>
          </a:p>
        </p:txBody>
      </p:sp>
      <p:pic>
        <p:nvPicPr>
          <p:cNvPr id="326" name="pasted-image.jpg"/>
          <p:cNvPicPr>
            <a:picLocks noChangeAspect="1"/>
          </p:cNvPicPr>
          <p:nvPr/>
        </p:nvPicPr>
        <p:blipFill>
          <a:blip r:embed="rId3">
            <a:extLst/>
          </a:blip>
          <a:stretch>
            <a:fillRect/>
          </a:stretch>
        </p:blipFill>
        <p:spPr>
          <a:xfrm>
            <a:off x="5014462" y="1043607"/>
            <a:ext cx="3735623" cy="3766970"/>
          </a:xfrm>
          <a:prstGeom prst="rect">
            <a:avLst/>
          </a:prstGeom>
          <a:ln w="12700">
            <a:miter lim="400000"/>
          </a:ln>
        </p:spPr>
      </p:pic>
      <p:sp>
        <p:nvSpPr>
          <p:cNvPr id="327" name="Shape 327"/>
          <p:cNvSpPr/>
          <p:nvPr/>
        </p:nvSpPr>
        <p:spPr>
          <a:xfrm>
            <a:off x="394831" y="1009665"/>
            <a:ext cx="4206989"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a:solidFill>
                  <a:srgbClr val="FFFFFF"/>
                </a:solidFill>
                <a:latin typeface="Palatino"/>
                <a:ea typeface="Palatino"/>
                <a:cs typeface="Palatino"/>
                <a:sym typeface="Palatino"/>
              </a:defRPr>
            </a:pPr>
            <a:r>
              <a:t>Resultatet er, at man udfra jordskælv nu kender jordens indre utroligt godt.</a:t>
            </a:r>
          </a:p>
          <a:p>
            <a:pPr>
              <a:defRPr>
                <a:solidFill>
                  <a:srgbClr val="FFFFFF"/>
                </a:solidFill>
                <a:latin typeface="Palatino"/>
                <a:ea typeface="Palatino"/>
                <a:cs typeface="Palatino"/>
                <a:sym typeface="Palatino"/>
              </a:defRPr>
            </a:pPr>
            <a:endParaRPr/>
          </a:p>
          <a:p>
            <a:pPr>
              <a:defRPr>
                <a:solidFill>
                  <a:srgbClr val="FFFFFF"/>
                </a:solidFill>
                <a:latin typeface="Palatino"/>
                <a:ea typeface="Palatino"/>
                <a:cs typeface="Palatino"/>
                <a:sym typeface="Palatino"/>
              </a:defRPr>
            </a:pPr>
            <a:r>
              <a:t>Næste udfordring er så at kunne </a:t>
            </a:r>
            <a:r>
              <a:rPr b="1"/>
              <a:t>forudsige</a:t>
            </a:r>
            <a:r>
              <a:t> jordskælv…</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34</a:t>
            </a:fld>
            <a:endParaRPr/>
          </a:p>
        </p:txBody>
      </p:sp>
      <p:pic>
        <p:nvPicPr>
          <p:cNvPr id="330" name="pasted-image.jpg"/>
          <p:cNvPicPr>
            <a:picLocks noChangeAspect="1"/>
          </p:cNvPicPr>
          <p:nvPr/>
        </p:nvPicPr>
        <p:blipFill>
          <a:blip r:embed="rId2">
            <a:extLst/>
          </a:blip>
          <a:stretch>
            <a:fillRect/>
          </a:stretch>
        </p:blipFill>
        <p:spPr>
          <a:xfrm>
            <a:off x="-429510" y="170772"/>
            <a:ext cx="10003020" cy="7071689"/>
          </a:xfrm>
          <a:prstGeom prst="rect">
            <a:avLst/>
          </a:prstGeom>
          <a:ln w="12700">
            <a:miter lim="400000"/>
          </a:ln>
        </p:spPr>
      </p:pic>
      <p:sp>
        <p:nvSpPr>
          <p:cNvPr id="331" name="Shape 331"/>
          <p:cNvSpPr>
            <a:spLocks noGrp="1"/>
          </p:cNvSpPr>
          <p:nvPr>
            <p:ph type="title"/>
          </p:nvPr>
        </p:nvSpPr>
        <p:spPr>
          <a:xfrm>
            <a:off x="0" y="-190501"/>
            <a:ext cx="9144000" cy="1569296"/>
          </a:xfrm>
          <a:prstGeom prst="rect">
            <a:avLst/>
          </a:prstGeom>
        </p:spPr>
        <p:txBody>
          <a:bodyPr/>
          <a:lstStyle>
            <a:lvl1pPr>
              <a:defRPr sz="4800" b="1">
                <a:solidFill>
                  <a:srgbClr val="FFFFFF"/>
                </a:solidFill>
                <a:latin typeface="Palatino"/>
                <a:ea typeface="Palatino"/>
                <a:cs typeface="Palatino"/>
                <a:sym typeface="Palatino"/>
              </a:defRPr>
            </a:lvl1pPr>
          </a:lstStyle>
          <a:p>
            <a:r>
              <a:t>Jordens indre og ydre</a:t>
            </a:r>
          </a:p>
        </p:txBody>
      </p:sp>
      <p:sp>
        <p:nvSpPr>
          <p:cNvPr id="332" name="Shape 332"/>
          <p:cNvSpPr/>
          <p:nvPr/>
        </p:nvSpPr>
        <p:spPr>
          <a:xfrm>
            <a:off x="341742" y="6292910"/>
            <a:ext cx="3047414"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b="1">
                <a:solidFill>
                  <a:srgbClr val="FFFFFF"/>
                </a:solidFill>
                <a:latin typeface="Palatino"/>
                <a:ea typeface="Palatino"/>
                <a:cs typeface="Palatino"/>
                <a:sym typeface="Palatino"/>
              </a:defRPr>
            </a:lvl1pPr>
          </a:lstStyle>
          <a:p>
            <a:r>
              <a:t>Note: Ikke korrekt skala!</a:t>
            </a:r>
          </a:p>
        </p:txBody>
      </p:sp>
      <p:sp>
        <p:nvSpPr>
          <p:cNvPr id="333" name="Shape 333"/>
          <p:cNvSpPr/>
          <p:nvPr/>
        </p:nvSpPr>
        <p:spPr>
          <a:xfrm>
            <a:off x="4926774" y="5257481"/>
            <a:ext cx="3886915" cy="13462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a:latin typeface="Palatino"/>
                <a:ea typeface="Palatino"/>
                <a:cs typeface="Palatino"/>
                <a:sym typeface="Palatino"/>
              </a:defRPr>
            </a:lvl1pPr>
          </a:lstStyle>
          <a:p>
            <a:r>
              <a:t>Jordens kerne (af jern) spiller en central rolle i at vi har en atmosfære, idet magnetosfæren beskytter den fra solvinden.</a:t>
            </a: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35</a:t>
            </a:fld>
            <a:endParaRPr/>
          </a:p>
        </p:txBody>
      </p:sp>
      <p:pic>
        <p:nvPicPr>
          <p:cNvPr id="336" name="FieldTreeMilkyWay.jpg"/>
          <p:cNvPicPr>
            <a:picLocks noChangeAspect="1"/>
          </p:cNvPicPr>
          <p:nvPr/>
        </p:nvPicPr>
        <p:blipFill>
          <a:blip r:embed="rId2">
            <a:extLst/>
          </a:blip>
          <a:stretch>
            <a:fillRect/>
          </a:stretch>
        </p:blipFill>
        <p:spPr>
          <a:xfrm>
            <a:off x="-570873" y="-1"/>
            <a:ext cx="10285746" cy="6858001"/>
          </a:xfrm>
          <a:prstGeom prst="rect">
            <a:avLst/>
          </a:prstGeom>
          <a:ln w="12700">
            <a:miter lim="400000"/>
          </a:ln>
        </p:spPr>
      </p:pic>
      <p:sp>
        <p:nvSpPr>
          <p:cNvPr id="337" name="Shape 337"/>
          <p:cNvSpPr>
            <a:spLocks noGrp="1"/>
          </p:cNvSpPr>
          <p:nvPr>
            <p:ph type="title"/>
          </p:nvPr>
        </p:nvSpPr>
        <p:spPr>
          <a:xfrm>
            <a:off x="-1" y="127551"/>
            <a:ext cx="9144001" cy="1569297"/>
          </a:xfrm>
          <a:prstGeom prst="rect">
            <a:avLst/>
          </a:prstGeom>
        </p:spPr>
        <p:txBody>
          <a:bodyPr/>
          <a:lstStyle/>
          <a:p>
            <a:pPr marR="37387" indent="37387" defTabSz="841247">
              <a:defRPr sz="4416" b="1">
                <a:solidFill>
                  <a:srgbClr val="FFFFFF"/>
                </a:solidFill>
                <a:latin typeface="Palatino"/>
                <a:ea typeface="Palatino"/>
                <a:cs typeface="Palatino"/>
                <a:sym typeface="Palatino"/>
              </a:defRPr>
            </a:pPr>
            <a:r>
              <a:t>Hvornår kom der liv på Jorden,</a:t>
            </a:r>
          </a:p>
          <a:p>
            <a:pPr marR="37387" indent="37387" defTabSz="841247">
              <a:defRPr sz="4416" b="1">
                <a:solidFill>
                  <a:srgbClr val="FFFFFF"/>
                </a:solidFill>
                <a:latin typeface="Palatino"/>
                <a:ea typeface="Palatino"/>
                <a:cs typeface="Palatino"/>
                <a:sym typeface="Palatino"/>
              </a:defRPr>
            </a:pPr>
            <a:r>
              <a:t>og hvordan var det første liv?</a:t>
            </a: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36</a:t>
            </a:fld>
            <a:endParaRPr/>
          </a:p>
        </p:txBody>
      </p:sp>
      <p:sp>
        <p:nvSpPr>
          <p:cNvPr id="340" name="Shape 340"/>
          <p:cNvSpPr>
            <a:spLocks noGrp="1"/>
          </p:cNvSpPr>
          <p:nvPr>
            <p:ph type="title"/>
          </p:nvPr>
        </p:nvSpPr>
        <p:spPr>
          <a:xfrm>
            <a:off x="0" y="-190501"/>
            <a:ext cx="9144000" cy="1569296"/>
          </a:xfrm>
          <a:prstGeom prst="rect">
            <a:avLst/>
          </a:prstGeom>
          <a:solidFill>
            <a:srgbClr val="000000"/>
          </a:solidFill>
        </p:spPr>
        <p:txBody>
          <a:bodyPr/>
          <a:lstStyle>
            <a:lvl1pPr>
              <a:defRPr sz="4800" b="1">
                <a:solidFill>
                  <a:srgbClr val="FFFFFF"/>
                </a:solidFill>
                <a:latin typeface="Palatino"/>
                <a:ea typeface="Palatino"/>
                <a:cs typeface="Palatino"/>
                <a:sym typeface="Palatino"/>
              </a:defRPr>
            </a:lvl1pPr>
          </a:lstStyle>
          <a:p>
            <a:r>
              <a:t>Mød… LUCA!</a:t>
            </a:r>
          </a:p>
        </p:txBody>
      </p:sp>
      <p:sp>
        <p:nvSpPr>
          <p:cNvPr id="341" name="Shape 341"/>
          <p:cNvSpPr/>
          <p:nvPr/>
        </p:nvSpPr>
        <p:spPr>
          <a:xfrm>
            <a:off x="424497" y="992532"/>
            <a:ext cx="8295006"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a:solidFill>
                  <a:srgbClr val="FFFFFF"/>
                </a:solidFill>
                <a:latin typeface="Palatino"/>
                <a:ea typeface="Palatino"/>
                <a:cs typeface="Palatino"/>
                <a:sym typeface="Palatino"/>
              </a:defRPr>
            </a:pPr>
            <a:r>
              <a:t>Hvis man tager DNA fra de forskellige arter på jorden og sammenligner dem, så skal man overskue omkring 6.000.000 forskellige gener.</a:t>
            </a:r>
          </a:p>
          <a:p>
            <a:pPr>
              <a:defRPr>
                <a:solidFill>
                  <a:srgbClr val="FFFFFF"/>
                </a:solidFill>
                <a:latin typeface="Palatino"/>
                <a:ea typeface="Palatino"/>
                <a:cs typeface="Palatino"/>
                <a:sym typeface="Palatino"/>
              </a:defRPr>
            </a:pPr>
            <a:endParaRPr/>
          </a:p>
          <a:p>
            <a:pPr>
              <a:defRPr>
                <a:solidFill>
                  <a:srgbClr val="FFFFFF"/>
                </a:solidFill>
                <a:latin typeface="Palatino"/>
                <a:ea typeface="Palatino"/>
                <a:cs typeface="Palatino"/>
                <a:sym typeface="Palatino"/>
              </a:defRPr>
            </a:pPr>
            <a:r>
              <a:t>Det viser sig, at 355 gener muligvis opfylder kravet om at kunne være fra LUCA, “Last Universal Common Ancestor”, som dermed synes en blanding af bacteria og archaea.</a:t>
            </a:r>
          </a:p>
          <a:p>
            <a:pPr>
              <a:defRPr>
                <a:solidFill>
                  <a:srgbClr val="FFFFFF"/>
                </a:solidFill>
                <a:latin typeface="Palatino"/>
                <a:ea typeface="Palatino"/>
                <a:cs typeface="Palatino"/>
                <a:sym typeface="Palatino"/>
              </a:defRPr>
            </a:pPr>
            <a:r>
              <a:t>LUCA beboede derfor nok et anærobt (dvs. uden ilt) hydrotermisk væld/kilde i et geotermisk aktivt miljø rigt på H2, CO2 og jern.</a:t>
            </a:r>
          </a:p>
        </p:txBody>
      </p:sp>
      <p:pic>
        <p:nvPicPr>
          <p:cNvPr id="342" name="image24.png"/>
          <p:cNvPicPr>
            <a:picLocks noChangeAspect="1"/>
          </p:cNvPicPr>
          <p:nvPr/>
        </p:nvPicPr>
        <p:blipFill>
          <a:blip r:embed="rId2">
            <a:extLst/>
          </a:blip>
          <a:stretch>
            <a:fillRect/>
          </a:stretch>
        </p:blipFill>
        <p:spPr>
          <a:xfrm>
            <a:off x="476472" y="3639778"/>
            <a:ext cx="8191056" cy="3157653"/>
          </a:xfrm>
          <a:prstGeom prst="rect">
            <a:avLst/>
          </a:prstGeom>
          <a:ln w="12700">
            <a:miter lim="400000"/>
          </a:ln>
        </p:spPr>
      </p:pic>
      <p:sp>
        <p:nvSpPr>
          <p:cNvPr id="343" name="Shape 343"/>
          <p:cNvSpPr/>
          <p:nvPr/>
        </p:nvSpPr>
        <p:spPr>
          <a:xfrm>
            <a:off x="4126457" y="12147"/>
            <a:ext cx="4962336"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u="sng">
                <a:solidFill>
                  <a:srgbClr val="0000FF"/>
                </a:solidFill>
                <a:uFill>
                  <a:solidFill>
                    <a:srgbClr val="0000FF"/>
                  </a:solidFill>
                </a:uFill>
                <a:hlinkClick r:id="rId3"/>
              </a:defRPr>
            </a:lvl1pPr>
          </a:lstStyle>
          <a:p>
            <a:pPr>
              <a:defRPr u="none">
                <a:solidFill>
                  <a:srgbClr val="000000"/>
                </a:solidFill>
                <a:uFill>
                  <a:solidFill>
                    <a:srgbClr val="000000"/>
                  </a:solidFill>
                </a:uFill>
              </a:defRPr>
            </a:pPr>
            <a:r>
              <a:rPr u="sng">
                <a:solidFill>
                  <a:srgbClr val="0000FF"/>
                </a:solidFill>
                <a:uFill>
                  <a:solidFill>
                    <a:srgbClr val="0000FF"/>
                  </a:solidFill>
                </a:uFill>
                <a:hlinkClick r:id="rId3"/>
              </a:rPr>
              <a:t>https://www.nytimes.com/2016/07/26/science/last-universal-ancestor.html</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37</a:t>
            </a:fld>
            <a:endParaRPr/>
          </a:p>
        </p:txBody>
      </p:sp>
      <p:sp>
        <p:nvSpPr>
          <p:cNvPr id="346" name="Shape 346"/>
          <p:cNvSpPr>
            <a:spLocks noGrp="1"/>
          </p:cNvSpPr>
          <p:nvPr>
            <p:ph type="title"/>
          </p:nvPr>
        </p:nvSpPr>
        <p:spPr>
          <a:xfrm>
            <a:off x="0" y="-190501"/>
            <a:ext cx="9144000" cy="1569296"/>
          </a:xfrm>
          <a:prstGeom prst="rect">
            <a:avLst/>
          </a:prstGeom>
          <a:solidFill>
            <a:srgbClr val="000000"/>
          </a:solidFill>
        </p:spPr>
        <p:txBody>
          <a:bodyPr/>
          <a:lstStyle>
            <a:lvl1pPr>
              <a:defRPr sz="4800" b="1">
                <a:solidFill>
                  <a:srgbClr val="FFFFFF"/>
                </a:solidFill>
                <a:latin typeface="Palatino"/>
                <a:ea typeface="Palatino"/>
                <a:cs typeface="Palatino"/>
                <a:sym typeface="Palatino"/>
              </a:defRPr>
            </a:lvl1pPr>
          </a:lstStyle>
          <a:p>
            <a:r>
              <a:t>Mød… LUCA!</a:t>
            </a:r>
          </a:p>
        </p:txBody>
      </p:sp>
      <p:sp>
        <p:nvSpPr>
          <p:cNvPr id="347" name="Shape 347"/>
          <p:cNvSpPr/>
          <p:nvPr/>
        </p:nvSpPr>
        <p:spPr>
          <a:xfrm>
            <a:off x="424497" y="992532"/>
            <a:ext cx="8295006"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a:solidFill>
                  <a:srgbClr val="FFFFFF"/>
                </a:solidFill>
                <a:latin typeface="Palatino"/>
                <a:ea typeface="Palatino"/>
                <a:cs typeface="Palatino"/>
                <a:sym typeface="Palatino"/>
              </a:defRPr>
            </a:pPr>
            <a:r>
              <a:t>Hvis man tager DNA fra de forskellige arter på jorden og sammenligner dem, så skal man overskue omkring 6.000.000 forskellige gener.</a:t>
            </a:r>
          </a:p>
          <a:p>
            <a:pPr>
              <a:defRPr>
                <a:solidFill>
                  <a:srgbClr val="FFFFFF"/>
                </a:solidFill>
                <a:latin typeface="Palatino"/>
                <a:ea typeface="Palatino"/>
                <a:cs typeface="Palatino"/>
                <a:sym typeface="Palatino"/>
              </a:defRPr>
            </a:pPr>
            <a:endParaRPr/>
          </a:p>
          <a:p>
            <a:pPr>
              <a:defRPr>
                <a:solidFill>
                  <a:srgbClr val="FFFFFF"/>
                </a:solidFill>
                <a:latin typeface="Palatino"/>
                <a:ea typeface="Palatino"/>
                <a:cs typeface="Palatino"/>
                <a:sym typeface="Palatino"/>
              </a:defRPr>
            </a:pPr>
            <a:r>
              <a:t>Det viser sig, at 355 gener muligvis opfylder kravet om at kunne være fra LUCA, “Last Universal Common Ancestor”, som dermed synes en blanding af bacteria og archaea.</a:t>
            </a:r>
          </a:p>
          <a:p>
            <a:pPr>
              <a:defRPr>
                <a:solidFill>
                  <a:srgbClr val="FFFFFF"/>
                </a:solidFill>
                <a:latin typeface="Palatino"/>
                <a:ea typeface="Palatino"/>
                <a:cs typeface="Palatino"/>
                <a:sym typeface="Palatino"/>
              </a:defRPr>
            </a:pPr>
            <a:r>
              <a:t>LUCA beboede derfor nok et anærobt (dvs. uden ilt) hydrotermisk væld/kilde i et geotermisk aktivt miljø rigt på H2, CO2 og jern.</a:t>
            </a:r>
          </a:p>
        </p:txBody>
      </p:sp>
      <p:pic>
        <p:nvPicPr>
          <p:cNvPr id="348" name="image24.png"/>
          <p:cNvPicPr>
            <a:picLocks noChangeAspect="1"/>
          </p:cNvPicPr>
          <p:nvPr/>
        </p:nvPicPr>
        <p:blipFill>
          <a:blip r:embed="rId2">
            <a:extLst/>
          </a:blip>
          <a:stretch>
            <a:fillRect/>
          </a:stretch>
        </p:blipFill>
        <p:spPr>
          <a:xfrm>
            <a:off x="476472" y="3639778"/>
            <a:ext cx="8191056" cy="3157653"/>
          </a:xfrm>
          <a:prstGeom prst="rect">
            <a:avLst/>
          </a:prstGeom>
          <a:ln w="12700">
            <a:miter lim="400000"/>
          </a:ln>
        </p:spPr>
      </p:pic>
      <p:sp>
        <p:nvSpPr>
          <p:cNvPr id="349" name="Shape 349"/>
          <p:cNvSpPr/>
          <p:nvPr/>
        </p:nvSpPr>
        <p:spPr>
          <a:xfrm>
            <a:off x="4126457" y="12147"/>
            <a:ext cx="4962336"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u="sng">
                <a:solidFill>
                  <a:srgbClr val="0000FF"/>
                </a:solidFill>
                <a:uFill>
                  <a:solidFill>
                    <a:srgbClr val="0000FF"/>
                  </a:solidFill>
                </a:uFill>
                <a:hlinkClick r:id="rId3"/>
              </a:defRPr>
            </a:lvl1pPr>
          </a:lstStyle>
          <a:p>
            <a:pPr>
              <a:defRPr u="none">
                <a:solidFill>
                  <a:srgbClr val="000000"/>
                </a:solidFill>
                <a:uFill>
                  <a:solidFill>
                    <a:srgbClr val="000000"/>
                  </a:solidFill>
                </a:uFill>
              </a:defRPr>
            </a:pPr>
            <a:r>
              <a:rPr u="sng">
                <a:solidFill>
                  <a:srgbClr val="0000FF"/>
                </a:solidFill>
                <a:uFill>
                  <a:solidFill>
                    <a:srgbClr val="0000FF"/>
                  </a:solidFill>
                </a:uFill>
                <a:hlinkClick r:id="rId3"/>
              </a:rPr>
              <a:t>https://www.nytimes.com/2016/07/26/science/last-universal-ancestor.html</a:t>
            </a:r>
          </a:p>
        </p:txBody>
      </p:sp>
      <p:sp>
        <p:nvSpPr>
          <p:cNvPr id="350" name="Shape 350"/>
          <p:cNvSpPr/>
          <p:nvPr/>
        </p:nvSpPr>
        <p:spPr>
          <a:xfrm>
            <a:off x="647775" y="3769691"/>
            <a:ext cx="7848450" cy="13462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defRPr>
                <a:latin typeface="Palatino"/>
                <a:ea typeface="Palatino"/>
                <a:cs typeface="Palatino"/>
                <a:sym typeface="Palatino"/>
              </a:defRPr>
            </a:pPr>
            <a:r>
              <a:t>“Therefore I should infer from analogy that probably all the organic beings which have ever lived on this earth have descended from some one primordial form, into which life was first breathed.”</a:t>
            </a:r>
          </a:p>
          <a:p>
            <a:pPr algn="r">
              <a:defRPr>
                <a:latin typeface="Palatino"/>
                <a:ea typeface="Palatino"/>
                <a:cs typeface="Palatino"/>
                <a:sym typeface="Palatino"/>
              </a:defRPr>
            </a:pPr>
            <a:r>
              <a:t>[Charles Darwin, Origin of Species (1859)]</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38</a:t>
            </a:fld>
            <a:endParaRPr/>
          </a:p>
        </p:txBody>
      </p:sp>
      <p:sp>
        <p:nvSpPr>
          <p:cNvPr id="353" name="Shape 353"/>
          <p:cNvSpPr>
            <a:spLocks noGrp="1"/>
          </p:cNvSpPr>
          <p:nvPr>
            <p:ph type="title"/>
          </p:nvPr>
        </p:nvSpPr>
        <p:spPr>
          <a:xfrm>
            <a:off x="0" y="-190501"/>
            <a:ext cx="9144000" cy="1569296"/>
          </a:xfrm>
          <a:prstGeom prst="rect">
            <a:avLst/>
          </a:prstGeom>
          <a:solidFill>
            <a:srgbClr val="000000"/>
          </a:solidFill>
        </p:spPr>
        <p:txBody>
          <a:bodyPr/>
          <a:lstStyle>
            <a:lvl1pPr>
              <a:defRPr sz="4800" b="1">
                <a:solidFill>
                  <a:srgbClr val="FFFFFF"/>
                </a:solidFill>
                <a:latin typeface="Palatino"/>
                <a:ea typeface="Palatino"/>
                <a:cs typeface="Palatino"/>
                <a:sym typeface="Palatino"/>
              </a:defRPr>
            </a:lvl1pPr>
          </a:lstStyle>
          <a:p>
            <a:r>
              <a:t>Mød… LUCA!</a:t>
            </a:r>
          </a:p>
        </p:txBody>
      </p:sp>
      <p:pic>
        <p:nvPicPr>
          <p:cNvPr id="354" name="pasted-image.png"/>
          <p:cNvPicPr>
            <a:picLocks noChangeAspect="1"/>
          </p:cNvPicPr>
          <p:nvPr/>
        </p:nvPicPr>
        <p:blipFill>
          <a:blip r:embed="rId2">
            <a:extLst/>
          </a:blip>
          <a:stretch>
            <a:fillRect/>
          </a:stretch>
        </p:blipFill>
        <p:spPr>
          <a:xfrm>
            <a:off x="662191" y="933652"/>
            <a:ext cx="7819618" cy="5864714"/>
          </a:xfrm>
          <a:prstGeom prst="rect">
            <a:avLst/>
          </a:prstGeom>
          <a:ln w="12700">
            <a:miter lim="400000"/>
          </a:ln>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39</a:t>
            </a:fld>
            <a:endParaRPr/>
          </a:p>
        </p:txBody>
      </p:sp>
      <p:sp>
        <p:nvSpPr>
          <p:cNvPr id="357" name="Shape 357"/>
          <p:cNvSpPr>
            <a:spLocks noGrp="1"/>
          </p:cNvSpPr>
          <p:nvPr>
            <p:ph type="title"/>
          </p:nvPr>
        </p:nvSpPr>
        <p:spPr>
          <a:xfrm>
            <a:off x="0" y="-190501"/>
            <a:ext cx="9144000" cy="1569296"/>
          </a:xfrm>
          <a:prstGeom prst="rect">
            <a:avLst/>
          </a:prstGeom>
          <a:solidFill>
            <a:srgbClr val="000000"/>
          </a:solidFill>
        </p:spPr>
        <p:txBody>
          <a:bodyPr/>
          <a:lstStyle>
            <a:lvl1pPr>
              <a:defRPr sz="4800" b="1">
                <a:solidFill>
                  <a:srgbClr val="FFFFFF"/>
                </a:solidFill>
                <a:latin typeface="Palatino"/>
                <a:ea typeface="Palatino"/>
                <a:cs typeface="Palatino"/>
                <a:sym typeface="Palatino"/>
              </a:defRPr>
            </a:lvl1pPr>
          </a:lstStyle>
          <a:p>
            <a:r>
              <a:t>Mød… LUCA!</a:t>
            </a:r>
          </a:p>
        </p:txBody>
      </p:sp>
      <p:pic>
        <p:nvPicPr>
          <p:cNvPr id="358" name="pasted-image.png"/>
          <p:cNvPicPr>
            <a:picLocks noChangeAspect="1"/>
          </p:cNvPicPr>
          <p:nvPr/>
        </p:nvPicPr>
        <p:blipFill>
          <a:blip r:embed="rId2">
            <a:extLst/>
          </a:blip>
          <a:stretch>
            <a:fillRect/>
          </a:stretch>
        </p:blipFill>
        <p:spPr>
          <a:xfrm>
            <a:off x="662191" y="933652"/>
            <a:ext cx="7819618" cy="5864714"/>
          </a:xfrm>
          <a:prstGeom prst="rect">
            <a:avLst/>
          </a:prstGeom>
          <a:ln w="12700">
            <a:miter lim="400000"/>
          </a:ln>
        </p:spPr>
      </p:pic>
      <p:pic>
        <p:nvPicPr>
          <p:cNvPr id="359" name="pasted-image.jpg"/>
          <p:cNvPicPr>
            <a:picLocks noChangeAspect="1"/>
          </p:cNvPicPr>
          <p:nvPr/>
        </p:nvPicPr>
        <p:blipFill>
          <a:blip r:embed="rId3">
            <a:extLst/>
          </a:blip>
          <a:stretch>
            <a:fillRect/>
          </a:stretch>
        </p:blipFill>
        <p:spPr>
          <a:xfrm>
            <a:off x="6282968" y="2993579"/>
            <a:ext cx="2787898" cy="3507195"/>
          </a:xfrm>
          <a:prstGeom prst="rect">
            <a:avLst/>
          </a:prstGeom>
          <a:ln w="12700">
            <a:miter lim="400000"/>
          </a:ln>
        </p:spPr>
      </p:pic>
      <p:sp>
        <p:nvSpPr>
          <p:cNvPr id="360" name="Shape 360"/>
          <p:cNvSpPr/>
          <p:nvPr/>
        </p:nvSpPr>
        <p:spPr>
          <a:xfrm>
            <a:off x="2983457" y="5240130"/>
            <a:ext cx="3981024" cy="13462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a:latin typeface="Palatino"/>
                <a:ea typeface="Palatino"/>
                <a:cs typeface="Palatino"/>
                <a:sym typeface="Palatino"/>
              </a:defRPr>
            </a:lvl1pPr>
          </a:lstStyle>
          <a:p>
            <a:r>
              <a:t>Men disse konklusioner bygger på antagelsen om, at vi har et familietræ uden horisontale genoverførsler mellem archaea og bacteria.</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a:spLocks noGrp="1"/>
          </p:cNvSpPr>
          <p:nvPr>
            <p:ph type="title"/>
          </p:nvPr>
        </p:nvSpPr>
        <p:spPr>
          <a:xfrm>
            <a:off x="457200" y="92073"/>
            <a:ext cx="8229600" cy="1508129"/>
          </a:xfrm>
          <a:prstGeom prst="rect">
            <a:avLst/>
          </a:prstGeom>
        </p:spPr>
        <p:txBody>
          <a:bodyPr/>
          <a:lstStyle/>
          <a:p>
            <a:endParaRPr/>
          </a:p>
        </p:txBody>
      </p:sp>
      <p:pic>
        <p:nvPicPr>
          <p:cNvPr id="60" name="image4.jpeg"/>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61" name="Shape 61"/>
          <p:cNvSpPr>
            <a:spLocks noGrp="1"/>
          </p:cNvSpPr>
          <p:nvPr>
            <p:ph type="sldNum" sz="quarter" idx="4294967295"/>
          </p:nvPr>
        </p:nvSpPr>
        <p:spPr>
          <a:xfrm>
            <a:off x="8897708" y="6550025"/>
            <a:ext cx="213184"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4</a:t>
            </a:fld>
            <a:endParaRPr/>
          </a:p>
        </p:txBody>
      </p:sp>
      <p:sp>
        <p:nvSpPr>
          <p:cNvPr id="62" name="Shape 62"/>
          <p:cNvSpPr/>
          <p:nvPr/>
        </p:nvSpPr>
        <p:spPr>
          <a:xfrm>
            <a:off x="996475" y="2284342"/>
            <a:ext cx="7151050" cy="1569297"/>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marR="36168" indent="36168" algn="ctr" defTabSz="813816">
              <a:defRPr sz="4272" b="1">
                <a:latin typeface="Palatino"/>
                <a:ea typeface="Palatino"/>
                <a:cs typeface="Palatino"/>
                <a:sym typeface="Palatino"/>
              </a:defRPr>
            </a:pPr>
            <a:r>
              <a:t>Hvorfor tror vi på</a:t>
            </a:r>
          </a:p>
          <a:p>
            <a:pPr marR="36168" indent="36168" algn="ctr" defTabSz="813816">
              <a:defRPr sz="4272" b="1">
                <a:latin typeface="Palatino"/>
                <a:ea typeface="Palatino"/>
                <a:cs typeface="Palatino"/>
                <a:sym typeface="Palatino"/>
              </a:defRPr>
            </a:pPr>
            <a:r>
              <a:t>Big Bang?</a:t>
            </a: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pasted-image.jpg"/>
          <p:cNvPicPr>
            <a:picLocks noChangeAspect="1"/>
          </p:cNvPicPr>
          <p:nvPr/>
        </p:nvPicPr>
        <p:blipFill>
          <a:blip r:embed="rId2">
            <a:extLst/>
          </a:blip>
          <a:stretch>
            <a:fillRect/>
          </a:stretch>
        </p:blipFill>
        <p:spPr>
          <a:xfrm>
            <a:off x="-3226310" y="-1273401"/>
            <a:ext cx="12430256" cy="8461758"/>
          </a:xfrm>
          <a:prstGeom prst="rect">
            <a:avLst/>
          </a:prstGeom>
          <a:ln w="12700">
            <a:miter lim="400000"/>
          </a:ln>
        </p:spPr>
      </p:pic>
      <p:sp>
        <p:nvSpPr>
          <p:cNvPr id="363" name="Shape 363"/>
          <p:cNvSpPr>
            <a:spLocks noGrp="1"/>
          </p:cNvSpPr>
          <p:nvPr>
            <p:ph type="title"/>
          </p:nvPr>
        </p:nvSpPr>
        <p:spPr>
          <a:xfrm>
            <a:off x="0" y="0"/>
            <a:ext cx="9144000" cy="1041400"/>
          </a:xfrm>
          <a:prstGeom prst="rect">
            <a:avLst/>
          </a:prstGeom>
        </p:spPr>
        <p:txBody>
          <a:bodyPr/>
          <a:lstStyle>
            <a:lvl1pPr>
              <a:defRPr b="1">
                <a:solidFill>
                  <a:srgbClr val="FFFFFF"/>
                </a:solidFill>
                <a:uFill>
                  <a:solidFill>
                    <a:srgbClr val="FFFFFF"/>
                  </a:solidFill>
                </a:uFill>
                <a:latin typeface="Palatino"/>
                <a:ea typeface="Palatino"/>
                <a:cs typeface="Palatino"/>
                <a:sym typeface="Palatino"/>
              </a:defRPr>
            </a:lvl1pPr>
          </a:lstStyle>
          <a:p>
            <a:r>
              <a:t>Oxygen i atmosfæren</a:t>
            </a:r>
          </a:p>
        </p:txBody>
      </p:sp>
      <p:sp>
        <p:nvSpPr>
          <p:cNvPr id="364" name="Shape 364"/>
          <p:cNvSpPr>
            <a:spLocks noGrp="1"/>
          </p:cNvSpPr>
          <p:nvPr>
            <p:ph type="sldNum" sz="quarter" idx="4294967295"/>
          </p:nvPr>
        </p:nvSpPr>
        <p:spPr>
          <a:xfrm>
            <a:off x="8848265" y="6550025"/>
            <a:ext cx="312069"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40</a:t>
            </a:fld>
            <a:endParaRPr/>
          </a:p>
        </p:txBody>
      </p:sp>
      <p:pic>
        <p:nvPicPr>
          <p:cNvPr id="365" name="EarthsAtmosphereOxygenation_WithLabels.png"/>
          <p:cNvPicPr>
            <a:picLocks noChangeAspect="1"/>
          </p:cNvPicPr>
          <p:nvPr/>
        </p:nvPicPr>
        <p:blipFill>
          <a:blip r:embed="rId3">
            <a:extLst/>
          </a:blip>
          <a:stretch>
            <a:fillRect/>
          </a:stretch>
        </p:blipFill>
        <p:spPr>
          <a:xfrm>
            <a:off x="181725" y="1002795"/>
            <a:ext cx="8780550" cy="4852410"/>
          </a:xfrm>
          <a:prstGeom prst="rect">
            <a:avLst/>
          </a:prstGeom>
          <a:ln w="12700">
            <a:miter lim="400000"/>
          </a:ln>
        </p:spPr>
      </p:pic>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pasted-image.jpg"/>
          <p:cNvPicPr>
            <a:picLocks noChangeAspect="1"/>
          </p:cNvPicPr>
          <p:nvPr/>
        </p:nvPicPr>
        <p:blipFill>
          <a:blip r:embed="rId2">
            <a:extLst/>
          </a:blip>
          <a:stretch>
            <a:fillRect/>
          </a:stretch>
        </p:blipFill>
        <p:spPr>
          <a:xfrm>
            <a:off x="-3226310" y="-1273401"/>
            <a:ext cx="12430256" cy="8461758"/>
          </a:xfrm>
          <a:prstGeom prst="rect">
            <a:avLst/>
          </a:prstGeom>
          <a:ln w="12700">
            <a:miter lim="400000"/>
          </a:ln>
        </p:spPr>
      </p:pic>
      <p:sp>
        <p:nvSpPr>
          <p:cNvPr id="368" name="Shape 368"/>
          <p:cNvSpPr>
            <a:spLocks noGrp="1"/>
          </p:cNvSpPr>
          <p:nvPr>
            <p:ph type="title"/>
          </p:nvPr>
        </p:nvSpPr>
        <p:spPr>
          <a:xfrm>
            <a:off x="0" y="0"/>
            <a:ext cx="9144000" cy="1041400"/>
          </a:xfrm>
          <a:prstGeom prst="rect">
            <a:avLst/>
          </a:prstGeom>
        </p:spPr>
        <p:txBody>
          <a:bodyPr/>
          <a:lstStyle>
            <a:lvl1pPr>
              <a:defRPr b="1">
                <a:solidFill>
                  <a:srgbClr val="FFFFFF"/>
                </a:solidFill>
                <a:uFill>
                  <a:solidFill>
                    <a:srgbClr val="FFFFFF"/>
                  </a:solidFill>
                </a:uFill>
                <a:latin typeface="Palatino"/>
                <a:ea typeface="Palatino"/>
                <a:cs typeface="Palatino"/>
                <a:sym typeface="Palatino"/>
              </a:defRPr>
            </a:lvl1pPr>
          </a:lstStyle>
          <a:p>
            <a:r>
              <a:t>Oxygen i atmosfæren</a:t>
            </a:r>
          </a:p>
        </p:txBody>
      </p:sp>
      <p:sp>
        <p:nvSpPr>
          <p:cNvPr id="369" name="Shape 369"/>
          <p:cNvSpPr>
            <a:spLocks noGrp="1"/>
          </p:cNvSpPr>
          <p:nvPr>
            <p:ph type="sldNum" sz="quarter" idx="4294967295"/>
          </p:nvPr>
        </p:nvSpPr>
        <p:spPr>
          <a:xfrm>
            <a:off x="8848265" y="6550025"/>
            <a:ext cx="312069"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41</a:t>
            </a:fld>
            <a:endParaRPr/>
          </a:p>
        </p:txBody>
      </p:sp>
      <p:pic>
        <p:nvPicPr>
          <p:cNvPr id="370" name="EarthsAtmosphereOxygenation_WithLabels.png"/>
          <p:cNvPicPr>
            <a:picLocks noChangeAspect="1"/>
          </p:cNvPicPr>
          <p:nvPr/>
        </p:nvPicPr>
        <p:blipFill>
          <a:blip r:embed="rId3">
            <a:extLst/>
          </a:blip>
          <a:stretch>
            <a:fillRect/>
          </a:stretch>
        </p:blipFill>
        <p:spPr>
          <a:xfrm>
            <a:off x="181725" y="1002795"/>
            <a:ext cx="8780550" cy="4852410"/>
          </a:xfrm>
          <a:prstGeom prst="rect">
            <a:avLst/>
          </a:prstGeom>
          <a:ln w="12700">
            <a:miter lim="400000"/>
          </a:ln>
        </p:spPr>
      </p:pic>
      <p:sp>
        <p:nvSpPr>
          <p:cNvPr id="371" name="Shape 371"/>
          <p:cNvSpPr/>
          <p:nvPr/>
        </p:nvSpPr>
        <p:spPr>
          <a:xfrm>
            <a:off x="1075144" y="2501554"/>
            <a:ext cx="2835402" cy="542926"/>
          </a:xfrm>
          <a:prstGeom prst="rect">
            <a:avLst/>
          </a:prstGeom>
          <a:gradFill>
            <a:gsLst>
              <a:gs pos="0">
                <a:schemeClr val="accent5">
                  <a:hueOff val="-477027"/>
                  <a:satOff val="5825"/>
                  <a:lumOff val="41095"/>
                  <a:alpha val="49273"/>
                </a:schemeClr>
              </a:gs>
              <a:gs pos="35000">
                <a:srgbClr val="FFBEBC">
                  <a:alpha val="49273"/>
                </a:srgbClr>
              </a:gs>
              <a:gs pos="100000">
                <a:schemeClr val="accent5">
                  <a:hueOff val="-486586"/>
                  <a:satOff val="5825"/>
                  <a:lumOff val="54612"/>
                  <a:alpha val="49273"/>
                </a:schemeClr>
              </a:gs>
            </a:gsLst>
            <a:lin ang="16200000"/>
          </a:gradFill>
          <a:ln>
            <a:solidFill>
              <a:schemeClr val="accent5">
                <a:alpha val="49273"/>
              </a:schemeClr>
            </a:solidFill>
          </a:ln>
          <a:extLst>
            <a:ext uri="{C572A759-6A51-4108-AA02-DFA0A04FC94B}">
              <ma14:wrappingTextBoxFlag xmlns:ma14="http://schemas.microsoft.com/office/mac/drawingml/2011/main" val="1"/>
            </a:ext>
          </a:extLst>
        </p:spPr>
        <p:txBody>
          <a:bodyPr lIns="50800" tIns="50800" rIns="50800" bIns="50800">
            <a:spAutoFit/>
          </a:bodyPr>
          <a:lstStyle/>
          <a:p>
            <a:pPr algn="ctr">
              <a:defRPr sz="1400"/>
            </a:pPr>
            <a:r>
              <a:t>Meget lidt O</a:t>
            </a:r>
            <a:r>
              <a:rPr baseline="-5999"/>
              <a:t>2</a:t>
            </a:r>
            <a:r>
              <a:t> produceret.</a:t>
            </a:r>
          </a:p>
          <a:p>
            <a:pPr algn="ctr">
              <a:defRPr sz="1400"/>
            </a:pPr>
            <a:r>
              <a:t>Ingen O</a:t>
            </a:r>
            <a:r>
              <a:rPr baseline="-5999"/>
              <a:t>2</a:t>
            </a:r>
            <a:r>
              <a:t> i atmosfæren.</a:t>
            </a:r>
          </a:p>
        </p:txBody>
      </p:sp>
      <p:sp>
        <p:nvSpPr>
          <p:cNvPr id="372" name="Shape 372"/>
          <p:cNvSpPr/>
          <p:nvPr/>
        </p:nvSpPr>
        <p:spPr>
          <a:xfrm>
            <a:off x="3925466" y="2305015"/>
            <a:ext cx="1161785" cy="1190626"/>
          </a:xfrm>
          <a:prstGeom prst="rect">
            <a:avLst/>
          </a:prstGeom>
          <a:solidFill>
            <a:schemeClr val="accent4">
              <a:alpha val="49273"/>
            </a:schemeClr>
          </a:solidFill>
          <a:ln>
            <a:solidFill>
              <a:schemeClr val="accent5">
                <a:alpha val="49273"/>
              </a:schemeClr>
            </a:solidFill>
          </a:ln>
          <a:extLst>
            <a:ext uri="{C572A759-6A51-4108-AA02-DFA0A04FC94B}">
              <ma14:wrappingTextBoxFlag xmlns:ma14="http://schemas.microsoft.com/office/mac/drawingml/2011/main" val="1"/>
            </a:ext>
          </a:extLst>
        </p:spPr>
        <p:txBody>
          <a:bodyPr lIns="50800" tIns="50800" rIns="50800" bIns="50800">
            <a:spAutoFit/>
          </a:bodyPr>
          <a:lstStyle/>
          <a:p>
            <a:pPr algn="ctr">
              <a:defRPr sz="1400"/>
            </a:pPr>
            <a:r>
              <a:t>Noget O</a:t>
            </a:r>
            <a:r>
              <a:rPr baseline="-5999"/>
              <a:t>2</a:t>
            </a:r>
            <a:r>
              <a:t> produceret,</a:t>
            </a:r>
          </a:p>
          <a:p>
            <a:pPr algn="ctr">
              <a:defRPr sz="1400"/>
            </a:pPr>
            <a:r>
              <a:t>men det optages i havet.</a:t>
            </a:r>
          </a:p>
        </p:txBody>
      </p:sp>
      <p:sp>
        <p:nvSpPr>
          <p:cNvPr id="373" name="Shape 373"/>
          <p:cNvSpPr/>
          <p:nvPr/>
        </p:nvSpPr>
        <p:spPr>
          <a:xfrm>
            <a:off x="5078405" y="2127181"/>
            <a:ext cx="1945267" cy="974726"/>
          </a:xfrm>
          <a:prstGeom prst="rect">
            <a:avLst/>
          </a:prstGeom>
          <a:solidFill>
            <a:schemeClr val="accent3">
              <a:alpha val="49273"/>
            </a:schemeClr>
          </a:solidFill>
          <a:ln>
            <a:solidFill>
              <a:schemeClr val="accent5">
                <a:alpha val="49273"/>
              </a:schemeClr>
            </a:solidFill>
          </a:ln>
          <a:extLst>
            <a:ext uri="{C572A759-6A51-4108-AA02-DFA0A04FC94B}">
              <ma14:wrappingTextBoxFlag xmlns:ma14="http://schemas.microsoft.com/office/mac/drawingml/2011/main" val="1"/>
            </a:ext>
          </a:extLst>
        </p:spPr>
        <p:txBody>
          <a:bodyPr lIns="50800" tIns="50800" rIns="50800" bIns="50800">
            <a:spAutoFit/>
          </a:bodyPr>
          <a:lstStyle/>
          <a:p>
            <a:pPr algn="ctr">
              <a:defRPr sz="1400"/>
            </a:pPr>
            <a:r>
              <a:t>O</a:t>
            </a:r>
            <a:r>
              <a:rPr baseline="-5999"/>
              <a:t>2</a:t>
            </a:r>
            <a:r>
              <a:t> produceres.</a:t>
            </a:r>
          </a:p>
          <a:p>
            <a:pPr algn="ctr">
              <a:defRPr sz="1400"/>
            </a:pPr>
            <a:r>
              <a:t>Optages af Jordens overflade og ozon-laget.</a:t>
            </a:r>
          </a:p>
        </p:txBody>
      </p:sp>
      <p:sp>
        <p:nvSpPr>
          <p:cNvPr id="374" name="Shape 374"/>
          <p:cNvSpPr/>
          <p:nvPr/>
        </p:nvSpPr>
        <p:spPr>
          <a:xfrm>
            <a:off x="7041383" y="1964841"/>
            <a:ext cx="1834811" cy="974726"/>
          </a:xfrm>
          <a:prstGeom prst="rect">
            <a:avLst/>
          </a:prstGeom>
          <a:solidFill>
            <a:schemeClr val="accent2">
              <a:alpha val="49273"/>
            </a:schemeClr>
          </a:solidFill>
          <a:ln>
            <a:solidFill>
              <a:schemeClr val="accent5">
                <a:alpha val="49273"/>
              </a:schemeClr>
            </a:solidFill>
          </a:ln>
          <a:extLst>
            <a:ext uri="{C572A759-6A51-4108-AA02-DFA0A04FC94B}">
              <ma14:wrappingTextBoxFlag xmlns:ma14="http://schemas.microsoft.com/office/mac/drawingml/2011/main" val="1"/>
            </a:ext>
          </a:extLst>
        </p:spPr>
        <p:txBody>
          <a:bodyPr lIns="50800" tIns="50800" rIns="50800" bIns="50800">
            <a:spAutoFit/>
          </a:bodyPr>
          <a:lstStyle/>
          <a:p>
            <a:pPr algn="ctr">
              <a:defRPr sz="1400"/>
            </a:pPr>
            <a:r>
              <a:t>Alle O</a:t>
            </a:r>
            <a:r>
              <a:rPr baseline="-5999"/>
              <a:t>2</a:t>
            </a:r>
            <a:r>
              <a:t> lagre er fyldt, og ilt produceres direkte til atmosfæren.</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 name="pasted-image.jpg"/>
          <p:cNvPicPr>
            <a:picLocks noChangeAspect="1"/>
          </p:cNvPicPr>
          <p:nvPr/>
        </p:nvPicPr>
        <p:blipFill>
          <a:blip r:embed="rId2">
            <a:extLst/>
          </a:blip>
          <a:stretch>
            <a:fillRect/>
          </a:stretch>
        </p:blipFill>
        <p:spPr>
          <a:xfrm>
            <a:off x="-3226310" y="-1273401"/>
            <a:ext cx="12430256" cy="8461758"/>
          </a:xfrm>
          <a:prstGeom prst="rect">
            <a:avLst/>
          </a:prstGeom>
          <a:ln w="12700">
            <a:miter lim="400000"/>
          </a:ln>
        </p:spPr>
      </p:pic>
      <p:sp>
        <p:nvSpPr>
          <p:cNvPr id="377" name="Shape 377"/>
          <p:cNvSpPr>
            <a:spLocks noGrp="1"/>
          </p:cNvSpPr>
          <p:nvPr>
            <p:ph type="title"/>
          </p:nvPr>
        </p:nvSpPr>
        <p:spPr>
          <a:xfrm>
            <a:off x="0" y="0"/>
            <a:ext cx="9144000" cy="1041400"/>
          </a:xfrm>
          <a:prstGeom prst="rect">
            <a:avLst/>
          </a:prstGeom>
        </p:spPr>
        <p:txBody>
          <a:bodyPr/>
          <a:lstStyle>
            <a:lvl1pPr>
              <a:defRPr b="1">
                <a:solidFill>
                  <a:srgbClr val="FFFFFF"/>
                </a:solidFill>
                <a:uFill>
                  <a:solidFill>
                    <a:srgbClr val="FFFFFF"/>
                  </a:solidFill>
                </a:uFill>
                <a:latin typeface="Palatino"/>
                <a:ea typeface="Palatino"/>
                <a:cs typeface="Palatino"/>
                <a:sym typeface="Palatino"/>
              </a:defRPr>
            </a:lvl1pPr>
          </a:lstStyle>
          <a:p>
            <a:r>
              <a:t>Oxygen i atmosfæren</a:t>
            </a:r>
          </a:p>
        </p:txBody>
      </p:sp>
      <p:sp>
        <p:nvSpPr>
          <p:cNvPr id="378" name="Shape 378"/>
          <p:cNvSpPr>
            <a:spLocks noGrp="1"/>
          </p:cNvSpPr>
          <p:nvPr>
            <p:ph type="sldNum" sz="quarter" idx="4294967295"/>
          </p:nvPr>
        </p:nvSpPr>
        <p:spPr>
          <a:xfrm>
            <a:off x="8848265" y="6550025"/>
            <a:ext cx="312069"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42</a:t>
            </a:fld>
            <a:endParaRPr/>
          </a:p>
        </p:txBody>
      </p:sp>
      <p:pic>
        <p:nvPicPr>
          <p:cNvPr id="379" name="EarthsAtmosphereOxygenation_WithLabels.png"/>
          <p:cNvPicPr>
            <a:picLocks noChangeAspect="1"/>
          </p:cNvPicPr>
          <p:nvPr/>
        </p:nvPicPr>
        <p:blipFill>
          <a:blip r:embed="rId3">
            <a:extLst/>
          </a:blip>
          <a:stretch>
            <a:fillRect/>
          </a:stretch>
        </p:blipFill>
        <p:spPr>
          <a:xfrm>
            <a:off x="181725" y="1002795"/>
            <a:ext cx="8780550" cy="4852410"/>
          </a:xfrm>
          <a:prstGeom prst="rect">
            <a:avLst/>
          </a:prstGeom>
          <a:ln w="12700">
            <a:miter lim="400000"/>
          </a:ln>
        </p:spPr>
      </p:pic>
      <p:sp>
        <p:nvSpPr>
          <p:cNvPr id="380" name="Shape 380"/>
          <p:cNvSpPr/>
          <p:nvPr/>
        </p:nvSpPr>
        <p:spPr>
          <a:xfrm>
            <a:off x="1075144" y="2501554"/>
            <a:ext cx="2835402" cy="542926"/>
          </a:xfrm>
          <a:prstGeom prst="rect">
            <a:avLst/>
          </a:prstGeom>
          <a:gradFill>
            <a:gsLst>
              <a:gs pos="0">
                <a:schemeClr val="accent5">
                  <a:hueOff val="-477027"/>
                  <a:satOff val="5825"/>
                  <a:lumOff val="41095"/>
                  <a:alpha val="49273"/>
                </a:schemeClr>
              </a:gs>
              <a:gs pos="35000">
                <a:srgbClr val="FFBEBC">
                  <a:alpha val="49273"/>
                </a:srgbClr>
              </a:gs>
              <a:gs pos="100000">
                <a:schemeClr val="accent5">
                  <a:hueOff val="-486586"/>
                  <a:satOff val="5825"/>
                  <a:lumOff val="54612"/>
                  <a:alpha val="49273"/>
                </a:schemeClr>
              </a:gs>
            </a:gsLst>
            <a:lin ang="16200000"/>
          </a:gradFill>
          <a:ln>
            <a:solidFill>
              <a:schemeClr val="accent5">
                <a:alpha val="49273"/>
              </a:schemeClr>
            </a:solidFill>
          </a:ln>
          <a:extLst>
            <a:ext uri="{C572A759-6A51-4108-AA02-DFA0A04FC94B}">
              <ma14:wrappingTextBoxFlag xmlns:ma14="http://schemas.microsoft.com/office/mac/drawingml/2011/main" val="1"/>
            </a:ext>
          </a:extLst>
        </p:spPr>
        <p:txBody>
          <a:bodyPr lIns="50800" tIns="50800" rIns="50800" bIns="50800">
            <a:spAutoFit/>
          </a:bodyPr>
          <a:lstStyle/>
          <a:p>
            <a:pPr algn="ctr">
              <a:defRPr sz="1400"/>
            </a:pPr>
            <a:r>
              <a:t>Meget lidt O</a:t>
            </a:r>
            <a:r>
              <a:rPr baseline="-5999"/>
              <a:t>2</a:t>
            </a:r>
            <a:r>
              <a:t> produceret.</a:t>
            </a:r>
          </a:p>
          <a:p>
            <a:pPr algn="ctr">
              <a:defRPr sz="1400"/>
            </a:pPr>
            <a:r>
              <a:t>Ingen O</a:t>
            </a:r>
            <a:r>
              <a:rPr baseline="-5999"/>
              <a:t>2</a:t>
            </a:r>
            <a:r>
              <a:t> i atmosfæren.</a:t>
            </a:r>
          </a:p>
        </p:txBody>
      </p:sp>
      <p:sp>
        <p:nvSpPr>
          <p:cNvPr id="381" name="Shape 381"/>
          <p:cNvSpPr/>
          <p:nvPr/>
        </p:nvSpPr>
        <p:spPr>
          <a:xfrm>
            <a:off x="3925466" y="2305015"/>
            <a:ext cx="1161785" cy="1190626"/>
          </a:xfrm>
          <a:prstGeom prst="rect">
            <a:avLst/>
          </a:prstGeom>
          <a:solidFill>
            <a:schemeClr val="accent4">
              <a:alpha val="49273"/>
            </a:schemeClr>
          </a:solidFill>
          <a:ln>
            <a:solidFill>
              <a:schemeClr val="accent5">
                <a:alpha val="49273"/>
              </a:schemeClr>
            </a:solidFill>
          </a:ln>
          <a:extLst>
            <a:ext uri="{C572A759-6A51-4108-AA02-DFA0A04FC94B}">
              <ma14:wrappingTextBoxFlag xmlns:ma14="http://schemas.microsoft.com/office/mac/drawingml/2011/main" val="1"/>
            </a:ext>
          </a:extLst>
        </p:spPr>
        <p:txBody>
          <a:bodyPr lIns="50800" tIns="50800" rIns="50800" bIns="50800">
            <a:spAutoFit/>
          </a:bodyPr>
          <a:lstStyle/>
          <a:p>
            <a:pPr algn="ctr">
              <a:defRPr sz="1400"/>
            </a:pPr>
            <a:r>
              <a:t>Noget O</a:t>
            </a:r>
            <a:r>
              <a:rPr baseline="-5999"/>
              <a:t>2</a:t>
            </a:r>
            <a:r>
              <a:t> produceret,</a:t>
            </a:r>
          </a:p>
          <a:p>
            <a:pPr algn="ctr">
              <a:defRPr sz="1400"/>
            </a:pPr>
            <a:r>
              <a:t>men det optages i havet.</a:t>
            </a:r>
          </a:p>
        </p:txBody>
      </p:sp>
      <p:sp>
        <p:nvSpPr>
          <p:cNvPr id="382" name="Shape 382"/>
          <p:cNvSpPr/>
          <p:nvPr/>
        </p:nvSpPr>
        <p:spPr>
          <a:xfrm>
            <a:off x="5078405" y="2127181"/>
            <a:ext cx="1945267" cy="974726"/>
          </a:xfrm>
          <a:prstGeom prst="rect">
            <a:avLst/>
          </a:prstGeom>
          <a:solidFill>
            <a:schemeClr val="accent3">
              <a:alpha val="49273"/>
            </a:schemeClr>
          </a:solidFill>
          <a:ln>
            <a:solidFill>
              <a:schemeClr val="accent5">
                <a:alpha val="49273"/>
              </a:schemeClr>
            </a:solidFill>
          </a:ln>
          <a:extLst>
            <a:ext uri="{C572A759-6A51-4108-AA02-DFA0A04FC94B}">
              <ma14:wrappingTextBoxFlag xmlns:ma14="http://schemas.microsoft.com/office/mac/drawingml/2011/main" val="1"/>
            </a:ext>
          </a:extLst>
        </p:spPr>
        <p:txBody>
          <a:bodyPr lIns="50800" tIns="50800" rIns="50800" bIns="50800">
            <a:spAutoFit/>
          </a:bodyPr>
          <a:lstStyle/>
          <a:p>
            <a:pPr algn="ctr">
              <a:defRPr sz="1400"/>
            </a:pPr>
            <a:r>
              <a:t>O</a:t>
            </a:r>
            <a:r>
              <a:rPr baseline="-5999"/>
              <a:t>2</a:t>
            </a:r>
            <a:r>
              <a:t> produceres.</a:t>
            </a:r>
          </a:p>
          <a:p>
            <a:pPr algn="ctr">
              <a:defRPr sz="1400"/>
            </a:pPr>
            <a:r>
              <a:t>Optages af Jordens overflade og ozon-laget.</a:t>
            </a:r>
          </a:p>
        </p:txBody>
      </p:sp>
      <p:sp>
        <p:nvSpPr>
          <p:cNvPr id="383" name="Shape 383"/>
          <p:cNvSpPr/>
          <p:nvPr/>
        </p:nvSpPr>
        <p:spPr>
          <a:xfrm>
            <a:off x="7041383" y="1964841"/>
            <a:ext cx="1834811" cy="974726"/>
          </a:xfrm>
          <a:prstGeom prst="rect">
            <a:avLst/>
          </a:prstGeom>
          <a:solidFill>
            <a:schemeClr val="accent2">
              <a:alpha val="49273"/>
            </a:schemeClr>
          </a:solidFill>
          <a:ln>
            <a:solidFill>
              <a:schemeClr val="accent5">
                <a:alpha val="49273"/>
              </a:schemeClr>
            </a:solidFill>
          </a:ln>
          <a:extLst>
            <a:ext uri="{C572A759-6A51-4108-AA02-DFA0A04FC94B}">
              <ma14:wrappingTextBoxFlag xmlns:ma14="http://schemas.microsoft.com/office/mac/drawingml/2011/main" val="1"/>
            </a:ext>
          </a:extLst>
        </p:spPr>
        <p:txBody>
          <a:bodyPr lIns="50800" tIns="50800" rIns="50800" bIns="50800">
            <a:spAutoFit/>
          </a:bodyPr>
          <a:lstStyle/>
          <a:p>
            <a:pPr algn="ctr">
              <a:defRPr sz="1400"/>
            </a:pPr>
            <a:r>
              <a:t>Alle O</a:t>
            </a:r>
            <a:r>
              <a:rPr baseline="-5999"/>
              <a:t>2</a:t>
            </a:r>
            <a:r>
              <a:t> lagre er fyldt, og ilt produceres direkte til atmosfæren.</a:t>
            </a:r>
          </a:p>
        </p:txBody>
      </p:sp>
      <p:sp>
        <p:nvSpPr>
          <p:cNvPr id="384" name="Shape 384"/>
          <p:cNvSpPr/>
          <p:nvPr/>
        </p:nvSpPr>
        <p:spPr>
          <a:xfrm>
            <a:off x="804579" y="5873348"/>
            <a:ext cx="1997420" cy="652922"/>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Arial"/>
                <a:ea typeface="Arial"/>
                <a:cs typeface="Arial"/>
                <a:sym typeface="Arial"/>
              </a:defRPr>
            </a:pPr>
            <a:r>
              <a:t>Kun de simpleste</a:t>
            </a:r>
          </a:p>
          <a:p>
            <a:pPr>
              <a:defRPr>
                <a:latin typeface="Arial"/>
                <a:ea typeface="Arial"/>
                <a:cs typeface="Arial"/>
                <a:sym typeface="Arial"/>
              </a:defRPr>
            </a:pPr>
            <a:r>
              <a:t>celler eksisterer.</a:t>
            </a:r>
          </a:p>
        </p:txBody>
      </p:sp>
      <p:sp>
        <p:nvSpPr>
          <p:cNvPr id="385" name="Shape 385"/>
          <p:cNvSpPr/>
          <p:nvPr/>
        </p:nvSpPr>
        <p:spPr>
          <a:xfrm flipV="1">
            <a:off x="1758121" y="5208339"/>
            <a:ext cx="300881" cy="672314"/>
          </a:xfrm>
          <a:prstGeom prst="line">
            <a:avLst/>
          </a:prstGeom>
          <a:ln w="25400">
            <a:solidFill>
              <a:srgbClr val="000000"/>
            </a:solidFill>
            <a:tailEnd type="triangle"/>
          </a:ln>
        </p:spPr>
        <p:txBody>
          <a:bodyPr lIns="45718" tIns="45718" rIns="45718" bIns="45718"/>
          <a:lstStyle/>
          <a:p>
            <a:endParaRPr/>
          </a:p>
        </p:txBody>
      </p:sp>
      <p:pic>
        <p:nvPicPr>
          <p:cNvPr id="386" name="pasted-image.jpg"/>
          <p:cNvPicPr>
            <a:picLocks noChangeAspect="1"/>
          </p:cNvPicPr>
          <p:nvPr/>
        </p:nvPicPr>
        <p:blipFill>
          <a:blip r:embed="rId4">
            <a:extLst/>
          </a:blip>
          <a:stretch>
            <a:fillRect/>
          </a:stretch>
        </p:blipFill>
        <p:spPr>
          <a:xfrm>
            <a:off x="1372104" y="3186449"/>
            <a:ext cx="2241482" cy="1884684"/>
          </a:xfrm>
          <a:prstGeom prst="rect">
            <a:avLst/>
          </a:prstGeom>
          <a:ln w="12700">
            <a:miter lim="400000"/>
          </a:ln>
        </p:spPr>
      </p:pic>
      <p:sp>
        <p:nvSpPr>
          <p:cNvPr id="387" name="Shape 387"/>
          <p:cNvSpPr/>
          <p:nvPr/>
        </p:nvSpPr>
        <p:spPr>
          <a:xfrm>
            <a:off x="3001127" y="3149875"/>
            <a:ext cx="639375" cy="292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b="1">
                <a:solidFill>
                  <a:srgbClr val="FFFFFF"/>
                </a:solidFill>
              </a:defRPr>
            </a:lvl1pPr>
          </a:lstStyle>
          <a:p>
            <a:r>
              <a:t>E. Coli</a:t>
            </a: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pasted-image.jpg"/>
          <p:cNvPicPr>
            <a:picLocks noChangeAspect="1"/>
          </p:cNvPicPr>
          <p:nvPr/>
        </p:nvPicPr>
        <p:blipFill>
          <a:blip r:embed="rId2">
            <a:extLst/>
          </a:blip>
          <a:stretch>
            <a:fillRect/>
          </a:stretch>
        </p:blipFill>
        <p:spPr>
          <a:xfrm>
            <a:off x="-3226310" y="-1273401"/>
            <a:ext cx="12430256" cy="8461758"/>
          </a:xfrm>
          <a:prstGeom prst="rect">
            <a:avLst/>
          </a:prstGeom>
          <a:ln w="12700">
            <a:miter lim="400000"/>
          </a:ln>
        </p:spPr>
      </p:pic>
      <p:sp>
        <p:nvSpPr>
          <p:cNvPr id="390" name="Shape 390"/>
          <p:cNvSpPr>
            <a:spLocks noGrp="1"/>
          </p:cNvSpPr>
          <p:nvPr>
            <p:ph type="title"/>
          </p:nvPr>
        </p:nvSpPr>
        <p:spPr>
          <a:xfrm>
            <a:off x="0" y="0"/>
            <a:ext cx="9144000" cy="1041400"/>
          </a:xfrm>
          <a:prstGeom prst="rect">
            <a:avLst/>
          </a:prstGeom>
        </p:spPr>
        <p:txBody>
          <a:bodyPr/>
          <a:lstStyle>
            <a:lvl1pPr>
              <a:defRPr b="1">
                <a:solidFill>
                  <a:srgbClr val="FFFFFF"/>
                </a:solidFill>
                <a:uFill>
                  <a:solidFill>
                    <a:srgbClr val="FFFFFF"/>
                  </a:solidFill>
                </a:uFill>
                <a:latin typeface="Palatino"/>
                <a:ea typeface="Palatino"/>
                <a:cs typeface="Palatino"/>
                <a:sym typeface="Palatino"/>
              </a:defRPr>
            </a:lvl1pPr>
          </a:lstStyle>
          <a:p>
            <a:r>
              <a:t>Oxygen i atmosfæren</a:t>
            </a:r>
          </a:p>
        </p:txBody>
      </p:sp>
      <p:sp>
        <p:nvSpPr>
          <p:cNvPr id="391" name="Shape 391"/>
          <p:cNvSpPr>
            <a:spLocks noGrp="1"/>
          </p:cNvSpPr>
          <p:nvPr>
            <p:ph type="sldNum" sz="quarter" idx="4294967295"/>
          </p:nvPr>
        </p:nvSpPr>
        <p:spPr>
          <a:xfrm>
            <a:off x="8848265" y="6550025"/>
            <a:ext cx="312069"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43</a:t>
            </a:fld>
            <a:endParaRPr/>
          </a:p>
        </p:txBody>
      </p:sp>
      <p:pic>
        <p:nvPicPr>
          <p:cNvPr id="392" name="EarthsAtmosphereOxygenation_WithLabels.png"/>
          <p:cNvPicPr>
            <a:picLocks noChangeAspect="1"/>
          </p:cNvPicPr>
          <p:nvPr/>
        </p:nvPicPr>
        <p:blipFill>
          <a:blip r:embed="rId3">
            <a:extLst/>
          </a:blip>
          <a:stretch>
            <a:fillRect/>
          </a:stretch>
        </p:blipFill>
        <p:spPr>
          <a:xfrm>
            <a:off x="181725" y="1002795"/>
            <a:ext cx="8780550" cy="4852410"/>
          </a:xfrm>
          <a:prstGeom prst="rect">
            <a:avLst/>
          </a:prstGeom>
          <a:ln w="12700">
            <a:miter lim="400000"/>
          </a:ln>
        </p:spPr>
      </p:pic>
      <p:sp>
        <p:nvSpPr>
          <p:cNvPr id="393" name="Shape 393"/>
          <p:cNvSpPr/>
          <p:nvPr/>
        </p:nvSpPr>
        <p:spPr>
          <a:xfrm>
            <a:off x="1075144" y="2501554"/>
            <a:ext cx="2835402" cy="542926"/>
          </a:xfrm>
          <a:prstGeom prst="rect">
            <a:avLst/>
          </a:prstGeom>
          <a:gradFill>
            <a:gsLst>
              <a:gs pos="0">
                <a:schemeClr val="accent5">
                  <a:hueOff val="-477027"/>
                  <a:satOff val="5825"/>
                  <a:lumOff val="41095"/>
                  <a:alpha val="49273"/>
                </a:schemeClr>
              </a:gs>
              <a:gs pos="35000">
                <a:srgbClr val="FFBEBC">
                  <a:alpha val="49273"/>
                </a:srgbClr>
              </a:gs>
              <a:gs pos="100000">
                <a:schemeClr val="accent5">
                  <a:hueOff val="-486586"/>
                  <a:satOff val="5825"/>
                  <a:lumOff val="54612"/>
                  <a:alpha val="49273"/>
                </a:schemeClr>
              </a:gs>
            </a:gsLst>
            <a:lin ang="16200000"/>
          </a:gradFill>
          <a:ln>
            <a:solidFill>
              <a:schemeClr val="accent5">
                <a:alpha val="49273"/>
              </a:schemeClr>
            </a:solidFill>
          </a:ln>
          <a:extLst>
            <a:ext uri="{C572A759-6A51-4108-AA02-DFA0A04FC94B}">
              <ma14:wrappingTextBoxFlag xmlns:ma14="http://schemas.microsoft.com/office/mac/drawingml/2011/main" val="1"/>
            </a:ext>
          </a:extLst>
        </p:spPr>
        <p:txBody>
          <a:bodyPr lIns="50800" tIns="50800" rIns="50800" bIns="50800">
            <a:spAutoFit/>
          </a:bodyPr>
          <a:lstStyle/>
          <a:p>
            <a:pPr algn="ctr">
              <a:defRPr sz="1400"/>
            </a:pPr>
            <a:r>
              <a:t>Meget lidt O</a:t>
            </a:r>
            <a:r>
              <a:rPr baseline="-5999"/>
              <a:t>2</a:t>
            </a:r>
            <a:r>
              <a:t> produceret.</a:t>
            </a:r>
          </a:p>
          <a:p>
            <a:pPr algn="ctr">
              <a:defRPr sz="1400"/>
            </a:pPr>
            <a:r>
              <a:t>Ingen O</a:t>
            </a:r>
            <a:r>
              <a:rPr baseline="-5999"/>
              <a:t>2</a:t>
            </a:r>
            <a:r>
              <a:t> i atmosfæren.</a:t>
            </a:r>
          </a:p>
        </p:txBody>
      </p:sp>
      <p:sp>
        <p:nvSpPr>
          <p:cNvPr id="394" name="Shape 394"/>
          <p:cNvSpPr/>
          <p:nvPr/>
        </p:nvSpPr>
        <p:spPr>
          <a:xfrm>
            <a:off x="3925466" y="2305015"/>
            <a:ext cx="1161785" cy="1190626"/>
          </a:xfrm>
          <a:prstGeom prst="rect">
            <a:avLst/>
          </a:prstGeom>
          <a:solidFill>
            <a:schemeClr val="accent4">
              <a:alpha val="49273"/>
            </a:schemeClr>
          </a:solidFill>
          <a:ln>
            <a:solidFill>
              <a:schemeClr val="accent5">
                <a:alpha val="49273"/>
              </a:schemeClr>
            </a:solidFill>
          </a:ln>
          <a:extLst>
            <a:ext uri="{C572A759-6A51-4108-AA02-DFA0A04FC94B}">
              <ma14:wrappingTextBoxFlag xmlns:ma14="http://schemas.microsoft.com/office/mac/drawingml/2011/main" val="1"/>
            </a:ext>
          </a:extLst>
        </p:spPr>
        <p:txBody>
          <a:bodyPr lIns="50800" tIns="50800" rIns="50800" bIns="50800">
            <a:spAutoFit/>
          </a:bodyPr>
          <a:lstStyle/>
          <a:p>
            <a:pPr algn="ctr">
              <a:defRPr sz="1400"/>
            </a:pPr>
            <a:r>
              <a:t>Noget O</a:t>
            </a:r>
            <a:r>
              <a:rPr baseline="-5999"/>
              <a:t>2</a:t>
            </a:r>
            <a:r>
              <a:t> produceret,</a:t>
            </a:r>
          </a:p>
          <a:p>
            <a:pPr algn="ctr">
              <a:defRPr sz="1400"/>
            </a:pPr>
            <a:r>
              <a:t>men det optages i havet.</a:t>
            </a:r>
          </a:p>
        </p:txBody>
      </p:sp>
      <p:sp>
        <p:nvSpPr>
          <p:cNvPr id="395" name="Shape 395"/>
          <p:cNvSpPr/>
          <p:nvPr/>
        </p:nvSpPr>
        <p:spPr>
          <a:xfrm>
            <a:off x="5078405" y="2127181"/>
            <a:ext cx="1945267" cy="974726"/>
          </a:xfrm>
          <a:prstGeom prst="rect">
            <a:avLst/>
          </a:prstGeom>
          <a:solidFill>
            <a:schemeClr val="accent3">
              <a:alpha val="49273"/>
            </a:schemeClr>
          </a:solidFill>
          <a:ln>
            <a:solidFill>
              <a:schemeClr val="accent5">
                <a:alpha val="49273"/>
              </a:schemeClr>
            </a:solidFill>
          </a:ln>
          <a:extLst>
            <a:ext uri="{C572A759-6A51-4108-AA02-DFA0A04FC94B}">
              <ma14:wrappingTextBoxFlag xmlns:ma14="http://schemas.microsoft.com/office/mac/drawingml/2011/main" val="1"/>
            </a:ext>
          </a:extLst>
        </p:spPr>
        <p:txBody>
          <a:bodyPr lIns="50800" tIns="50800" rIns="50800" bIns="50800">
            <a:spAutoFit/>
          </a:bodyPr>
          <a:lstStyle/>
          <a:p>
            <a:pPr algn="ctr">
              <a:defRPr sz="1400"/>
            </a:pPr>
            <a:r>
              <a:t>O</a:t>
            </a:r>
            <a:r>
              <a:rPr baseline="-5999"/>
              <a:t>2</a:t>
            </a:r>
            <a:r>
              <a:t> produceres.</a:t>
            </a:r>
          </a:p>
          <a:p>
            <a:pPr algn="ctr">
              <a:defRPr sz="1400"/>
            </a:pPr>
            <a:r>
              <a:t>Optages af Jordens overflade og ozon-laget.</a:t>
            </a:r>
          </a:p>
        </p:txBody>
      </p:sp>
      <p:sp>
        <p:nvSpPr>
          <p:cNvPr id="396" name="Shape 396"/>
          <p:cNvSpPr/>
          <p:nvPr/>
        </p:nvSpPr>
        <p:spPr>
          <a:xfrm>
            <a:off x="7041383" y="1964841"/>
            <a:ext cx="1834811" cy="974726"/>
          </a:xfrm>
          <a:prstGeom prst="rect">
            <a:avLst/>
          </a:prstGeom>
          <a:solidFill>
            <a:schemeClr val="accent2">
              <a:alpha val="49273"/>
            </a:schemeClr>
          </a:solidFill>
          <a:ln>
            <a:solidFill>
              <a:schemeClr val="accent5">
                <a:alpha val="49273"/>
              </a:schemeClr>
            </a:solidFill>
          </a:ln>
          <a:extLst>
            <a:ext uri="{C572A759-6A51-4108-AA02-DFA0A04FC94B}">
              <ma14:wrappingTextBoxFlag xmlns:ma14="http://schemas.microsoft.com/office/mac/drawingml/2011/main" val="1"/>
            </a:ext>
          </a:extLst>
        </p:spPr>
        <p:txBody>
          <a:bodyPr lIns="50800" tIns="50800" rIns="50800" bIns="50800">
            <a:spAutoFit/>
          </a:bodyPr>
          <a:lstStyle/>
          <a:p>
            <a:pPr algn="ctr">
              <a:defRPr sz="1400"/>
            </a:pPr>
            <a:r>
              <a:t>Alle O</a:t>
            </a:r>
            <a:r>
              <a:rPr baseline="-5999"/>
              <a:t>2</a:t>
            </a:r>
            <a:r>
              <a:t> lagre er fyldt, og ilt produceres direkte til atmosfæren.</a:t>
            </a:r>
          </a:p>
        </p:txBody>
      </p:sp>
      <p:sp>
        <p:nvSpPr>
          <p:cNvPr id="397" name="Shape 397"/>
          <p:cNvSpPr/>
          <p:nvPr/>
        </p:nvSpPr>
        <p:spPr>
          <a:xfrm>
            <a:off x="804579" y="5873348"/>
            <a:ext cx="1997420" cy="652922"/>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Arial"/>
                <a:ea typeface="Arial"/>
                <a:cs typeface="Arial"/>
                <a:sym typeface="Arial"/>
              </a:defRPr>
            </a:pPr>
            <a:r>
              <a:t>Kun de simpleste</a:t>
            </a:r>
          </a:p>
          <a:p>
            <a:pPr>
              <a:defRPr>
                <a:latin typeface="Arial"/>
                <a:ea typeface="Arial"/>
                <a:cs typeface="Arial"/>
                <a:sym typeface="Arial"/>
              </a:defRPr>
            </a:pPr>
            <a:r>
              <a:t>celler eksisterer.</a:t>
            </a:r>
          </a:p>
        </p:txBody>
      </p:sp>
      <p:sp>
        <p:nvSpPr>
          <p:cNvPr id="398" name="Shape 398"/>
          <p:cNvSpPr/>
          <p:nvPr/>
        </p:nvSpPr>
        <p:spPr>
          <a:xfrm>
            <a:off x="3318805" y="5873348"/>
            <a:ext cx="2899318" cy="652922"/>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Arial"/>
                <a:ea typeface="Arial"/>
                <a:cs typeface="Arial"/>
                <a:sym typeface="Arial"/>
              </a:defRPr>
            </a:pPr>
            <a:r>
              <a:t>Grundlaget for flercellet liv</a:t>
            </a:r>
          </a:p>
          <a:p>
            <a:pPr>
              <a:defRPr>
                <a:latin typeface="Arial"/>
                <a:ea typeface="Arial"/>
                <a:cs typeface="Arial"/>
                <a:sym typeface="Arial"/>
              </a:defRPr>
            </a:pPr>
            <a:r>
              <a:t>(Eukaryoter) kommer til.</a:t>
            </a:r>
          </a:p>
        </p:txBody>
      </p:sp>
      <p:sp>
        <p:nvSpPr>
          <p:cNvPr id="399" name="Shape 399"/>
          <p:cNvSpPr/>
          <p:nvPr/>
        </p:nvSpPr>
        <p:spPr>
          <a:xfrm flipV="1">
            <a:off x="1758121" y="5208339"/>
            <a:ext cx="300881" cy="672314"/>
          </a:xfrm>
          <a:prstGeom prst="line">
            <a:avLst/>
          </a:prstGeom>
          <a:ln w="25400">
            <a:solidFill>
              <a:srgbClr val="000000"/>
            </a:solidFill>
            <a:tailEnd type="triangle"/>
          </a:ln>
        </p:spPr>
        <p:txBody>
          <a:bodyPr lIns="45718" tIns="45718" rIns="45718" bIns="45718"/>
          <a:lstStyle/>
          <a:p>
            <a:endParaRPr/>
          </a:p>
        </p:txBody>
      </p:sp>
      <p:sp>
        <p:nvSpPr>
          <p:cNvPr id="400" name="Shape 400"/>
          <p:cNvSpPr/>
          <p:nvPr/>
        </p:nvSpPr>
        <p:spPr>
          <a:xfrm flipV="1">
            <a:off x="5958230" y="4831739"/>
            <a:ext cx="628501" cy="1034842"/>
          </a:xfrm>
          <a:prstGeom prst="line">
            <a:avLst/>
          </a:prstGeom>
          <a:ln w="25400">
            <a:solidFill>
              <a:srgbClr val="000000"/>
            </a:solidFill>
            <a:tailEnd type="triangle"/>
          </a:ln>
        </p:spPr>
        <p:txBody>
          <a:bodyPr lIns="45718" tIns="45718" rIns="45718" bIns="45718"/>
          <a:lstStyle/>
          <a:p>
            <a:endParaRPr/>
          </a:p>
        </p:txBody>
      </p:sp>
      <p:pic>
        <p:nvPicPr>
          <p:cNvPr id="401" name="Volvocales_EukaryoteCells_cut.png"/>
          <p:cNvPicPr>
            <a:picLocks noChangeAspect="1"/>
          </p:cNvPicPr>
          <p:nvPr/>
        </p:nvPicPr>
        <p:blipFill>
          <a:blip r:embed="rId4">
            <a:extLst/>
          </a:blip>
          <a:stretch>
            <a:fillRect/>
          </a:stretch>
        </p:blipFill>
        <p:spPr>
          <a:xfrm>
            <a:off x="5218358" y="3232574"/>
            <a:ext cx="1665361" cy="1485609"/>
          </a:xfrm>
          <a:prstGeom prst="rect">
            <a:avLst/>
          </a:prstGeom>
          <a:ln w="12700">
            <a:miter lim="400000"/>
          </a:ln>
        </p:spPr>
      </p:pic>
      <p:pic>
        <p:nvPicPr>
          <p:cNvPr id="402" name="pasted-image.jpg"/>
          <p:cNvPicPr>
            <a:picLocks noChangeAspect="1"/>
          </p:cNvPicPr>
          <p:nvPr/>
        </p:nvPicPr>
        <p:blipFill>
          <a:blip r:embed="rId5">
            <a:extLst/>
          </a:blip>
          <a:stretch>
            <a:fillRect/>
          </a:stretch>
        </p:blipFill>
        <p:spPr>
          <a:xfrm>
            <a:off x="1372104" y="3186449"/>
            <a:ext cx="2241482" cy="1884684"/>
          </a:xfrm>
          <a:prstGeom prst="rect">
            <a:avLst/>
          </a:prstGeom>
          <a:ln w="12700">
            <a:miter lim="400000"/>
          </a:ln>
        </p:spPr>
      </p:pic>
      <p:sp>
        <p:nvSpPr>
          <p:cNvPr id="403" name="Shape 403"/>
          <p:cNvSpPr/>
          <p:nvPr/>
        </p:nvSpPr>
        <p:spPr>
          <a:xfrm>
            <a:off x="3001127" y="3149875"/>
            <a:ext cx="639375" cy="292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b="1">
                <a:solidFill>
                  <a:srgbClr val="FFFFFF"/>
                </a:solidFill>
              </a:defRPr>
            </a:lvl1pPr>
          </a:lstStyle>
          <a:p>
            <a:r>
              <a:t>E. Coli</a:t>
            </a:r>
          </a:p>
        </p:txBody>
      </p:sp>
      <p:sp>
        <p:nvSpPr>
          <p:cNvPr id="404" name="Shape 404"/>
          <p:cNvSpPr/>
          <p:nvPr/>
        </p:nvSpPr>
        <p:spPr>
          <a:xfrm>
            <a:off x="6184912" y="3187975"/>
            <a:ext cx="686107" cy="292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b="1"/>
            </a:lvl1pPr>
          </a:lstStyle>
          <a:p>
            <a:r>
              <a:t>Volvox</a:t>
            </a: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 name="pasted-image.jpg"/>
          <p:cNvPicPr>
            <a:picLocks noChangeAspect="1"/>
          </p:cNvPicPr>
          <p:nvPr/>
        </p:nvPicPr>
        <p:blipFill>
          <a:blip r:embed="rId2">
            <a:extLst/>
          </a:blip>
          <a:stretch>
            <a:fillRect/>
          </a:stretch>
        </p:blipFill>
        <p:spPr>
          <a:xfrm>
            <a:off x="-3226310" y="-1273401"/>
            <a:ext cx="12430256" cy="8461758"/>
          </a:xfrm>
          <a:prstGeom prst="rect">
            <a:avLst/>
          </a:prstGeom>
          <a:ln w="12700">
            <a:miter lim="400000"/>
          </a:ln>
        </p:spPr>
      </p:pic>
      <p:sp>
        <p:nvSpPr>
          <p:cNvPr id="407" name="Shape 407"/>
          <p:cNvSpPr>
            <a:spLocks noGrp="1"/>
          </p:cNvSpPr>
          <p:nvPr>
            <p:ph type="title"/>
          </p:nvPr>
        </p:nvSpPr>
        <p:spPr>
          <a:xfrm>
            <a:off x="0" y="0"/>
            <a:ext cx="9144000" cy="1041400"/>
          </a:xfrm>
          <a:prstGeom prst="rect">
            <a:avLst/>
          </a:prstGeom>
        </p:spPr>
        <p:txBody>
          <a:bodyPr/>
          <a:lstStyle>
            <a:lvl1pPr>
              <a:defRPr b="1">
                <a:solidFill>
                  <a:srgbClr val="FFFFFF"/>
                </a:solidFill>
                <a:uFill>
                  <a:solidFill>
                    <a:srgbClr val="FFFFFF"/>
                  </a:solidFill>
                </a:uFill>
                <a:latin typeface="Palatino"/>
                <a:ea typeface="Palatino"/>
                <a:cs typeface="Palatino"/>
                <a:sym typeface="Palatino"/>
              </a:defRPr>
            </a:lvl1pPr>
          </a:lstStyle>
          <a:p>
            <a:r>
              <a:t>Oxygen i atmosfæren</a:t>
            </a:r>
          </a:p>
        </p:txBody>
      </p:sp>
      <p:sp>
        <p:nvSpPr>
          <p:cNvPr id="408" name="Shape 408"/>
          <p:cNvSpPr>
            <a:spLocks noGrp="1"/>
          </p:cNvSpPr>
          <p:nvPr>
            <p:ph type="sldNum" sz="quarter" idx="4294967295"/>
          </p:nvPr>
        </p:nvSpPr>
        <p:spPr>
          <a:xfrm>
            <a:off x="8848265" y="6550025"/>
            <a:ext cx="312069"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44</a:t>
            </a:fld>
            <a:endParaRPr/>
          </a:p>
        </p:txBody>
      </p:sp>
      <p:pic>
        <p:nvPicPr>
          <p:cNvPr id="409" name="EarthsAtmosphereOxygenation_WithLabels.png"/>
          <p:cNvPicPr>
            <a:picLocks noChangeAspect="1"/>
          </p:cNvPicPr>
          <p:nvPr/>
        </p:nvPicPr>
        <p:blipFill>
          <a:blip r:embed="rId3">
            <a:extLst/>
          </a:blip>
          <a:stretch>
            <a:fillRect/>
          </a:stretch>
        </p:blipFill>
        <p:spPr>
          <a:xfrm>
            <a:off x="181725" y="1002795"/>
            <a:ext cx="8780550" cy="4852410"/>
          </a:xfrm>
          <a:prstGeom prst="rect">
            <a:avLst/>
          </a:prstGeom>
          <a:ln w="12700">
            <a:miter lim="400000"/>
          </a:ln>
        </p:spPr>
      </p:pic>
      <p:sp>
        <p:nvSpPr>
          <p:cNvPr id="410" name="Shape 410"/>
          <p:cNvSpPr/>
          <p:nvPr/>
        </p:nvSpPr>
        <p:spPr>
          <a:xfrm>
            <a:off x="1075144" y="2501554"/>
            <a:ext cx="2835402" cy="542926"/>
          </a:xfrm>
          <a:prstGeom prst="rect">
            <a:avLst/>
          </a:prstGeom>
          <a:gradFill>
            <a:gsLst>
              <a:gs pos="0">
                <a:schemeClr val="accent5">
                  <a:hueOff val="-477027"/>
                  <a:satOff val="5825"/>
                  <a:lumOff val="41095"/>
                  <a:alpha val="49273"/>
                </a:schemeClr>
              </a:gs>
              <a:gs pos="35000">
                <a:srgbClr val="FFBEBC">
                  <a:alpha val="49273"/>
                </a:srgbClr>
              </a:gs>
              <a:gs pos="100000">
                <a:schemeClr val="accent5">
                  <a:hueOff val="-486586"/>
                  <a:satOff val="5825"/>
                  <a:lumOff val="54612"/>
                  <a:alpha val="49273"/>
                </a:schemeClr>
              </a:gs>
            </a:gsLst>
            <a:lin ang="16200000"/>
          </a:gradFill>
          <a:ln>
            <a:solidFill>
              <a:schemeClr val="accent5">
                <a:alpha val="49273"/>
              </a:schemeClr>
            </a:solidFill>
          </a:ln>
          <a:extLst>
            <a:ext uri="{C572A759-6A51-4108-AA02-DFA0A04FC94B}">
              <ma14:wrappingTextBoxFlag xmlns:ma14="http://schemas.microsoft.com/office/mac/drawingml/2011/main" val="1"/>
            </a:ext>
          </a:extLst>
        </p:spPr>
        <p:txBody>
          <a:bodyPr lIns="50800" tIns="50800" rIns="50800" bIns="50800">
            <a:spAutoFit/>
          </a:bodyPr>
          <a:lstStyle/>
          <a:p>
            <a:pPr algn="ctr">
              <a:defRPr sz="1400"/>
            </a:pPr>
            <a:r>
              <a:t>Meget lidt O</a:t>
            </a:r>
            <a:r>
              <a:rPr baseline="-5999"/>
              <a:t>2</a:t>
            </a:r>
            <a:r>
              <a:t> produceret.</a:t>
            </a:r>
          </a:p>
          <a:p>
            <a:pPr algn="ctr">
              <a:defRPr sz="1400"/>
            </a:pPr>
            <a:r>
              <a:t>Ingen O</a:t>
            </a:r>
            <a:r>
              <a:rPr baseline="-5999"/>
              <a:t>2</a:t>
            </a:r>
            <a:r>
              <a:t> i atmosfæren.</a:t>
            </a:r>
          </a:p>
        </p:txBody>
      </p:sp>
      <p:sp>
        <p:nvSpPr>
          <p:cNvPr id="411" name="Shape 411"/>
          <p:cNvSpPr/>
          <p:nvPr/>
        </p:nvSpPr>
        <p:spPr>
          <a:xfrm>
            <a:off x="3925466" y="2305015"/>
            <a:ext cx="1161785" cy="1190626"/>
          </a:xfrm>
          <a:prstGeom prst="rect">
            <a:avLst/>
          </a:prstGeom>
          <a:solidFill>
            <a:schemeClr val="accent4">
              <a:alpha val="49273"/>
            </a:schemeClr>
          </a:solidFill>
          <a:ln>
            <a:solidFill>
              <a:schemeClr val="accent5">
                <a:alpha val="49273"/>
              </a:schemeClr>
            </a:solidFill>
          </a:ln>
          <a:extLst>
            <a:ext uri="{C572A759-6A51-4108-AA02-DFA0A04FC94B}">
              <ma14:wrappingTextBoxFlag xmlns:ma14="http://schemas.microsoft.com/office/mac/drawingml/2011/main" val="1"/>
            </a:ext>
          </a:extLst>
        </p:spPr>
        <p:txBody>
          <a:bodyPr lIns="50800" tIns="50800" rIns="50800" bIns="50800">
            <a:spAutoFit/>
          </a:bodyPr>
          <a:lstStyle/>
          <a:p>
            <a:pPr algn="ctr">
              <a:defRPr sz="1400"/>
            </a:pPr>
            <a:r>
              <a:t>Noget O</a:t>
            </a:r>
            <a:r>
              <a:rPr baseline="-5999"/>
              <a:t>2</a:t>
            </a:r>
            <a:r>
              <a:t> produceret,</a:t>
            </a:r>
          </a:p>
          <a:p>
            <a:pPr algn="ctr">
              <a:defRPr sz="1400"/>
            </a:pPr>
            <a:r>
              <a:t>men det optages i havet.</a:t>
            </a:r>
          </a:p>
        </p:txBody>
      </p:sp>
      <p:sp>
        <p:nvSpPr>
          <p:cNvPr id="412" name="Shape 412"/>
          <p:cNvSpPr/>
          <p:nvPr/>
        </p:nvSpPr>
        <p:spPr>
          <a:xfrm>
            <a:off x="5078405" y="2127181"/>
            <a:ext cx="1945267" cy="974726"/>
          </a:xfrm>
          <a:prstGeom prst="rect">
            <a:avLst/>
          </a:prstGeom>
          <a:solidFill>
            <a:schemeClr val="accent3">
              <a:alpha val="49273"/>
            </a:schemeClr>
          </a:solidFill>
          <a:ln>
            <a:solidFill>
              <a:schemeClr val="accent5">
                <a:alpha val="49273"/>
              </a:schemeClr>
            </a:solidFill>
          </a:ln>
          <a:extLst>
            <a:ext uri="{C572A759-6A51-4108-AA02-DFA0A04FC94B}">
              <ma14:wrappingTextBoxFlag xmlns:ma14="http://schemas.microsoft.com/office/mac/drawingml/2011/main" val="1"/>
            </a:ext>
          </a:extLst>
        </p:spPr>
        <p:txBody>
          <a:bodyPr lIns="50800" tIns="50800" rIns="50800" bIns="50800">
            <a:spAutoFit/>
          </a:bodyPr>
          <a:lstStyle/>
          <a:p>
            <a:pPr algn="ctr">
              <a:defRPr sz="1400"/>
            </a:pPr>
            <a:r>
              <a:t>O</a:t>
            </a:r>
            <a:r>
              <a:rPr baseline="-5999"/>
              <a:t>2</a:t>
            </a:r>
            <a:r>
              <a:t> produceres.</a:t>
            </a:r>
          </a:p>
          <a:p>
            <a:pPr algn="ctr">
              <a:defRPr sz="1400"/>
            </a:pPr>
            <a:r>
              <a:t>Optages af Jordens overflade og ozon-laget.</a:t>
            </a:r>
          </a:p>
        </p:txBody>
      </p:sp>
      <p:sp>
        <p:nvSpPr>
          <p:cNvPr id="413" name="Shape 413"/>
          <p:cNvSpPr/>
          <p:nvPr/>
        </p:nvSpPr>
        <p:spPr>
          <a:xfrm>
            <a:off x="7041383" y="1964841"/>
            <a:ext cx="1834811" cy="974726"/>
          </a:xfrm>
          <a:prstGeom prst="rect">
            <a:avLst/>
          </a:prstGeom>
          <a:solidFill>
            <a:schemeClr val="accent2">
              <a:alpha val="49273"/>
            </a:schemeClr>
          </a:solidFill>
          <a:ln>
            <a:solidFill>
              <a:schemeClr val="accent5">
                <a:alpha val="49273"/>
              </a:schemeClr>
            </a:solidFill>
          </a:ln>
          <a:extLst>
            <a:ext uri="{C572A759-6A51-4108-AA02-DFA0A04FC94B}">
              <ma14:wrappingTextBoxFlag xmlns:ma14="http://schemas.microsoft.com/office/mac/drawingml/2011/main" val="1"/>
            </a:ext>
          </a:extLst>
        </p:spPr>
        <p:txBody>
          <a:bodyPr lIns="50800" tIns="50800" rIns="50800" bIns="50800">
            <a:spAutoFit/>
          </a:bodyPr>
          <a:lstStyle/>
          <a:p>
            <a:pPr algn="ctr">
              <a:defRPr sz="1400"/>
            </a:pPr>
            <a:r>
              <a:t>Alle O</a:t>
            </a:r>
            <a:r>
              <a:rPr baseline="-5999"/>
              <a:t>2</a:t>
            </a:r>
            <a:r>
              <a:t> lagre er fyldt, og ilt produceres direkte til atmosfæren.</a:t>
            </a:r>
          </a:p>
        </p:txBody>
      </p:sp>
      <p:sp>
        <p:nvSpPr>
          <p:cNvPr id="414" name="Shape 414"/>
          <p:cNvSpPr/>
          <p:nvPr/>
        </p:nvSpPr>
        <p:spPr>
          <a:xfrm>
            <a:off x="804579" y="5873348"/>
            <a:ext cx="1997420" cy="652922"/>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Arial"/>
                <a:ea typeface="Arial"/>
                <a:cs typeface="Arial"/>
                <a:sym typeface="Arial"/>
              </a:defRPr>
            </a:pPr>
            <a:r>
              <a:t>Kun de simpleste</a:t>
            </a:r>
          </a:p>
          <a:p>
            <a:pPr>
              <a:defRPr>
                <a:latin typeface="Arial"/>
                <a:ea typeface="Arial"/>
                <a:cs typeface="Arial"/>
                <a:sym typeface="Arial"/>
              </a:defRPr>
            </a:pPr>
            <a:r>
              <a:t>celler eksisterer.</a:t>
            </a:r>
          </a:p>
        </p:txBody>
      </p:sp>
      <p:sp>
        <p:nvSpPr>
          <p:cNvPr id="415" name="Shape 415"/>
          <p:cNvSpPr/>
          <p:nvPr/>
        </p:nvSpPr>
        <p:spPr>
          <a:xfrm>
            <a:off x="3318805" y="5873348"/>
            <a:ext cx="2899318" cy="652922"/>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Arial"/>
                <a:ea typeface="Arial"/>
                <a:cs typeface="Arial"/>
                <a:sym typeface="Arial"/>
              </a:defRPr>
            </a:pPr>
            <a:r>
              <a:t>Grundlaget for flercellet liv</a:t>
            </a:r>
          </a:p>
          <a:p>
            <a:pPr>
              <a:defRPr>
                <a:latin typeface="Arial"/>
                <a:ea typeface="Arial"/>
                <a:cs typeface="Arial"/>
                <a:sym typeface="Arial"/>
              </a:defRPr>
            </a:pPr>
            <a:r>
              <a:t>(Eukaryoter) kommer til.</a:t>
            </a:r>
          </a:p>
        </p:txBody>
      </p:sp>
      <p:sp>
        <p:nvSpPr>
          <p:cNvPr id="416" name="Shape 416"/>
          <p:cNvSpPr/>
          <p:nvPr/>
        </p:nvSpPr>
        <p:spPr>
          <a:xfrm>
            <a:off x="6618460" y="5873348"/>
            <a:ext cx="2366216" cy="652922"/>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Arial"/>
                <a:ea typeface="Arial"/>
                <a:cs typeface="Arial"/>
                <a:sym typeface="Arial"/>
              </a:defRPr>
            </a:pPr>
            <a:r>
              <a:t>Store og avancerede</a:t>
            </a:r>
          </a:p>
          <a:p>
            <a:pPr>
              <a:defRPr>
                <a:latin typeface="Arial"/>
                <a:ea typeface="Arial"/>
                <a:cs typeface="Arial"/>
                <a:sym typeface="Arial"/>
              </a:defRPr>
            </a:pPr>
            <a:r>
              <a:t>planter/dyr udvikles.</a:t>
            </a:r>
          </a:p>
        </p:txBody>
      </p:sp>
      <p:sp>
        <p:nvSpPr>
          <p:cNvPr id="417" name="Shape 417"/>
          <p:cNvSpPr/>
          <p:nvPr/>
        </p:nvSpPr>
        <p:spPr>
          <a:xfrm flipV="1">
            <a:off x="1758121" y="5208339"/>
            <a:ext cx="300881" cy="672314"/>
          </a:xfrm>
          <a:prstGeom prst="line">
            <a:avLst/>
          </a:prstGeom>
          <a:ln w="25400">
            <a:solidFill>
              <a:srgbClr val="000000"/>
            </a:solidFill>
            <a:tailEnd type="triangle"/>
          </a:ln>
        </p:spPr>
        <p:txBody>
          <a:bodyPr lIns="45718" tIns="45718" rIns="45718" bIns="45718"/>
          <a:lstStyle/>
          <a:p>
            <a:endParaRPr/>
          </a:p>
        </p:txBody>
      </p:sp>
      <p:sp>
        <p:nvSpPr>
          <p:cNvPr id="418" name="Shape 418"/>
          <p:cNvSpPr/>
          <p:nvPr/>
        </p:nvSpPr>
        <p:spPr>
          <a:xfrm flipV="1">
            <a:off x="7104474" y="4153122"/>
            <a:ext cx="538970" cy="1727531"/>
          </a:xfrm>
          <a:prstGeom prst="line">
            <a:avLst/>
          </a:prstGeom>
          <a:ln w="25400">
            <a:solidFill>
              <a:srgbClr val="000000"/>
            </a:solidFill>
            <a:tailEnd type="triangle"/>
          </a:ln>
        </p:spPr>
        <p:txBody>
          <a:bodyPr lIns="45718" tIns="45718" rIns="45718" bIns="45718"/>
          <a:lstStyle/>
          <a:p>
            <a:endParaRPr/>
          </a:p>
        </p:txBody>
      </p:sp>
      <p:pic>
        <p:nvPicPr>
          <p:cNvPr id="419" name="pasted-image.jpeg"/>
          <p:cNvPicPr>
            <a:picLocks noChangeAspect="1"/>
          </p:cNvPicPr>
          <p:nvPr/>
        </p:nvPicPr>
        <p:blipFill>
          <a:blip r:embed="rId4">
            <a:extLst/>
          </a:blip>
          <a:stretch>
            <a:fillRect/>
          </a:stretch>
        </p:blipFill>
        <p:spPr>
          <a:xfrm>
            <a:off x="7158688" y="2968732"/>
            <a:ext cx="1600201" cy="1200151"/>
          </a:xfrm>
          <a:prstGeom prst="rect">
            <a:avLst/>
          </a:prstGeom>
          <a:ln w="12700">
            <a:miter lim="400000"/>
          </a:ln>
        </p:spPr>
      </p:pic>
      <p:pic>
        <p:nvPicPr>
          <p:cNvPr id="420" name="Volvocales_EukaryoteCells_cut.png"/>
          <p:cNvPicPr>
            <a:picLocks noChangeAspect="1"/>
          </p:cNvPicPr>
          <p:nvPr/>
        </p:nvPicPr>
        <p:blipFill>
          <a:blip r:embed="rId5">
            <a:extLst/>
          </a:blip>
          <a:stretch>
            <a:fillRect/>
          </a:stretch>
        </p:blipFill>
        <p:spPr>
          <a:xfrm>
            <a:off x="5218358" y="3232574"/>
            <a:ext cx="1665361" cy="1485609"/>
          </a:xfrm>
          <a:prstGeom prst="rect">
            <a:avLst/>
          </a:prstGeom>
          <a:ln w="12700">
            <a:miter lim="400000"/>
          </a:ln>
        </p:spPr>
      </p:pic>
      <p:pic>
        <p:nvPicPr>
          <p:cNvPr id="421" name="pasted-image.jpg"/>
          <p:cNvPicPr>
            <a:picLocks noChangeAspect="1"/>
          </p:cNvPicPr>
          <p:nvPr/>
        </p:nvPicPr>
        <p:blipFill>
          <a:blip r:embed="rId6">
            <a:extLst/>
          </a:blip>
          <a:stretch>
            <a:fillRect/>
          </a:stretch>
        </p:blipFill>
        <p:spPr>
          <a:xfrm>
            <a:off x="1372104" y="3186449"/>
            <a:ext cx="2241482" cy="1884684"/>
          </a:xfrm>
          <a:prstGeom prst="rect">
            <a:avLst/>
          </a:prstGeom>
          <a:ln w="12700">
            <a:miter lim="400000"/>
          </a:ln>
        </p:spPr>
      </p:pic>
      <p:sp>
        <p:nvSpPr>
          <p:cNvPr id="422" name="Shape 422"/>
          <p:cNvSpPr/>
          <p:nvPr/>
        </p:nvSpPr>
        <p:spPr>
          <a:xfrm>
            <a:off x="3001127" y="3149875"/>
            <a:ext cx="639375" cy="292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b="1">
                <a:solidFill>
                  <a:srgbClr val="FFFFFF"/>
                </a:solidFill>
              </a:defRPr>
            </a:lvl1pPr>
          </a:lstStyle>
          <a:p>
            <a:r>
              <a:t>E. Coli</a:t>
            </a:r>
          </a:p>
        </p:txBody>
      </p:sp>
      <p:sp>
        <p:nvSpPr>
          <p:cNvPr id="423" name="Shape 423"/>
          <p:cNvSpPr/>
          <p:nvPr/>
        </p:nvSpPr>
        <p:spPr>
          <a:xfrm>
            <a:off x="6184912" y="3187975"/>
            <a:ext cx="686107" cy="292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b="1"/>
            </a:lvl1pPr>
          </a:lstStyle>
          <a:p>
            <a:r>
              <a:t>Volvox</a:t>
            </a:r>
          </a:p>
        </p:txBody>
      </p:sp>
      <p:sp>
        <p:nvSpPr>
          <p:cNvPr id="424" name="Shape 424"/>
          <p:cNvSpPr/>
          <p:nvPr/>
        </p:nvSpPr>
        <p:spPr>
          <a:xfrm>
            <a:off x="7258080" y="3913808"/>
            <a:ext cx="827420" cy="292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b="1"/>
            </a:lvl1pPr>
          </a:lstStyle>
          <a:p>
            <a:r>
              <a:t>Trilobite</a:t>
            </a:r>
          </a:p>
        </p:txBody>
      </p:sp>
      <p:sp>
        <p:nvSpPr>
          <p:cNvPr id="425" name="Shape 425"/>
          <p:cNvSpPr/>
          <p:nvPr/>
        </p:nvSpPr>
        <p:spPr>
          <a:xfrm flipV="1">
            <a:off x="5958230" y="4831739"/>
            <a:ext cx="628501" cy="1034842"/>
          </a:xfrm>
          <a:prstGeom prst="line">
            <a:avLst/>
          </a:prstGeom>
          <a:ln w="25400">
            <a:solidFill>
              <a:srgbClr val="000000"/>
            </a:solidFill>
            <a:tailEnd type="triangle"/>
          </a:ln>
        </p:spPr>
        <p:txBody>
          <a:bodyPr lIns="45718" tIns="45718" rIns="45718" bIns="45718"/>
          <a:lstStyle/>
          <a:p>
            <a:endParaRP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45</a:t>
            </a:fld>
            <a:endParaRPr/>
          </a:p>
        </p:txBody>
      </p:sp>
      <p:pic>
        <p:nvPicPr>
          <p:cNvPr id="428" name="Test.m4v"/>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540350" y="528788"/>
            <a:ext cx="8189677" cy="6777664"/>
          </a:xfrm>
          <a:prstGeom prst="rect">
            <a:avLst/>
          </a:prstGeom>
          <a:ln w="12700">
            <a:miter lim="400000"/>
          </a:ln>
        </p:spPr>
      </p:pic>
      <p:sp>
        <p:nvSpPr>
          <p:cNvPr id="429" name="Shape 429"/>
          <p:cNvSpPr>
            <a:spLocks noGrp="1"/>
          </p:cNvSpPr>
          <p:nvPr>
            <p:ph type="title"/>
          </p:nvPr>
        </p:nvSpPr>
        <p:spPr>
          <a:xfrm>
            <a:off x="-1" y="113142"/>
            <a:ext cx="9144001" cy="1569297"/>
          </a:xfrm>
          <a:prstGeom prst="rect">
            <a:avLst/>
          </a:prstGeom>
        </p:spPr>
        <p:txBody>
          <a:bodyPr anchor="t"/>
          <a:lstStyle/>
          <a:p>
            <a:pPr>
              <a:defRPr sz="4200" b="1">
                <a:solidFill>
                  <a:srgbClr val="FFFFFF"/>
                </a:solidFill>
                <a:latin typeface="Palatino"/>
                <a:ea typeface="Palatino"/>
                <a:cs typeface="Palatino"/>
                <a:sym typeface="Palatino"/>
              </a:defRPr>
            </a:pPr>
            <a:r>
              <a:t>Simpleste multi-cellede organisme</a:t>
            </a:r>
          </a:p>
          <a:p>
            <a:pPr>
              <a:defRPr sz="2400" b="1">
                <a:solidFill>
                  <a:srgbClr val="FFFFFF"/>
                </a:solidFill>
                <a:latin typeface="Palatino"/>
                <a:ea typeface="Palatino"/>
                <a:cs typeface="Palatino"/>
                <a:sym typeface="Palatino"/>
              </a:defRPr>
            </a:pPr>
            <a:r>
              <a:t>(Tetrabaena socialis)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66510" fill="hold"/>
                                        <p:tgtEl>
                                          <p:spTgt spid="4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28"/>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46</a:t>
            </a:fld>
            <a:endParaRPr/>
          </a:p>
        </p:txBody>
      </p:sp>
      <p:sp>
        <p:nvSpPr>
          <p:cNvPr id="432" name="Shape 432"/>
          <p:cNvSpPr>
            <a:spLocks noGrp="1"/>
          </p:cNvSpPr>
          <p:nvPr>
            <p:ph type="title"/>
          </p:nvPr>
        </p:nvSpPr>
        <p:spPr>
          <a:xfrm>
            <a:off x="0" y="-190501"/>
            <a:ext cx="9144000" cy="1569296"/>
          </a:xfrm>
          <a:prstGeom prst="rect">
            <a:avLst/>
          </a:prstGeom>
          <a:solidFill>
            <a:srgbClr val="000000"/>
          </a:solidFill>
        </p:spPr>
        <p:txBody>
          <a:bodyPr/>
          <a:lstStyle>
            <a:lvl1pPr>
              <a:defRPr sz="4800" b="1">
                <a:solidFill>
                  <a:srgbClr val="FFFFFF"/>
                </a:solidFill>
                <a:latin typeface="Palatino"/>
                <a:ea typeface="Palatino"/>
                <a:cs typeface="Palatino"/>
                <a:sym typeface="Palatino"/>
              </a:defRPr>
            </a:lvl1pPr>
          </a:lstStyle>
          <a:p>
            <a:r>
              <a:t>Grundlaget for Evolution</a:t>
            </a:r>
          </a:p>
        </p:txBody>
      </p:sp>
      <p:pic>
        <p:nvPicPr>
          <p:cNvPr id="433" name="pasted-image.png"/>
          <p:cNvPicPr>
            <a:picLocks noChangeAspect="1"/>
          </p:cNvPicPr>
          <p:nvPr/>
        </p:nvPicPr>
        <p:blipFill>
          <a:blip r:embed="rId2">
            <a:extLst/>
          </a:blip>
          <a:stretch>
            <a:fillRect/>
          </a:stretch>
        </p:blipFill>
        <p:spPr>
          <a:xfrm>
            <a:off x="705027" y="1984235"/>
            <a:ext cx="7733946" cy="4384688"/>
          </a:xfrm>
          <a:prstGeom prst="rect">
            <a:avLst/>
          </a:prstGeom>
          <a:ln w="12700">
            <a:miter lim="400000"/>
          </a:ln>
        </p:spPr>
      </p:pic>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47</a:t>
            </a:fld>
            <a:endParaRPr/>
          </a:p>
        </p:txBody>
      </p:sp>
      <p:sp>
        <p:nvSpPr>
          <p:cNvPr id="436" name="Shape 436"/>
          <p:cNvSpPr>
            <a:spLocks noGrp="1"/>
          </p:cNvSpPr>
          <p:nvPr>
            <p:ph type="title"/>
          </p:nvPr>
        </p:nvSpPr>
        <p:spPr>
          <a:xfrm>
            <a:off x="0" y="-190501"/>
            <a:ext cx="9144000" cy="1569296"/>
          </a:xfrm>
          <a:prstGeom prst="rect">
            <a:avLst/>
          </a:prstGeom>
          <a:solidFill>
            <a:srgbClr val="000000"/>
          </a:solidFill>
        </p:spPr>
        <p:txBody>
          <a:bodyPr/>
          <a:lstStyle>
            <a:lvl1pPr>
              <a:defRPr sz="4800" b="1">
                <a:solidFill>
                  <a:srgbClr val="FFFFFF"/>
                </a:solidFill>
                <a:latin typeface="Palatino"/>
                <a:ea typeface="Palatino"/>
                <a:cs typeface="Palatino"/>
                <a:sym typeface="Palatino"/>
              </a:defRPr>
            </a:lvl1pPr>
          </a:lstStyle>
          <a:p>
            <a:r>
              <a:t>Grundlaget for Evolution</a:t>
            </a:r>
          </a:p>
        </p:txBody>
      </p:sp>
      <p:sp>
        <p:nvSpPr>
          <p:cNvPr id="437" name="Shape 437"/>
          <p:cNvSpPr/>
          <p:nvPr/>
        </p:nvSpPr>
        <p:spPr>
          <a:xfrm>
            <a:off x="424497" y="1105314"/>
            <a:ext cx="8295006" cy="543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414750"/>
          <a:lstStyle/>
          <a:p>
            <a:pPr>
              <a:defRPr sz="1200" b="1" u="sng">
                <a:solidFill>
                  <a:srgbClr val="FFFFFF"/>
                </a:solidFill>
                <a:latin typeface="Palatino"/>
                <a:ea typeface="Palatino"/>
                <a:cs typeface="Palatino"/>
                <a:sym typeface="Palatino"/>
              </a:defRPr>
            </a:pPr>
            <a:r>
              <a:t>Evidence from comparative physiology and biochemistry:</a:t>
            </a:r>
          </a:p>
          <a:p>
            <a:pPr marL="221112" indent="-180473">
              <a:buSzPct val="100000"/>
              <a:buChar char="•"/>
              <a:defRPr sz="1200">
                <a:solidFill>
                  <a:srgbClr val="FFFFFF"/>
                </a:solidFill>
                <a:latin typeface="Palatino"/>
                <a:ea typeface="Palatino"/>
                <a:cs typeface="Palatino"/>
                <a:sym typeface="Palatino"/>
              </a:defRPr>
            </a:pPr>
            <a:r>
              <a:t>Genetics</a:t>
            </a:r>
          </a:p>
          <a:p>
            <a:pPr marL="373512" indent="-180473">
              <a:buSzPct val="100000"/>
              <a:buChar char="★"/>
              <a:defRPr sz="1200">
                <a:solidFill>
                  <a:srgbClr val="FFFFFF"/>
                </a:solidFill>
                <a:latin typeface="Palatino"/>
                <a:ea typeface="Palatino"/>
                <a:cs typeface="Palatino"/>
                <a:sym typeface="Palatino"/>
              </a:defRPr>
            </a:pPr>
            <a:r>
              <a:t> Universal biochemical organisation</a:t>
            </a:r>
          </a:p>
          <a:p>
            <a:pPr marL="373512" indent="-180473">
              <a:buSzPct val="100000"/>
              <a:buChar char="★"/>
              <a:defRPr sz="1200">
                <a:solidFill>
                  <a:srgbClr val="FFFFFF"/>
                </a:solidFill>
                <a:latin typeface="Palatino"/>
                <a:ea typeface="Palatino"/>
                <a:cs typeface="Palatino"/>
                <a:sym typeface="Palatino"/>
              </a:defRPr>
            </a:pPr>
            <a:r>
              <a:t>Molecular variance patterns</a:t>
            </a:r>
          </a:p>
          <a:p>
            <a:pPr marL="373512" indent="-180473">
              <a:buSzPct val="100000"/>
              <a:buChar char="★"/>
              <a:defRPr sz="1200">
                <a:solidFill>
                  <a:srgbClr val="FFFFFF"/>
                </a:solidFill>
                <a:latin typeface="Palatino"/>
                <a:ea typeface="Palatino"/>
                <a:cs typeface="Palatino"/>
                <a:sym typeface="Palatino"/>
              </a:defRPr>
            </a:pPr>
            <a:r>
              <a:t> DNA sequencing</a:t>
            </a:r>
          </a:p>
          <a:p>
            <a:pPr marL="373512" indent="-180473">
              <a:buSzPct val="100000"/>
              <a:buChar char="★"/>
              <a:defRPr sz="1200">
                <a:solidFill>
                  <a:srgbClr val="FFFFFF"/>
                </a:solidFill>
                <a:latin typeface="Palatino"/>
                <a:ea typeface="Palatino"/>
                <a:cs typeface="Palatino"/>
                <a:sym typeface="Palatino"/>
              </a:defRPr>
            </a:pPr>
            <a:r>
              <a:t> Proteins</a:t>
            </a:r>
          </a:p>
          <a:p>
            <a:pPr marL="221112" indent="-180473">
              <a:buSzPct val="100000"/>
              <a:buChar char="•"/>
              <a:defRPr sz="1200">
                <a:solidFill>
                  <a:srgbClr val="FFFFFF"/>
                </a:solidFill>
                <a:latin typeface="Palatino"/>
                <a:ea typeface="Palatino"/>
                <a:cs typeface="Palatino"/>
                <a:sym typeface="Palatino"/>
              </a:defRPr>
            </a:pPr>
            <a:r>
              <a:t>Examples from comparative physiology and biochemistry:</a:t>
            </a:r>
          </a:p>
          <a:p>
            <a:pPr marL="373512" indent="-180473">
              <a:buSzPct val="100000"/>
              <a:buChar char="★"/>
              <a:defRPr sz="1200">
                <a:solidFill>
                  <a:srgbClr val="FFFFFF"/>
                </a:solidFill>
                <a:latin typeface="Palatino"/>
                <a:ea typeface="Palatino"/>
                <a:cs typeface="Palatino"/>
                <a:sym typeface="Palatino"/>
              </a:defRPr>
            </a:pPr>
            <a:r>
              <a:t> Chromosome 2 in humans</a:t>
            </a:r>
          </a:p>
          <a:p>
            <a:pPr marL="373512" indent="-180473">
              <a:buSzPct val="100000"/>
              <a:buChar char="★"/>
              <a:defRPr sz="1200">
                <a:solidFill>
                  <a:srgbClr val="FFFFFF"/>
                </a:solidFill>
                <a:latin typeface="Palatino"/>
                <a:ea typeface="Palatino"/>
                <a:cs typeface="Palatino"/>
                <a:sym typeface="Palatino"/>
              </a:defRPr>
            </a:pPr>
            <a:r>
              <a:t> Cytochrome c and b</a:t>
            </a:r>
          </a:p>
          <a:p>
            <a:pPr marL="373512" indent="-180473">
              <a:buSzPct val="100000"/>
              <a:buChar char="★"/>
              <a:defRPr sz="1200">
                <a:solidFill>
                  <a:srgbClr val="FFFFFF"/>
                </a:solidFill>
                <a:latin typeface="Palatino"/>
                <a:ea typeface="Palatino"/>
                <a:cs typeface="Palatino"/>
                <a:sym typeface="Palatino"/>
              </a:defRPr>
            </a:pPr>
            <a:r>
              <a:t> Endogenous retroviruses</a:t>
            </a:r>
          </a:p>
          <a:p>
            <a:pPr marL="373512" indent="-180473">
              <a:buSzPct val="100000"/>
              <a:buChar char="★"/>
              <a:defRPr sz="1200">
                <a:solidFill>
                  <a:srgbClr val="FFFFFF"/>
                </a:solidFill>
                <a:latin typeface="Palatino"/>
                <a:ea typeface="Palatino"/>
                <a:cs typeface="Palatino"/>
                <a:sym typeface="Palatino"/>
              </a:defRPr>
            </a:pPr>
            <a:r>
              <a:t> Recent African origin of modern humans</a:t>
            </a:r>
          </a:p>
          <a:p>
            <a:pPr>
              <a:defRPr sz="1200">
                <a:solidFill>
                  <a:srgbClr val="FFFFFF"/>
                </a:solidFill>
                <a:latin typeface="Palatino"/>
                <a:ea typeface="Palatino"/>
                <a:cs typeface="Palatino"/>
                <a:sym typeface="Palatino"/>
              </a:defRPr>
            </a:pPr>
            <a:endParaRPr/>
          </a:p>
          <a:p>
            <a:pPr>
              <a:defRPr sz="1200" b="1">
                <a:solidFill>
                  <a:srgbClr val="FFFFFF"/>
                </a:solidFill>
                <a:latin typeface="Palatino"/>
                <a:ea typeface="Palatino"/>
                <a:cs typeface="Palatino"/>
                <a:sym typeface="Palatino"/>
              </a:defRPr>
            </a:pPr>
            <a:r>
              <a:t>Evidence from comparative anatomy:</a:t>
            </a:r>
          </a:p>
          <a:p>
            <a:pPr marL="221112" indent="-180473">
              <a:buSzPct val="100000"/>
              <a:buChar char="•"/>
              <a:defRPr sz="1200">
                <a:solidFill>
                  <a:srgbClr val="FFFFFF"/>
                </a:solidFill>
                <a:latin typeface="Palatino"/>
                <a:ea typeface="Palatino"/>
                <a:cs typeface="Palatino"/>
                <a:sym typeface="Palatino"/>
              </a:defRPr>
            </a:pPr>
            <a:r>
              <a:t>Altavism</a:t>
            </a:r>
          </a:p>
          <a:p>
            <a:pPr marL="221112" indent="-180473">
              <a:buSzPct val="100000"/>
              <a:buChar char="•"/>
              <a:defRPr sz="1200">
                <a:solidFill>
                  <a:srgbClr val="FFFFFF"/>
                </a:solidFill>
                <a:latin typeface="Palatino"/>
                <a:ea typeface="Palatino"/>
                <a:cs typeface="Palatino"/>
                <a:sym typeface="Palatino"/>
              </a:defRPr>
            </a:pPr>
            <a:r>
              <a:t>Evolutionary developmental biology and embryonic development</a:t>
            </a:r>
          </a:p>
          <a:p>
            <a:pPr marL="221112" indent="-180473">
              <a:buSzPct val="100000"/>
              <a:buChar char="•"/>
              <a:defRPr sz="1200">
                <a:solidFill>
                  <a:srgbClr val="FFFFFF"/>
                </a:solidFill>
                <a:latin typeface="Palatino"/>
                <a:ea typeface="Palatino"/>
                <a:cs typeface="Palatino"/>
                <a:sym typeface="Palatino"/>
              </a:defRPr>
            </a:pPr>
            <a:r>
              <a:t>Homologous structures and divergent (adaptive) evolution</a:t>
            </a:r>
          </a:p>
          <a:p>
            <a:pPr marL="221112" indent="-180473">
              <a:buSzPct val="100000"/>
              <a:buChar char="•"/>
              <a:defRPr sz="1200">
                <a:solidFill>
                  <a:srgbClr val="FFFFFF"/>
                </a:solidFill>
                <a:latin typeface="Palatino"/>
                <a:ea typeface="Palatino"/>
                <a:cs typeface="Palatino"/>
                <a:sym typeface="Palatino"/>
              </a:defRPr>
            </a:pPr>
            <a:r>
              <a:t>Nested hierarchies and classification &amp; evolutionary trees</a:t>
            </a:r>
          </a:p>
          <a:p>
            <a:pPr marL="221112" indent="-180473">
              <a:buSzPct val="100000"/>
              <a:buChar char="•"/>
              <a:defRPr sz="1200">
                <a:solidFill>
                  <a:srgbClr val="FFFFFF"/>
                </a:solidFill>
                <a:latin typeface="Palatino"/>
                <a:ea typeface="Palatino"/>
                <a:cs typeface="Palatino"/>
                <a:sym typeface="Palatino"/>
              </a:defRPr>
            </a:pPr>
            <a:r>
              <a:t>Vestigial structures</a:t>
            </a:r>
          </a:p>
          <a:p>
            <a:pPr marL="221112" indent="-180473">
              <a:buSzPct val="100000"/>
              <a:buChar char="•"/>
              <a:defRPr sz="1200">
                <a:solidFill>
                  <a:srgbClr val="FFFFFF"/>
                </a:solidFill>
                <a:latin typeface="Palatino"/>
                <a:ea typeface="Palatino"/>
                <a:cs typeface="Palatino"/>
                <a:sym typeface="Palatino"/>
              </a:defRPr>
            </a:pPr>
            <a:r>
              <a:t>Specific examples from comparative anatomy</a:t>
            </a:r>
          </a:p>
          <a:p>
            <a:pPr>
              <a:defRPr sz="1200">
                <a:solidFill>
                  <a:srgbClr val="FFFFFF"/>
                </a:solidFill>
                <a:latin typeface="Palatino"/>
                <a:ea typeface="Palatino"/>
                <a:cs typeface="Palatino"/>
                <a:sym typeface="Palatino"/>
              </a:defRPr>
            </a:pPr>
            <a:endParaRPr/>
          </a:p>
          <a:p>
            <a:pPr>
              <a:defRPr sz="1200">
                <a:solidFill>
                  <a:srgbClr val="FFFFFF"/>
                </a:solidFill>
                <a:latin typeface="Palatino"/>
                <a:ea typeface="Palatino"/>
                <a:cs typeface="Palatino"/>
                <a:sym typeface="Palatino"/>
              </a:defRPr>
            </a:pPr>
            <a:endParaRPr/>
          </a:p>
          <a:p>
            <a:pPr>
              <a:defRPr sz="1200" b="1" u="sng">
                <a:solidFill>
                  <a:srgbClr val="FFFFFF"/>
                </a:solidFill>
                <a:latin typeface="Palatino"/>
                <a:ea typeface="Palatino"/>
                <a:cs typeface="Palatino"/>
                <a:sym typeface="Palatino"/>
              </a:defRPr>
            </a:pPr>
            <a:r>
              <a:t>Evidence from paleontology:</a:t>
            </a:r>
          </a:p>
          <a:p>
            <a:pPr marL="201060" indent="-160421">
              <a:buSzPct val="100000"/>
              <a:buChar char="•"/>
              <a:defRPr sz="1200" u="sng">
                <a:solidFill>
                  <a:srgbClr val="FFFFFF"/>
                </a:solidFill>
                <a:latin typeface="Palatino"/>
                <a:ea typeface="Palatino"/>
                <a:cs typeface="Palatino"/>
                <a:sym typeface="Palatino"/>
              </a:defRPr>
            </a:pPr>
            <a:r>
              <a:t>Fossil record</a:t>
            </a:r>
          </a:p>
          <a:p>
            <a:pPr marL="201060" indent="-160421">
              <a:buSzPct val="100000"/>
              <a:buChar char="•"/>
              <a:defRPr sz="1200" u="sng">
                <a:solidFill>
                  <a:srgbClr val="FFFFFF"/>
                </a:solidFill>
                <a:latin typeface="Palatino"/>
                <a:ea typeface="Palatino"/>
                <a:cs typeface="Palatino"/>
                <a:sym typeface="Palatino"/>
              </a:defRPr>
            </a:pPr>
            <a:r>
              <a:t>Examples from paleontology (horse evolution, fish to amphibians transition)</a:t>
            </a:r>
          </a:p>
          <a:p>
            <a:pPr>
              <a:defRPr sz="1200" u="sng">
                <a:solidFill>
                  <a:srgbClr val="FFFFFF"/>
                </a:solidFill>
                <a:latin typeface="Palatino"/>
                <a:ea typeface="Palatino"/>
                <a:cs typeface="Palatino"/>
                <a:sym typeface="Palatino"/>
              </a:defRPr>
            </a:pPr>
            <a:endParaRPr/>
          </a:p>
          <a:p>
            <a:pPr>
              <a:defRPr sz="1200" b="1" u="sng">
                <a:solidFill>
                  <a:srgbClr val="FFFFFF"/>
                </a:solidFill>
                <a:latin typeface="Palatino"/>
                <a:ea typeface="Palatino"/>
                <a:cs typeface="Palatino"/>
                <a:sym typeface="Palatino"/>
              </a:defRPr>
            </a:pPr>
            <a:r>
              <a:t>Evidence from biogeography:</a:t>
            </a:r>
          </a:p>
          <a:p>
            <a:pPr marL="160954" indent="-120315">
              <a:buSzPct val="100000"/>
              <a:buChar char="•"/>
              <a:defRPr sz="1200" u="sng">
                <a:solidFill>
                  <a:srgbClr val="FFFFFF"/>
                </a:solidFill>
                <a:latin typeface="Palatino"/>
                <a:ea typeface="Palatino"/>
                <a:cs typeface="Palatino"/>
                <a:sym typeface="Palatino"/>
              </a:defRPr>
            </a:pPr>
            <a:r>
              <a:t>Continental distribution</a:t>
            </a:r>
          </a:p>
          <a:p>
            <a:pPr marL="160954" indent="-120315">
              <a:buSzPct val="100000"/>
              <a:buChar char="•"/>
              <a:defRPr sz="1200" u="sng">
                <a:solidFill>
                  <a:srgbClr val="FFFFFF"/>
                </a:solidFill>
                <a:latin typeface="Palatino"/>
                <a:ea typeface="Palatino"/>
                <a:cs typeface="Palatino"/>
                <a:sym typeface="Palatino"/>
              </a:defRPr>
            </a:pPr>
            <a:r>
              <a:t>Island biogeography</a:t>
            </a:r>
          </a:p>
          <a:p>
            <a:pPr marL="160954" indent="-120315">
              <a:buSzPct val="100000"/>
              <a:buChar char="•"/>
              <a:defRPr sz="1200" u="sng">
                <a:solidFill>
                  <a:srgbClr val="FFFFFF"/>
                </a:solidFill>
                <a:latin typeface="Palatino"/>
                <a:ea typeface="Palatino"/>
                <a:cs typeface="Palatino"/>
                <a:sym typeface="Palatino"/>
              </a:defRPr>
            </a:pPr>
            <a:r>
              <a:t>Ring species</a:t>
            </a:r>
          </a:p>
          <a:p>
            <a:pPr marL="160954" indent="-120315">
              <a:buSzPct val="100000"/>
              <a:buChar char="•"/>
              <a:defRPr sz="1200" u="sng">
                <a:solidFill>
                  <a:srgbClr val="FFFFFF"/>
                </a:solidFill>
                <a:latin typeface="Palatino"/>
                <a:ea typeface="Palatino"/>
                <a:cs typeface="Palatino"/>
                <a:sym typeface="Palatino"/>
              </a:defRPr>
            </a:pPr>
            <a:r>
              <a:t>Examples from biogeography (camel migration, isolation, and distribution)</a:t>
            </a:r>
          </a:p>
          <a:p>
            <a:pPr>
              <a:defRPr sz="1200" u="sng">
                <a:solidFill>
                  <a:srgbClr val="FFFFFF"/>
                </a:solidFill>
                <a:latin typeface="Palatino"/>
                <a:ea typeface="Palatino"/>
                <a:cs typeface="Palatino"/>
                <a:sym typeface="Palatino"/>
              </a:defRPr>
            </a:pPr>
            <a:endParaRPr/>
          </a:p>
          <a:p>
            <a:pPr>
              <a:defRPr sz="1200" b="1" u="sng">
                <a:solidFill>
                  <a:srgbClr val="FFFFFF"/>
                </a:solidFill>
                <a:latin typeface="Palatino"/>
                <a:ea typeface="Palatino"/>
                <a:cs typeface="Palatino"/>
                <a:sym typeface="Palatino"/>
              </a:defRPr>
            </a:pPr>
            <a:r>
              <a:t>Evidence from selection:</a:t>
            </a:r>
          </a:p>
          <a:p>
            <a:pPr marL="140902" indent="-100263">
              <a:buSzPct val="100000"/>
              <a:buChar char="•"/>
              <a:defRPr sz="1200" u="sng">
                <a:solidFill>
                  <a:srgbClr val="FFFFFF"/>
                </a:solidFill>
                <a:latin typeface="Palatino"/>
                <a:ea typeface="Palatino"/>
                <a:cs typeface="Palatino"/>
                <a:sym typeface="Palatino"/>
              </a:defRPr>
            </a:pPr>
            <a:r>
              <a:t>Artificial selection and experimental evolution</a:t>
            </a:r>
          </a:p>
          <a:p>
            <a:pPr marL="140902" indent="-100263">
              <a:buSzPct val="100000"/>
              <a:buChar char="•"/>
              <a:defRPr sz="1200" u="sng">
                <a:solidFill>
                  <a:srgbClr val="FFFFFF"/>
                </a:solidFill>
                <a:latin typeface="Palatino"/>
                <a:ea typeface="Palatino"/>
                <a:cs typeface="Palatino"/>
                <a:sym typeface="Palatino"/>
              </a:defRPr>
            </a:pPr>
            <a:r>
              <a:t>Examples from Invertebrates, Microbes, Plants and fungi, Ventebrates, </a:t>
            </a:r>
          </a:p>
          <a:p>
            <a:pPr>
              <a:defRPr sz="1200" u="sng">
                <a:solidFill>
                  <a:srgbClr val="FFFFFF"/>
                </a:solidFill>
                <a:latin typeface="Palatino"/>
                <a:ea typeface="Palatino"/>
                <a:cs typeface="Palatino"/>
                <a:sym typeface="Palatino"/>
              </a:defRPr>
            </a:pPr>
            <a:endParaRPr/>
          </a:p>
          <a:p>
            <a:pPr>
              <a:defRPr sz="1200" b="1" u="sng">
                <a:solidFill>
                  <a:srgbClr val="FFFFFF"/>
                </a:solidFill>
                <a:latin typeface="Palatino"/>
                <a:ea typeface="Palatino"/>
                <a:cs typeface="Palatino"/>
                <a:sym typeface="Palatino"/>
              </a:defRPr>
            </a:pPr>
            <a:r>
              <a:t>Evidence from speciation:</a:t>
            </a:r>
          </a:p>
          <a:p>
            <a:pPr marL="130875" indent="-90236">
              <a:buSzPct val="100000"/>
              <a:buChar char="•"/>
              <a:defRPr sz="1200" u="sng">
                <a:solidFill>
                  <a:srgbClr val="FFFFFF"/>
                </a:solidFill>
                <a:latin typeface="Palatino"/>
                <a:ea typeface="Palatino"/>
                <a:cs typeface="Palatino"/>
                <a:sym typeface="Palatino"/>
              </a:defRPr>
            </a:pPr>
            <a:r>
              <a:t>Fossils</a:t>
            </a:r>
          </a:p>
          <a:p>
            <a:pPr marL="140902" indent="-100263">
              <a:buSzPct val="100000"/>
              <a:buChar char="•"/>
              <a:defRPr sz="1200" u="sng">
                <a:solidFill>
                  <a:srgbClr val="FFFFFF"/>
                </a:solidFill>
                <a:latin typeface="Palatino"/>
                <a:ea typeface="Palatino"/>
                <a:cs typeface="Palatino"/>
                <a:sym typeface="Palatino"/>
              </a:defRPr>
            </a:pPr>
            <a:r>
              <a:t>Examples from Invertebrates, Plants, Ventebrates, </a:t>
            </a:r>
          </a:p>
          <a:p>
            <a:pPr>
              <a:defRPr sz="1200" u="sng">
                <a:solidFill>
                  <a:srgbClr val="FFFFFF"/>
                </a:solidFill>
                <a:latin typeface="Palatino"/>
                <a:ea typeface="Palatino"/>
                <a:cs typeface="Palatino"/>
                <a:sym typeface="Palatino"/>
              </a:defRPr>
            </a:pPr>
            <a:endParaRPr/>
          </a:p>
          <a:p>
            <a:pPr>
              <a:defRPr sz="1200" b="1" u="sng">
                <a:solidFill>
                  <a:srgbClr val="FFFFFF"/>
                </a:solidFill>
                <a:latin typeface="Palatino"/>
                <a:ea typeface="Palatino"/>
                <a:cs typeface="Palatino"/>
                <a:sym typeface="Palatino"/>
              </a:defRPr>
            </a:pPr>
            <a:r>
              <a:t>Evidence from coloration:</a:t>
            </a:r>
          </a:p>
          <a:p>
            <a:pPr marL="130875" indent="-90236">
              <a:buSzPct val="100000"/>
              <a:buChar char="•"/>
              <a:defRPr sz="1200" u="sng">
                <a:solidFill>
                  <a:srgbClr val="FFFFFF"/>
                </a:solidFill>
                <a:latin typeface="Palatino"/>
                <a:ea typeface="Palatino"/>
                <a:cs typeface="Palatino"/>
                <a:sym typeface="Palatino"/>
              </a:defRPr>
            </a:pPr>
            <a:r>
              <a:t>Evidence from mimicry and aposematism</a:t>
            </a:r>
          </a:p>
          <a:p>
            <a:pPr marL="130875" indent="-90236">
              <a:buSzPct val="100000"/>
              <a:buChar char="•"/>
              <a:defRPr sz="1200" u="sng">
                <a:solidFill>
                  <a:srgbClr val="FFFFFF"/>
                </a:solidFill>
                <a:latin typeface="Palatino"/>
                <a:ea typeface="Palatino"/>
                <a:cs typeface="Palatino"/>
                <a:sym typeface="Palatino"/>
              </a:defRPr>
            </a:pPr>
            <a:r>
              <a:t>Evidence from camouflage</a:t>
            </a:r>
          </a:p>
          <a:p>
            <a:pPr>
              <a:defRPr sz="1200" u="sng">
                <a:solidFill>
                  <a:srgbClr val="FFFFFF"/>
                </a:solidFill>
                <a:latin typeface="Palatino"/>
                <a:ea typeface="Palatino"/>
                <a:cs typeface="Palatino"/>
                <a:sym typeface="Palatino"/>
              </a:defRPr>
            </a:pPr>
            <a:endParaRPr/>
          </a:p>
          <a:p>
            <a:pPr>
              <a:defRPr sz="1200" b="1" u="sng">
                <a:solidFill>
                  <a:srgbClr val="FFFFFF"/>
                </a:solidFill>
                <a:latin typeface="Palatino"/>
                <a:ea typeface="Palatino"/>
                <a:cs typeface="Palatino"/>
                <a:sym typeface="Palatino"/>
              </a:defRPr>
            </a:pPr>
            <a:r>
              <a:t>Evidence from mathematical modeling:</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48</a:t>
            </a:fld>
            <a:endParaRPr/>
          </a:p>
        </p:txBody>
      </p:sp>
      <p:sp>
        <p:nvSpPr>
          <p:cNvPr id="440" name="Shape 440"/>
          <p:cNvSpPr>
            <a:spLocks noGrp="1"/>
          </p:cNvSpPr>
          <p:nvPr>
            <p:ph type="title"/>
          </p:nvPr>
        </p:nvSpPr>
        <p:spPr>
          <a:xfrm>
            <a:off x="0" y="-190501"/>
            <a:ext cx="9144000" cy="1569296"/>
          </a:xfrm>
          <a:prstGeom prst="rect">
            <a:avLst/>
          </a:prstGeom>
          <a:solidFill>
            <a:srgbClr val="000000"/>
          </a:solidFill>
        </p:spPr>
        <p:txBody>
          <a:bodyPr/>
          <a:lstStyle>
            <a:lvl1pPr>
              <a:defRPr sz="4800" b="1">
                <a:solidFill>
                  <a:srgbClr val="FFFFFF"/>
                </a:solidFill>
                <a:latin typeface="Palatino"/>
                <a:ea typeface="Palatino"/>
                <a:cs typeface="Palatino"/>
                <a:sym typeface="Palatino"/>
              </a:defRPr>
            </a:lvl1pPr>
          </a:lstStyle>
          <a:p>
            <a:r>
              <a:t>Darwins finker</a:t>
            </a:r>
          </a:p>
        </p:txBody>
      </p:sp>
      <p:pic>
        <p:nvPicPr>
          <p:cNvPr id="441" name="pasted-image.jpg"/>
          <p:cNvPicPr>
            <a:picLocks noChangeAspect="1"/>
          </p:cNvPicPr>
          <p:nvPr/>
        </p:nvPicPr>
        <p:blipFill>
          <a:blip r:embed="rId2">
            <a:extLst/>
          </a:blip>
          <a:stretch>
            <a:fillRect/>
          </a:stretch>
        </p:blipFill>
        <p:spPr>
          <a:xfrm>
            <a:off x="1021891" y="1253377"/>
            <a:ext cx="7100218" cy="5354748"/>
          </a:xfrm>
          <a:prstGeom prst="rect">
            <a:avLst/>
          </a:prstGeom>
          <a:ln w="12700">
            <a:miter lim="400000"/>
          </a:ln>
        </p:spPr>
      </p:pic>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49</a:t>
            </a:fld>
            <a:endParaRPr/>
          </a:p>
        </p:txBody>
      </p:sp>
      <p:sp>
        <p:nvSpPr>
          <p:cNvPr id="444" name="Shape 444"/>
          <p:cNvSpPr>
            <a:spLocks noGrp="1"/>
          </p:cNvSpPr>
          <p:nvPr>
            <p:ph type="title"/>
          </p:nvPr>
        </p:nvSpPr>
        <p:spPr>
          <a:xfrm>
            <a:off x="0" y="-190501"/>
            <a:ext cx="9144000" cy="1569296"/>
          </a:xfrm>
          <a:prstGeom prst="rect">
            <a:avLst/>
          </a:prstGeom>
          <a:solidFill>
            <a:srgbClr val="000000"/>
          </a:solidFill>
        </p:spPr>
        <p:txBody>
          <a:bodyPr/>
          <a:lstStyle>
            <a:lvl1pPr>
              <a:defRPr sz="4800" b="1">
                <a:solidFill>
                  <a:srgbClr val="FFFFFF"/>
                </a:solidFill>
                <a:latin typeface="Palatino"/>
                <a:ea typeface="Palatino"/>
                <a:cs typeface="Palatino"/>
                <a:sym typeface="Palatino"/>
              </a:defRPr>
            </a:lvl1pPr>
          </a:lstStyle>
          <a:p>
            <a:r>
              <a:t>Kameliden…</a:t>
            </a:r>
          </a:p>
        </p:txBody>
      </p:sp>
      <p:pic>
        <p:nvPicPr>
          <p:cNvPr id="445" name="pasted-image.png"/>
          <p:cNvPicPr>
            <a:picLocks noChangeAspect="1"/>
          </p:cNvPicPr>
          <p:nvPr/>
        </p:nvPicPr>
        <p:blipFill>
          <a:blip r:embed="rId2">
            <a:extLst/>
          </a:blip>
          <a:stretch>
            <a:fillRect/>
          </a:stretch>
        </p:blipFill>
        <p:spPr>
          <a:xfrm>
            <a:off x="285929" y="1016225"/>
            <a:ext cx="10469536" cy="5851701"/>
          </a:xfrm>
          <a:prstGeom prst="rect">
            <a:avLst/>
          </a:prstGeom>
          <a:ln w="12700">
            <a:miter lim="400000"/>
          </a:ln>
        </p:spPr>
      </p:pic>
      <p:sp>
        <p:nvSpPr>
          <p:cNvPr id="446" name="Shape 446"/>
          <p:cNvSpPr/>
          <p:nvPr/>
        </p:nvSpPr>
        <p:spPr>
          <a:xfrm>
            <a:off x="5772618" y="4322410"/>
            <a:ext cx="2294779" cy="10414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u="sng">
                <a:latin typeface="Palatino"/>
                <a:ea typeface="Palatino"/>
                <a:cs typeface="Palatino"/>
                <a:sym typeface="Palatino"/>
              </a:defRPr>
            </a:pPr>
            <a:r>
              <a:t>1: 12-25 millioner år</a:t>
            </a:r>
          </a:p>
          <a:p>
            <a:pPr>
              <a:defRPr b="1">
                <a:latin typeface="Palatino"/>
                <a:ea typeface="Palatino"/>
                <a:cs typeface="Palatino"/>
                <a:sym typeface="Palatino"/>
              </a:defRPr>
            </a:pPr>
            <a:r>
              <a:t>Kameliden opstår</a:t>
            </a:r>
          </a:p>
          <a:p>
            <a:pPr>
              <a:defRPr b="1">
                <a:latin typeface="Palatino"/>
                <a:ea typeface="Palatino"/>
                <a:cs typeface="Palatino"/>
                <a:sym typeface="Palatino"/>
              </a:defRPr>
            </a:pPr>
            <a:r>
              <a:t>i Nordamerika.</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a:spLocks noGrp="1"/>
          </p:cNvSpPr>
          <p:nvPr>
            <p:ph type="title"/>
          </p:nvPr>
        </p:nvSpPr>
        <p:spPr>
          <a:xfrm>
            <a:off x="457200" y="92073"/>
            <a:ext cx="8229600" cy="1508129"/>
          </a:xfrm>
          <a:prstGeom prst="rect">
            <a:avLst/>
          </a:prstGeom>
        </p:spPr>
        <p:txBody>
          <a:bodyPr/>
          <a:lstStyle/>
          <a:p>
            <a:endParaRPr/>
          </a:p>
        </p:txBody>
      </p:sp>
      <p:pic>
        <p:nvPicPr>
          <p:cNvPr id="65" name="image4.jpeg"/>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66" name="Shape 66"/>
          <p:cNvSpPr>
            <a:spLocks noGrp="1"/>
          </p:cNvSpPr>
          <p:nvPr>
            <p:ph type="sldNum" sz="quarter" idx="4294967295"/>
          </p:nvPr>
        </p:nvSpPr>
        <p:spPr>
          <a:xfrm>
            <a:off x="8897708" y="6550025"/>
            <a:ext cx="213184"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5</a:t>
            </a:fld>
            <a:endParaRPr/>
          </a:p>
        </p:txBody>
      </p:sp>
      <p:sp>
        <p:nvSpPr>
          <p:cNvPr id="67" name="Shape 67"/>
          <p:cNvSpPr/>
          <p:nvPr/>
        </p:nvSpPr>
        <p:spPr>
          <a:xfrm>
            <a:off x="253329" y="82410"/>
            <a:ext cx="8637342"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800" b="1">
                <a:solidFill>
                  <a:srgbClr val="FFFFFF"/>
                </a:solidFill>
                <a:uFill>
                  <a:solidFill>
                    <a:srgbClr val="FFFFFF"/>
                  </a:solidFill>
                </a:uFill>
                <a:latin typeface="Palatino"/>
                <a:ea typeface="Palatino"/>
                <a:cs typeface="Palatino"/>
                <a:sym typeface="Palatino"/>
              </a:defRPr>
            </a:lvl1pPr>
          </a:lstStyle>
          <a:p>
            <a:r>
              <a:t>Hubbles opdagelse (1929)</a:t>
            </a:r>
          </a:p>
        </p:txBody>
      </p:sp>
      <p:pic>
        <p:nvPicPr>
          <p:cNvPr id="68" name="pasted-image.tiff"/>
          <p:cNvPicPr>
            <a:picLocks noChangeAspect="1"/>
          </p:cNvPicPr>
          <p:nvPr/>
        </p:nvPicPr>
        <p:blipFill>
          <a:blip r:embed="rId3">
            <a:extLst/>
          </a:blip>
          <a:stretch>
            <a:fillRect/>
          </a:stretch>
        </p:blipFill>
        <p:spPr>
          <a:xfrm>
            <a:off x="5328676" y="4066075"/>
            <a:ext cx="3437508" cy="2740716"/>
          </a:xfrm>
          <a:prstGeom prst="rect">
            <a:avLst/>
          </a:prstGeom>
          <a:ln w="12700">
            <a:miter lim="400000"/>
          </a:ln>
        </p:spPr>
      </p:pic>
      <p:sp>
        <p:nvSpPr>
          <p:cNvPr id="69" name="Shape 69"/>
          <p:cNvSpPr/>
          <p:nvPr/>
        </p:nvSpPr>
        <p:spPr>
          <a:xfrm>
            <a:off x="6169751" y="6242424"/>
            <a:ext cx="1435388"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b="1">
                <a:solidFill>
                  <a:srgbClr val="FFFFFF"/>
                </a:solidFill>
                <a:latin typeface="Palatino"/>
                <a:ea typeface="Palatino"/>
                <a:cs typeface="Palatino"/>
                <a:sym typeface="Palatino"/>
              </a:defRPr>
            </a:lvl1pPr>
          </a:lstStyle>
          <a:p>
            <a:r>
              <a:t>Albert Einstein</a:t>
            </a:r>
          </a:p>
        </p:txBody>
      </p:sp>
      <p:sp>
        <p:nvSpPr>
          <p:cNvPr id="70" name="Shape 70"/>
          <p:cNvSpPr/>
          <p:nvPr/>
        </p:nvSpPr>
        <p:spPr>
          <a:xfrm>
            <a:off x="7737925" y="4479609"/>
            <a:ext cx="790742"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b="1">
                <a:solidFill>
                  <a:srgbClr val="FFFFFF"/>
                </a:solidFill>
                <a:latin typeface="Palatino"/>
                <a:ea typeface="Palatino"/>
                <a:cs typeface="Palatino"/>
                <a:sym typeface="Palatino"/>
              </a:defRPr>
            </a:lvl1pPr>
          </a:lstStyle>
          <a:p>
            <a:r>
              <a:t>Edwin Hubble</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Shape 448"/>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50</a:t>
            </a:fld>
            <a:endParaRPr/>
          </a:p>
        </p:txBody>
      </p:sp>
      <p:sp>
        <p:nvSpPr>
          <p:cNvPr id="449" name="Shape 449"/>
          <p:cNvSpPr>
            <a:spLocks noGrp="1"/>
          </p:cNvSpPr>
          <p:nvPr>
            <p:ph type="title"/>
          </p:nvPr>
        </p:nvSpPr>
        <p:spPr>
          <a:xfrm>
            <a:off x="0" y="-190501"/>
            <a:ext cx="9144000" cy="1569296"/>
          </a:xfrm>
          <a:prstGeom prst="rect">
            <a:avLst/>
          </a:prstGeom>
          <a:solidFill>
            <a:srgbClr val="000000"/>
          </a:solidFill>
        </p:spPr>
        <p:txBody>
          <a:bodyPr/>
          <a:lstStyle>
            <a:lvl1pPr>
              <a:defRPr sz="4800" b="1">
                <a:solidFill>
                  <a:srgbClr val="FFFFFF"/>
                </a:solidFill>
                <a:latin typeface="Palatino"/>
                <a:ea typeface="Palatino"/>
                <a:cs typeface="Palatino"/>
                <a:sym typeface="Palatino"/>
              </a:defRPr>
            </a:lvl1pPr>
          </a:lstStyle>
          <a:p>
            <a:r>
              <a:t>Kameliden…</a:t>
            </a:r>
          </a:p>
        </p:txBody>
      </p:sp>
      <p:pic>
        <p:nvPicPr>
          <p:cNvPr id="450" name="pasted-image.png"/>
          <p:cNvPicPr>
            <a:picLocks noChangeAspect="1"/>
          </p:cNvPicPr>
          <p:nvPr/>
        </p:nvPicPr>
        <p:blipFill>
          <a:blip r:embed="rId2">
            <a:extLst/>
          </a:blip>
          <a:stretch>
            <a:fillRect/>
          </a:stretch>
        </p:blipFill>
        <p:spPr>
          <a:xfrm>
            <a:off x="285929" y="1016225"/>
            <a:ext cx="10469536" cy="5851701"/>
          </a:xfrm>
          <a:prstGeom prst="rect">
            <a:avLst/>
          </a:prstGeom>
          <a:ln w="12700">
            <a:miter lim="400000"/>
          </a:ln>
        </p:spPr>
      </p:pic>
      <p:sp>
        <p:nvSpPr>
          <p:cNvPr id="451" name="Shape 451"/>
          <p:cNvSpPr/>
          <p:nvPr/>
        </p:nvSpPr>
        <p:spPr>
          <a:xfrm>
            <a:off x="5772618" y="4322410"/>
            <a:ext cx="2294779" cy="10414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u="sng">
                <a:latin typeface="Palatino"/>
                <a:ea typeface="Palatino"/>
                <a:cs typeface="Palatino"/>
                <a:sym typeface="Palatino"/>
              </a:defRPr>
            </a:pPr>
            <a:r>
              <a:t>1: 12-25 millioner år</a:t>
            </a:r>
          </a:p>
          <a:p>
            <a:pPr>
              <a:defRPr b="1">
                <a:latin typeface="Palatino"/>
                <a:ea typeface="Palatino"/>
                <a:cs typeface="Palatino"/>
                <a:sym typeface="Palatino"/>
              </a:defRPr>
            </a:pPr>
            <a:r>
              <a:t>Kameliden opstår</a:t>
            </a:r>
          </a:p>
          <a:p>
            <a:pPr>
              <a:defRPr b="1">
                <a:latin typeface="Palatino"/>
                <a:ea typeface="Palatino"/>
                <a:cs typeface="Palatino"/>
                <a:sym typeface="Palatino"/>
              </a:defRPr>
            </a:pPr>
            <a:r>
              <a:t>i Nordamerika.</a:t>
            </a:r>
          </a:p>
        </p:txBody>
      </p:sp>
      <p:sp>
        <p:nvSpPr>
          <p:cNvPr id="452" name="Shape 452"/>
          <p:cNvSpPr/>
          <p:nvPr/>
        </p:nvSpPr>
        <p:spPr>
          <a:xfrm>
            <a:off x="173774" y="2756526"/>
            <a:ext cx="2266310" cy="16510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u="sng">
                <a:latin typeface="Palatino"/>
                <a:ea typeface="Palatino"/>
                <a:cs typeface="Palatino"/>
                <a:sym typeface="Palatino"/>
              </a:defRPr>
            </a:pPr>
            <a:r>
              <a:t>2: 6 millioner år</a:t>
            </a:r>
          </a:p>
          <a:p>
            <a:pPr>
              <a:defRPr b="1">
                <a:latin typeface="Palatino"/>
                <a:ea typeface="Palatino"/>
                <a:cs typeface="Palatino"/>
                <a:sym typeface="Palatino"/>
              </a:defRPr>
            </a:pPr>
            <a:r>
              <a:t>Kameliden udvandrer til Asien (baktrisk kamel) og Afrika (dromedar).</a:t>
            </a: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51</a:t>
            </a:fld>
            <a:endParaRPr/>
          </a:p>
        </p:txBody>
      </p:sp>
      <p:sp>
        <p:nvSpPr>
          <p:cNvPr id="455" name="Shape 455"/>
          <p:cNvSpPr>
            <a:spLocks noGrp="1"/>
          </p:cNvSpPr>
          <p:nvPr>
            <p:ph type="title"/>
          </p:nvPr>
        </p:nvSpPr>
        <p:spPr>
          <a:xfrm>
            <a:off x="0" y="-190501"/>
            <a:ext cx="9144000" cy="1569296"/>
          </a:xfrm>
          <a:prstGeom prst="rect">
            <a:avLst/>
          </a:prstGeom>
          <a:solidFill>
            <a:srgbClr val="000000"/>
          </a:solidFill>
        </p:spPr>
        <p:txBody>
          <a:bodyPr/>
          <a:lstStyle>
            <a:lvl1pPr>
              <a:defRPr sz="4800" b="1">
                <a:solidFill>
                  <a:srgbClr val="FFFFFF"/>
                </a:solidFill>
                <a:latin typeface="Palatino"/>
                <a:ea typeface="Palatino"/>
                <a:cs typeface="Palatino"/>
                <a:sym typeface="Palatino"/>
              </a:defRPr>
            </a:lvl1pPr>
          </a:lstStyle>
          <a:p>
            <a:r>
              <a:t>Kameliden…</a:t>
            </a:r>
          </a:p>
        </p:txBody>
      </p:sp>
      <p:pic>
        <p:nvPicPr>
          <p:cNvPr id="456" name="pasted-image.png"/>
          <p:cNvPicPr>
            <a:picLocks noChangeAspect="1"/>
          </p:cNvPicPr>
          <p:nvPr/>
        </p:nvPicPr>
        <p:blipFill>
          <a:blip r:embed="rId2">
            <a:extLst/>
          </a:blip>
          <a:stretch>
            <a:fillRect/>
          </a:stretch>
        </p:blipFill>
        <p:spPr>
          <a:xfrm>
            <a:off x="285929" y="1016225"/>
            <a:ext cx="10469536" cy="5851701"/>
          </a:xfrm>
          <a:prstGeom prst="rect">
            <a:avLst/>
          </a:prstGeom>
          <a:ln w="12700">
            <a:miter lim="400000"/>
          </a:ln>
        </p:spPr>
      </p:pic>
      <p:sp>
        <p:nvSpPr>
          <p:cNvPr id="457" name="Shape 457"/>
          <p:cNvSpPr/>
          <p:nvPr/>
        </p:nvSpPr>
        <p:spPr>
          <a:xfrm>
            <a:off x="5772618" y="4322410"/>
            <a:ext cx="2294779" cy="10414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u="sng">
                <a:latin typeface="Palatino"/>
                <a:ea typeface="Palatino"/>
                <a:cs typeface="Palatino"/>
                <a:sym typeface="Palatino"/>
              </a:defRPr>
            </a:pPr>
            <a:r>
              <a:t>1: 12-25 millioner år</a:t>
            </a:r>
          </a:p>
          <a:p>
            <a:pPr>
              <a:defRPr b="1">
                <a:latin typeface="Palatino"/>
                <a:ea typeface="Palatino"/>
                <a:cs typeface="Palatino"/>
                <a:sym typeface="Palatino"/>
              </a:defRPr>
            </a:pPr>
            <a:r>
              <a:t>Kameliden opstår</a:t>
            </a:r>
          </a:p>
          <a:p>
            <a:pPr>
              <a:defRPr b="1">
                <a:latin typeface="Palatino"/>
                <a:ea typeface="Palatino"/>
                <a:cs typeface="Palatino"/>
                <a:sym typeface="Palatino"/>
              </a:defRPr>
            </a:pPr>
            <a:r>
              <a:t>i Nordamerika.</a:t>
            </a:r>
          </a:p>
        </p:txBody>
      </p:sp>
      <p:sp>
        <p:nvSpPr>
          <p:cNvPr id="458" name="Shape 458"/>
          <p:cNvSpPr/>
          <p:nvPr/>
        </p:nvSpPr>
        <p:spPr>
          <a:xfrm>
            <a:off x="173774" y="2756526"/>
            <a:ext cx="2266310" cy="16510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u="sng">
                <a:latin typeface="Palatino"/>
                <a:ea typeface="Palatino"/>
                <a:cs typeface="Palatino"/>
                <a:sym typeface="Palatino"/>
              </a:defRPr>
            </a:pPr>
            <a:r>
              <a:t>2: 6 millioner år</a:t>
            </a:r>
          </a:p>
          <a:p>
            <a:pPr>
              <a:defRPr b="1">
                <a:latin typeface="Palatino"/>
                <a:ea typeface="Palatino"/>
                <a:cs typeface="Palatino"/>
                <a:sym typeface="Palatino"/>
              </a:defRPr>
            </a:pPr>
            <a:r>
              <a:t>Kameliden udvandrer til Asien (baktrisk kamel) og Afrika (dromedar).</a:t>
            </a:r>
          </a:p>
        </p:txBody>
      </p:sp>
      <p:sp>
        <p:nvSpPr>
          <p:cNvPr id="459" name="Shape 459"/>
          <p:cNvSpPr/>
          <p:nvPr/>
        </p:nvSpPr>
        <p:spPr>
          <a:xfrm>
            <a:off x="6257484" y="1274169"/>
            <a:ext cx="2577585" cy="10414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u="sng">
                <a:latin typeface="Palatino"/>
                <a:ea typeface="Palatino"/>
                <a:cs typeface="Palatino"/>
                <a:sym typeface="Palatino"/>
              </a:defRPr>
            </a:pPr>
            <a:r>
              <a:t>3: 3.5 millioner år</a:t>
            </a:r>
          </a:p>
          <a:p>
            <a:pPr>
              <a:defRPr b="1">
                <a:latin typeface="Palatino"/>
                <a:ea typeface="Palatino"/>
                <a:cs typeface="Palatino"/>
                <a:sym typeface="Palatino"/>
              </a:defRPr>
            </a:pPr>
            <a:r>
              <a:t>Kameliden udvandrer til Sydamerika (lama).</a:t>
            </a: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52</a:t>
            </a:fld>
            <a:endParaRPr/>
          </a:p>
        </p:txBody>
      </p:sp>
      <p:sp>
        <p:nvSpPr>
          <p:cNvPr id="462" name="Shape 462"/>
          <p:cNvSpPr>
            <a:spLocks noGrp="1"/>
          </p:cNvSpPr>
          <p:nvPr>
            <p:ph type="title"/>
          </p:nvPr>
        </p:nvSpPr>
        <p:spPr>
          <a:xfrm>
            <a:off x="0" y="-190501"/>
            <a:ext cx="9144000" cy="1569296"/>
          </a:xfrm>
          <a:prstGeom prst="rect">
            <a:avLst/>
          </a:prstGeom>
          <a:solidFill>
            <a:srgbClr val="000000"/>
          </a:solidFill>
        </p:spPr>
        <p:txBody>
          <a:bodyPr/>
          <a:lstStyle>
            <a:lvl1pPr>
              <a:defRPr sz="4800" b="1">
                <a:solidFill>
                  <a:srgbClr val="FFFFFF"/>
                </a:solidFill>
                <a:latin typeface="Palatino"/>
                <a:ea typeface="Palatino"/>
                <a:cs typeface="Palatino"/>
                <a:sym typeface="Palatino"/>
              </a:defRPr>
            </a:lvl1pPr>
          </a:lstStyle>
          <a:p>
            <a:r>
              <a:t>Kamelidens historie…</a:t>
            </a:r>
          </a:p>
        </p:txBody>
      </p:sp>
      <p:pic>
        <p:nvPicPr>
          <p:cNvPr id="463" name="pasted-image.png"/>
          <p:cNvPicPr>
            <a:picLocks noChangeAspect="1"/>
          </p:cNvPicPr>
          <p:nvPr/>
        </p:nvPicPr>
        <p:blipFill>
          <a:blip r:embed="rId2">
            <a:extLst/>
          </a:blip>
          <a:stretch>
            <a:fillRect/>
          </a:stretch>
        </p:blipFill>
        <p:spPr>
          <a:xfrm>
            <a:off x="285929" y="1016225"/>
            <a:ext cx="10469536" cy="5851701"/>
          </a:xfrm>
          <a:prstGeom prst="rect">
            <a:avLst/>
          </a:prstGeom>
          <a:ln w="12700">
            <a:miter lim="400000"/>
          </a:ln>
        </p:spPr>
      </p:pic>
      <p:sp>
        <p:nvSpPr>
          <p:cNvPr id="464" name="Shape 464"/>
          <p:cNvSpPr/>
          <p:nvPr/>
        </p:nvSpPr>
        <p:spPr>
          <a:xfrm>
            <a:off x="5772618" y="4322410"/>
            <a:ext cx="2294779" cy="10414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u="sng">
                <a:latin typeface="Palatino"/>
                <a:ea typeface="Palatino"/>
                <a:cs typeface="Palatino"/>
                <a:sym typeface="Palatino"/>
              </a:defRPr>
            </a:pPr>
            <a:r>
              <a:t>1: 12-25 millioner år</a:t>
            </a:r>
          </a:p>
          <a:p>
            <a:pPr>
              <a:defRPr b="1">
                <a:latin typeface="Palatino"/>
                <a:ea typeface="Palatino"/>
                <a:cs typeface="Palatino"/>
                <a:sym typeface="Palatino"/>
              </a:defRPr>
            </a:pPr>
            <a:r>
              <a:t>Kameliden opstår</a:t>
            </a:r>
          </a:p>
          <a:p>
            <a:pPr>
              <a:defRPr b="1">
                <a:latin typeface="Palatino"/>
                <a:ea typeface="Palatino"/>
                <a:cs typeface="Palatino"/>
                <a:sym typeface="Palatino"/>
              </a:defRPr>
            </a:pPr>
            <a:r>
              <a:t>i Nordamerika.</a:t>
            </a:r>
          </a:p>
        </p:txBody>
      </p:sp>
      <p:sp>
        <p:nvSpPr>
          <p:cNvPr id="465" name="Shape 465"/>
          <p:cNvSpPr/>
          <p:nvPr/>
        </p:nvSpPr>
        <p:spPr>
          <a:xfrm>
            <a:off x="173774" y="2756526"/>
            <a:ext cx="2266310" cy="16510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u="sng">
                <a:latin typeface="Palatino"/>
                <a:ea typeface="Palatino"/>
                <a:cs typeface="Palatino"/>
                <a:sym typeface="Palatino"/>
              </a:defRPr>
            </a:pPr>
            <a:r>
              <a:t>2: 6 millioner år</a:t>
            </a:r>
          </a:p>
          <a:p>
            <a:pPr>
              <a:defRPr b="1">
                <a:latin typeface="Palatino"/>
                <a:ea typeface="Palatino"/>
                <a:cs typeface="Palatino"/>
                <a:sym typeface="Palatino"/>
              </a:defRPr>
            </a:pPr>
            <a:r>
              <a:t>Kameliden udvandrer til Asien (baktrisk kamel) og Afrika (dromedar).</a:t>
            </a:r>
          </a:p>
        </p:txBody>
      </p:sp>
      <p:sp>
        <p:nvSpPr>
          <p:cNvPr id="466" name="Shape 466"/>
          <p:cNvSpPr/>
          <p:nvPr/>
        </p:nvSpPr>
        <p:spPr>
          <a:xfrm>
            <a:off x="6257484" y="1274169"/>
            <a:ext cx="2577585" cy="10414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u="sng">
                <a:latin typeface="Palatino"/>
                <a:ea typeface="Palatino"/>
                <a:cs typeface="Palatino"/>
                <a:sym typeface="Palatino"/>
              </a:defRPr>
            </a:pPr>
            <a:r>
              <a:t>3: 3.5 millioner år</a:t>
            </a:r>
          </a:p>
          <a:p>
            <a:pPr>
              <a:defRPr b="1">
                <a:latin typeface="Palatino"/>
                <a:ea typeface="Palatino"/>
                <a:cs typeface="Palatino"/>
                <a:sym typeface="Palatino"/>
              </a:defRPr>
            </a:pPr>
            <a:r>
              <a:t>Kameliden udvandrer til Sydamerika (lama).</a:t>
            </a:r>
          </a:p>
        </p:txBody>
      </p:sp>
      <p:sp>
        <p:nvSpPr>
          <p:cNvPr id="467" name="Shape 467"/>
          <p:cNvSpPr/>
          <p:nvPr/>
        </p:nvSpPr>
        <p:spPr>
          <a:xfrm>
            <a:off x="4103785" y="2749007"/>
            <a:ext cx="2085154" cy="10414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u="sng">
                <a:latin typeface="Palatino"/>
                <a:ea typeface="Palatino"/>
                <a:cs typeface="Palatino"/>
                <a:sym typeface="Palatino"/>
              </a:defRPr>
            </a:pPr>
            <a:r>
              <a:t>4: 15.000 år</a:t>
            </a:r>
          </a:p>
          <a:p>
            <a:pPr>
              <a:defRPr b="1">
                <a:latin typeface="Palatino"/>
                <a:ea typeface="Palatino"/>
                <a:cs typeface="Palatino"/>
                <a:sym typeface="Palatino"/>
              </a:defRPr>
            </a:pPr>
            <a:r>
              <a:t>Kameliden uddør</a:t>
            </a:r>
          </a:p>
          <a:p>
            <a:pPr>
              <a:defRPr b="1">
                <a:latin typeface="Palatino"/>
                <a:ea typeface="Palatino"/>
                <a:cs typeface="Palatino"/>
                <a:sym typeface="Palatino"/>
              </a:defRPr>
            </a:pPr>
            <a:r>
              <a:t>i Nordamerika.</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Shape 469"/>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53</a:t>
            </a:fld>
            <a:endParaRPr/>
          </a:p>
        </p:txBody>
      </p:sp>
      <p:sp>
        <p:nvSpPr>
          <p:cNvPr id="470" name="Shape 470"/>
          <p:cNvSpPr>
            <a:spLocks noGrp="1"/>
          </p:cNvSpPr>
          <p:nvPr>
            <p:ph type="title"/>
          </p:nvPr>
        </p:nvSpPr>
        <p:spPr>
          <a:xfrm>
            <a:off x="0" y="-190501"/>
            <a:ext cx="9144000" cy="1569296"/>
          </a:xfrm>
          <a:prstGeom prst="rect">
            <a:avLst/>
          </a:prstGeom>
          <a:solidFill>
            <a:srgbClr val="000000"/>
          </a:solidFill>
        </p:spPr>
        <p:txBody>
          <a:bodyPr/>
          <a:lstStyle>
            <a:lvl1pPr>
              <a:defRPr sz="4800" b="1">
                <a:solidFill>
                  <a:srgbClr val="FFFFFF"/>
                </a:solidFill>
                <a:latin typeface="Palatino"/>
                <a:ea typeface="Palatino"/>
                <a:cs typeface="Palatino"/>
                <a:sym typeface="Palatino"/>
              </a:defRPr>
            </a:lvl1pPr>
          </a:lstStyle>
          <a:p>
            <a:r>
              <a:t>Kamelidens historie…</a:t>
            </a:r>
          </a:p>
        </p:txBody>
      </p:sp>
      <p:pic>
        <p:nvPicPr>
          <p:cNvPr id="471" name="pasted-image.png"/>
          <p:cNvPicPr>
            <a:picLocks noChangeAspect="1"/>
          </p:cNvPicPr>
          <p:nvPr/>
        </p:nvPicPr>
        <p:blipFill>
          <a:blip r:embed="rId2">
            <a:extLst/>
          </a:blip>
          <a:stretch>
            <a:fillRect/>
          </a:stretch>
        </p:blipFill>
        <p:spPr>
          <a:xfrm>
            <a:off x="285929" y="1016225"/>
            <a:ext cx="10469536" cy="5851701"/>
          </a:xfrm>
          <a:prstGeom prst="rect">
            <a:avLst/>
          </a:prstGeom>
          <a:ln w="12700">
            <a:miter lim="400000"/>
          </a:ln>
        </p:spPr>
      </p:pic>
      <p:sp>
        <p:nvSpPr>
          <p:cNvPr id="472" name="Shape 472"/>
          <p:cNvSpPr/>
          <p:nvPr/>
        </p:nvSpPr>
        <p:spPr>
          <a:xfrm>
            <a:off x="5772618" y="4322410"/>
            <a:ext cx="2294779" cy="10414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u="sng">
                <a:latin typeface="Palatino"/>
                <a:ea typeface="Palatino"/>
                <a:cs typeface="Palatino"/>
                <a:sym typeface="Palatino"/>
              </a:defRPr>
            </a:pPr>
            <a:r>
              <a:t>1: 12-25 millioner år</a:t>
            </a:r>
          </a:p>
          <a:p>
            <a:pPr>
              <a:defRPr b="1">
                <a:latin typeface="Palatino"/>
                <a:ea typeface="Palatino"/>
                <a:cs typeface="Palatino"/>
                <a:sym typeface="Palatino"/>
              </a:defRPr>
            </a:pPr>
            <a:r>
              <a:t>Kameliden opstår</a:t>
            </a:r>
          </a:p>
          <a:p>
            <a:pPr>
              <a:defRPr b="1">
                <a:latin typeface="Palatino"/>
                <a:ea typeface="Palatino"/>
                <a:cs typeface="Palatino"/>
                <a:sym typeface="Palatino"/>
              </a:defRPr>
            </a:pPr>
            <a:r>
              <a:t>i Nordamerika.</a:t>
            </a:r>
          </a:p>
        </p:txBody>
      </p:sp>
      <p:sp>
        <p:nvSpPr>
          <p:cNvPr id="473" name="Shape 473"/>
          <p:cNvSpPr/>
          <p:nvPr/>
        </p:nvSpPr>
        <p:spPr>
          <a:xfrm>
            <a:off x="173774" y="2756526"/>
            <a:ext cx="2266310" cy="16510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u="sng">
                <a:latin typeface="Palatino"/>
                <a:ea typeface="Palatino"/>
                <a:cs typeface="Palatino"/>
                <a:sym typeface="Palatino"/>
              </a:defRPr>
            </a:pPr>
            <a:r>
              <a:t>2: 6 millioner år</a:t>
            </a:r>
          </a:p>
          <a:p>
            <a:pPr>
              <a:defRPr b="1">
                <a:latin typeface="Palatino"/>
                <a:ea typeface="Palatino"/>
                <a:cs typeface="Palatino"/>
                <a:sym typeface="Palatino"/>
              </a:defRPr>
            </a:pPr>
            <a:r>
              <a:t>Kameliden udvandrer til Asien (baktrisk kamel) og Afrika (dromedar).</a:t>
            </a:r>
          </a:p>
        </p:txBody>
      </p:sp>
      <p:sp>
        <p:nvSpPr>
          <p:cNvPr id="474" name="Shape 474"/>
          <p:cNvSpPr/>
          <p:nvPr/>
        </p:nvSpPr>
        <p:spPr>
          <a:xfrm>
            <a:off x="6257484" y="1274169"/>
            <a:ext cx="2577585" cy="10414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u="sng">
                <a:latin typeface="Palatino"/>
                <a:ea typeface="Palatino"/>
                <a:cs typeface="Palatino"/>
                <a:sym typeface="Palatino"/>
              </a:defRPr>
            </a:pPr>
            <a:r>
              <a:t>3: 3.5 millioner år</a:t>
            </a:r>
          </a:p>
          <a:p>
            <a:pPr>
              <a:defRPr b="1">
                <a:latin typeface="Palatino"/>
                <a:ea typeface="Palatino"/>
                <a:cs typeface="Palatino"/>
                <a:sym typeface="Palatino"/>
              </a:defRPr>
            </a:pPr>
            <a:r>
              <a:t>Kameliden udvandrer til Sydamerika (lama).</a:t>
            </a:r>
          </a:p>
        </p:txBody>
      </p:sp>
      <p:sp>
        <p:nvSpPr>
          <p:cNvPr id="475" name="Shape 475"/>
          <p:cNvSpPr/>
          <p:nvPr/>
        </p:nvSpPr>
        <p:spPr>
          <a:xfrm>
            <a:off x="4103785" y="2749007"/>
            <a:ext cx="2085154" cy="10414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u="sng">
                <a:latin typeface="Palatino"/>
                <a:ea typeface="Palatino"/>
                <a:cs typeface="Palatino"/>
                <a:sym typeface="Palatino"/>
              </a:defRPr>
            </a:pPr>
            <a:r>
              <a:t>4: 15.000 år</a:t>
            </a:r>
          </a:p>
          <a:p>
            <a:pPr>
              <a:defRPr b="1">
                <a:latin typeface="Palatino"/>
                <a:ea typeface="Palatino"/>
                <a:cs typeface="Palatino"/>
                <a:sym typeface="Palatino"/>
              </a:defRPr>
            </a:pPr>
            <a:r>
              <a:t>Kameliden uddør</a:t>
            </a:r>
          </a:p>
          <a:p>
            <a:pPr>
              <a:defRPr b="1">
                <a:latin typeface="Palatino"/>
                <a:ea typeface="Palatino"/>
                <a:cs typeface="Palatino"/>
                <a:sym typeface="Palatino"/>
              </a:defRPr>
            </a:pPr>
            <a:r>
              <a:t>i Nordamerika.</a:t>
            </a:r>
          </a:p>
        </p:txBody>
      </p:sp>
      <p:sp>
        <p:nvSpPr>
          <p:cNvPr id="476" name="Shape 476"/>
          <p:cNvSpPr/>
          <p:nvPr/>
        </p:nvSpPr>
        <p:spPr>
          <a:xfrm>
            <a:off x="1206161" y="5577228"/>
            <a:ext cx="2292881" cy="10414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u="sng">
                <a:latin typeface="Palatino"/>
                <a:ea typeface="Palatino"/>
                <a:cs typeface="Palatino"/>
                <a:sym typeface="Palatino"/>
              </a:defRPr>
            </a:pPr>
            <a:r>
              <a:t>5: 1840</a:t>
            </a:r>
          </a:p>
          <a:p>
            <a:pPr>
              <a:defRPr>
                <a:latin typeface="Palatino"/>
                <a:ea typeface="Palatino"/>
                <a:cs typeface="Palatino"/>
                <a:sym typeface="Palatino"/>
              </a:defRPr>
            </a:pPr>
            <a:r>
              <a:t>Kamelen importeres</a:t>
            </a:r>
          </a:p>
          <a:p>
            <a:pPr>
              <a:defRPr>
                <a:latin typeface="Palatino"/>
                <a:ea typeface="Palatino"/>
                <a:cs typeface="Palatino"/>
                <a:sym typeface="Palatino"/>
              </a:defRPr>
            </a:pPr>
            <a:r>
              <a:t>til Australien.</a:t>
            </a: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54</a:t>
            </a:fld>
            <a:endParaRPr/>
          </a:p>
        </p:txBody>
      </p:sp>
      <p:sp>
        <p:nvSpPr>
          <p:cNvPr id="479" name="Shape 479"/>
          <p:cNvSpPr>
            <a:spLocks noGrp="1"/>
          </p:cNvSpPr>
          <p:nvPr>
            <p:ph type="title"/>
          </p:nvPr>
        </p:nvSpPr>
        <p:spPr>
          <a:xfrm>
            <a:off x="0" y="-190501"/>
            <a:ext cx="9144000" cy="1569296"/>
          </a:xfrm>
          <a:prstGeom prst="rect">
            <a:avLst/>
          </a:prstGeom>
          <a:solidFill>
            <a:srgbClr val="000000"/>
          </a:solidFill>
        </p:spPr>
        <p:txBody>
          <a:bodyPr/>
          <a:lstStyle>
            <a:lvl1pPr>
              <a:defRPr sz="4800" b="1">
                <a:solidFill>
                  <a:srgbClr val="FFFFFF"/>
                </a:solidFill>
                <a:latin typeface="Palatino"/>
                <a:ea typeface="Palatino"/>
                <a:cs typeface="Palatino"/>
                <a:sym typeface="Palatino"/>
              </a:defRPr>
            </a:lvl1pPr>
          </a:lstStyle>
          <a:p>
            <a:r>
              <a:t>Kamelidens historie…</a:t>
            </a:r>
          </a:p>
        </p:txBody>
      </p:sp>
      <p:pic>
        <p:nvPicPr>
          <p:cNvPr id="480" name="pasted-image.png"/>
          <p:cNvPicPr>
            <a:picLocks noChangeAspect="1"/>
          </p:cNvPicPr>
          <p:nvPr/>
        </p:nvPicPr>
        <p:blipFill>
          <a:blip r:embed="rId2">
            <a:extLst/>
          </a:blip>
          <a:stretch>
            <a:fillRect/>
          </a:stretch>
        </p:blipFill>
        <p:spPr>
          <a:xfrm>
            <a:off x="285929" y="1016225"/>
            <a:ext cx="10469536" cy="5851701"/>
          </a:xfrm>
          <a:prstGeom prst="rect">
            <a:avLst/>
          </a:prstGeom>
          <a:ln w="12700">
            <a:miter lim="400000"/>
          </a:ln>
        </p:spPr>
      </p:pic>
      <p:sp>
        <p:nvSpPr>
          <p:cNvPr id="481" name="Shape 481"/>
          <p:cNvSpPr/>
          <p:nvPr/>
        </p:nvSpPr>
        <p:spPr>
          <a:xfrm>
            <a:off x="5772618" y="4322410"/>
            <a:ext cx="2294779" cy="10414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u="sng">
                <a:latin typeface="Palatino"/>
                <a:ea typeface="Palatino"/>
                <a:cs typeface="Palatino"/>
                <a:sym typeface="Palatino"/>
              </a:defRPr>
            </a:pPr>
            <a:r>
              <a:t>1: 12-25 millioner år</a:t>
            </a:r>
          </a:p>
          <a:p>
            <a:pPr>
              <a:defRPr b="1">
                <a:latin typeface="Palatino"/>
                <a:ea typeface="Palatino"/>
                <a:cs typeface="Palatino"/>
                <a:sym typeface="Palatino"/>
              </a:defRPr>
            </a:pPr>
            <a:r>
              <a:t>Kameliden opstår</a:t>
            </a:r>
          </a:p>
          <a:p>
            <a:pPr>
              <a:defRPr b="1">
                <a:latin typeface="Palatino"/>
                <a:ea typeface="Palatino"/>
                <a:cs typeface="Palatino"/>
                <a:sym typeface="Palatino"/>
              </a:defRPr>
            </a:pPr>
            <a:r>
              <a:t>i Nordamerika.</a:t>
            </a:r>
          </a:p>
        </p:txBody>
      </p:sp>
      <p:sp>
        <p:nvSpPr>
          <p:cNvPr id="482" name="Shape 482"/>
          <p:cNvSpPr/>
          <p:nvPr/>
        </p:nvSpPr>
        <p:spPr>
          <a:xfrm>
            <a:off x="173774" y="2756526"/>
            <a:ext cx="2266310" cy="16510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u="sng">
                <a:latin typeface="Palatino"/>
                <a:ea typeface="Palatino"/>
                <a:cs typeface="Palatino"/>
                <a:sym typeface="Palatino"/>
              </a:defRPr>
            </a:pPr>
            <a:r>
              <a:t>2: 6 millioner år</a:t>
            </a:r>
          </a:p>
          <a:p>
            <a:pPr>
              <a:defRPr b="1">
                <a:latin typeface="Palatino"/>
                <a:ea typeface="Palatino"/>
                <a:cs typeface="Palatino"/>
                <a:sym typeface="Palatino"/>
              </a:defRPr>
            </a:pPr>
            <a:r>
              <a:t>Kameliden udvandrer til Asien (baktrisk kamel) og Afrika (dromedar).</a:t>
            </a:r>
          </a:p>
        </p:txBody>
      </p:sp>
      <p:sp>
        <p:nvSpPr>
          <p:cNvPr id="483" name="Shape 483"/>
          <p:cNvSpPr/>
          <p:nvPr/>
        </p:nvSpPr>
        <p:spPr>
          <a:xfrm>
            <a:off x="6257484" y="1274169"/>
            <a:ext cx="2577585" cy="10414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u="sng">
                <a:latin typeface="Palatino"/>
                <a:ea typeface="Palatino"/>
                <a:cs typeface="Palatino"/>
                <a:sym typeface="Palatino"/>
              </a:defRPr>
            </a:pPr>
            <a:r>
              <a:t>3: 3.5 millioner år</a:t>
            </a:r>
          </a:p>
          <a:p>
            <a:pPr>
              <a:defRPr b="1">
                <a:latin typeface="Palatino"/>
                <a:ea typeface="Palatino"/>
                <a:cs typeface="Palatino"/>
                <a:sym typeface="Palatino"/>
              </a:defRPr>
            </a:pPr>
            <a:r>
              <a:t>Kameliden udvandrer til Sydamerika (lama).</a:t>
            </a:r>
          </a:p>
        </p:txBody>
      </p:sp>
      <p:sp>
        <p:nvSpPr>
          <p:cNvPr id="484" name="Shape 484"/>
          <p:cNvSpPr/>
          <p:nvPr/>
        </p:nvSpPr>
        <p:spPr>
          <a:xfrm>
            <a:off x="4103785" y="2749007"/>
            <a:ext cx="2085154" cy="10414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u="sng">
                <a:latin typeface="Palatino"/>
                <a:ea typeface="Palatino"/>
                <a:cs typeface="Palatino"/>
                <a:sym typeface="Palatino"/>
              </a:defRPr>
            </a:pPr>
            <a:r>
              <a:t>4: 15.000 år</a:t>
            </a:r>
          </a:p>
          <a:p>
            <a:pPr>
              <a:defRPr b="1">
                <a:latin typeface="Palatino"/>
                <a:ea typeface="Palatino"/>
                <a:cs typeface="Palatino"/>
                <a:sym typeface="Palatino"/>
              </a:defRPr>
            </a:pPr>
            <a:r>
              <a:t>Kameliden uddør</a:t>
            </a:r>
          </a:p>
          <a:p>
            <a:pPr>
              <a:defRPr b="1">
                <a:latin typeface="Palatino"/>
                <a:ea typeface="Palatino"/>
                <a:cs typeface="Palatino"/>
                <a:sym typeface="Palatino"/>
              </a:defRPr>
            </a:pPr>
            <a:r>
              <a:t>i Nordamerika.</a:t>
            </a:r>
          </a:p>
        </p:txBody>
      </p:sp>
      <p:sp>
        <p:nvSpPr>
          <p:cNvPr id="485" name="Shape 485"/>
          <p:cNvSpPr/>
          <p:nvPr/>
        </p:nvSpPr>
        <p:spPr>
          <a:xfrm>
            <a:off x="1206161" y="5577228"/>
            <a:ext cx="2292881" cy="10414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u="sng">
                <a:latin typeface="Palatino"/>
                <a:ea typeface="Palatino"/>
                <a:cs typeface="Palatino"/>
                <a:sym typeface="Palatino"/>
              </a:defRPr>
            </a:pPr>
            <a:r>
              <a:t>5: 1840</a:t>
            </a:r>
          </a:p>
          <a:p>
            <a:pPr>
              <a:defRPr>
                <a:latin typeface="Palatino"/>
                <a:ea typeface="Palatino"/>
                <a:cs typeface="Palatino"/>
                <a:sym typeface="Palatino"/>
              </a:defRPr>
            </a:pPr>
            <a:r>
              <a:t>Kamelen importeres</a:t>
            </a:r>
          </a:p>
          <a:p>
            <a:pPr>
              <a:defRPr>
                <a:latin typeface="Palatino"/>
                <a:ea typeface="Palatino"/>
                <a:cs typeface="Palatino"/>
                <a:sym typeface="Palatino"/>
              </a:defRPr>
            </a:pPr>
            <a:r>
              <a:t>til Australien.</a:t>
            </a:r>
          </a:p>
        </p:txBody>
      </p:sp>
      <p:sp>
        <p:nvSpPr>
          <p:cNvPr id="486" name="Shape 486"/>
          <p:cNvSpPr/>
          <p:nvPr/>
        </p:nvSpPr>
        <p:spPr>
          <a:xfrm>
            <a:off x="4204759" y="5577228"/>
            <a:ext cx="4364345" cy="1041401"/>
          </a:xfrm>
          <a:prstGeom prst="rect">
            <a:avLst/>
          </a:prstGeom>
          <a:solidFill>
            <a:srgbClr val="FFFFFF"/>
          </a:solidFill>
          <a:ln w="25400">
            <a:solidFill>
              <a:srgbClr val="FF2932"/>
            </a:solidFill>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a:latin typeface="Palatino"/>
                <a:ea typeface="Palatino"/>
                <a:cs typeface="Palatino"/>
                <a:sym typeface="Palatino"/>
              </a:defRPr>
            </a:pPr>
            <a:r>
              <a:t>Det er svært at forklare denne historie,</a:t>
            </a:r>
          </a:p>
          <a:p>
            <a:pPr>
              <a:defRPr>
                <a:latin typeface="Palatino"/>
                <a:ea typeface="Palatino"/>
                <a:cs typeface="Palatino"/>
                <a:sym typeface="Palatino"/>
              </a:defRPr>
            </a:pPr>
            <a:r>
              <a:t>som er veldokumenteret gennem fossiler</a:t>
            </a:r>
          </a:p>
          <a:p>
            <a:pPr>
              <a:defRPr>
                <a:latin typeface="Palatino"/>
                <a:ea typeface="Palatino"/>
                <a:cs typeface="Palatino"/>
                <a:sym typeface="Palatino"/>
              </a:defRPr>
            </a:pPr>
            <a:r>
              <a:t>og store bestande, uden evolution.</a:t>
            </a: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Shape 488"/>
          <p:cNvSpPr>
            <a:spLocks noGrp="1"/>
          </p:cNvSpPr>
          <p:nvPr>
            <p:ph type="sldNum" sz="quarter" idx="4294967295"/>
          </p:nvPr>
        </p:nvSpPr>
        <p:spPr>
          <a:xfrm>
            <a:off x="8848266" y="6550025"/>
            <a:ext cx="312068"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55</a:t>
            </a:fld>
            <a:endParaRPr/>
          </a:p>
        </p:txBody>
      </p:sp>
      <p:sp>
        <p:nvSpPr>
          <p:cNvPr id="489" name="Shape 489"/>
          <p:cNvSpPr/>
          <p:nvPr/>
        </p:nvSpPr>
        <p:spPr>
          <a:xfrm>
            <a:off x="693395" y="1740430"/>
            <a:ext cx="8033958"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2600">
                <a:solidFill>
                  <a:srgbClr val="FFFFFF"/>
                </a:solidFill>
                <a:latin typeface="Luminari"/>
                <a:ea typeface="Luminari"/>
                <a:cs typeface="Luminari"/>
                <a:sym typeface="Luminari"/>
              </a:defRPr>
            </a:pPr>
            <a:r>
              <a:t>Pulchra sunt, quae videntur</a:t>
            </a:r>
          </a:p>
          <a:p>
            <a:pPr>
              <a:defRPr sz="2600">
                <a:solidFill>
                  <a:srgbClr val="FF2932"/>
                </a:solidFill>
                <a:latin typeface="Luminari"/>
                <a:ea typeface="Luminari"/>
                <a:cs typeface="Luminari"/>
                <a:sym typeface="Luminari"/>
              </a:defRPr>
            </a:pPr>
            <a:r>
              <a:t>(skønt er det, vi ser)</a:t>
            </a:r>
          </a:p>
          <a:p>
            <a:pPr>
              <a:defRPr sz="2600">
                <a:solidFill>
                  <a:srgbClr val="FFFFFF"/>
                </a:solidFill>
                <a:latin typeface="Luminari"/>
                <a:ea typeface="Luminari"/>
                <a:cs typeface="Luminari"/>
                <a:sym typeface="Luminari"/>
              </a:defRPr>
            </a:pPr>
            <a:r>
              <a:t>pulchriora quae sciuntur</a:t>
            </a:r>
          </a:p>
          <a:p>
            <a:pPr>
              <a:defRPr sz="2600">
                <a:solidFill>
                  <a:srgbClr val="FF2932"/>
                </a:solidFill>
                <a:latin typeface="Luminari"/>
                <a:ea typeface="Luminari"/>
                <a:cs typeface="Luminari"/>
                <a:sym typeface="Luminari"/>
              </a:defRPr>
            </a:pPr>
            <a:r>
              <a:t>(skønnere det, vi forstår)</a:t>
            </a:r>
          </a:p>
          <a:p>
            <a:pPr>
              <a:defRPr sz="2600">
                <a:solidFill>
                  <a:srgbClr val="FFFFFF"/>
                </a:solidFill>
                <a:latin typeface="Luminari"/>
                <a:ea typeface="Luminari"/>
                <a:cs typeface="Luminari"/>
                <a:sym typeface="Luminari"/>
              </a:defRPr>
            </a:pPr>
            <a:r>
              <a:t>longe pulcherrima quae ignorantur</a:t>
            </a:r>
          </a:p>
          <a:p>
            <a:pPr>
              <a:defRPr sz="2600">
                <a:solidFill>
                  <a:srgbClr val="FF2932"/>
                </a:solidFill>
                <a:latin typeface="Luminari"/>
                <a:ea typeface="Luminari"/>
                <a:cs typeface="Luminari"/>
                <a:sym typeface="Luminari"/>
              </a:defRPr>
            </a:pPr>
            <a:r>
              <a:t>(det man ikke forstår er det skønneste)</a:t>
            </a:r>
          </a:p>
          <a:p>
            <a:pPr algn="r">
              <a:defRPr sz="2600">
                <a:solidFill>
                  <a:srgbClr val="FFFFFF"/>
                </a:solidFill>
              </a:defRPr>
            </a:pPr>
            <a:r>
              <a:t>[Niels Steensen/Nicolaus Steno, 1673]</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a:spLocks noGrp="1"/>
          </p:cNvSpPr>
          <p:nvPr>
            <p:ph type="title"/>
          </p:nvPr>
        </p:nvSpPr>
        <p:spPr>
          <a:xfrm>
            <a:off x="457200" y="92073"/>
            <a:ext cx="8229600" cy="1508129"/>
          </a:xfrm>
          <a:prstGeom prst="rect">
            <a:avLst/>
          </a:prstGeom>
        </p:spPr>
        <p:txBody>
          <a:bodyPr/>
          <a:lstStyle/>
          <a:p>
            <a:endParaRPr/>
          </a:p>
        </p:txBody>
      </p:sp>
      <p:pic>
        <p:nvPicPr>
          <p:cNvPr id="73" name="image4.jpeg"/>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74" name="Shape 74"/>
          <p:cNvSpPr>
            <a:spLocks noGrp="1"/>
          </p:cNvSpPr>
          <p:nvPr>
            <p:ph type="sldNum" sz="quarter" idx="4294967295"/>
          </p:nvPr>
        </p:nvSpPr>
        <p:spPr>
          <a:xfrm>
            <a:off x="8897708" y="6550025"/>
            <a:ext cx="213184"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6</a:t>
            </a:fld>
            <a:endParaRPr/>
          </a:p>
        </p:txBody>
      </p:sp>
      <p:sp>
        <p:nvSpPr>
          <p:cNvPr id="75" name="Shape 75"/>
          <p:cNvSpPr/>
          <p:nvPr/>
        </p:nvSpPr>
        <p:spPr>
          <a:xfrm>
            <a:off x="253329" y="82410"/>
            <a:ext cx="8637342"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800" b="1">
                <a:solidFill>
                  <a:srgbClr val="FFFFFF"/>
                </a:solidFill>
                <a:uFill>
                  <a:solidFill>
                    <a:srgbClr val="FFFFFF"/>
                  </a:solidFill>
                </a:uFill>
                <a:latin typeface="Palatino"/>
                <a:ea typeface="Palatino"/>
                <a:cs typeface="Palatino"/>
                <a:sym typeface="Palatino"/>
              </a:defRPr>
            </a:lvl1pPr>
          </a:lstStyle>
          <a:p>
            <a:r>
              <a:t>Hubbles opdagelse (1929)</a:t>
            </a:r>
          </a:p>
        </p:txBody>
      </p:sp>
      <p:pic>
        <p:nvPicPr>
          <p:cNvPr id="76" name="pasted-image.tiff"/>
          <p:cNvPicPr>
            <a:picLocks noChangeAspect="1"/>
          </p:cNvPicPr>
          <p:nvPr/>
        </p:nvPicPr>
        <p:blipFill>
          <a:blip r:embed="rId3">
            <a:extLst/>
          </a:blip>
          <a:stretch>
            <a:fillRect/>
          </a:stretch>
        </p:blipFill>
        <p:spPr>
          <a:xfrm>
            <a:off x="705054" y="1187761"/>
            <a:ext cx="7733892" cy="5521079"/>
          </a:xfrm>
          <a:prstGeom prst="rect">
            <a:avLst/>
          </a:prstGeom>
          <a:ln w="12700">
            <a:miter lim="400000"/>
          </a:ln>
        </p:spPr>
      </p:pic>
      <p:pic>
        <p:nvPicPr>
          <p:cNvPr id="77" name="pasted-image.tiff"/>
          <p:cNvPicPr>
            <a:picLocks noChangeAspect="1"/>
          </p:cNvPicPr>
          <p:nvPr/>
        </p:nvPicPr>
        <p:blipFill>
          <a:blip r:embed="rId4">
            <a:extLst/>
          </a:blip>
          <a:stretch>
            <a:fillRect/>
          </a:stretch>
        </p:blipFill>
        <p:spPr>
          <a:xfrm>
            <a:off x="5328676" y="4066075"/>
            <a:ext cx="3437508" cy="2740716"/>
          </a:xfrm>
          <a:prstGeom prst="rect">
            <a:avLst/>
          </a:prstGeom>
          <a:ln w="12700">
            <a:miter lim="400000"/>
          </a:ln>
        </p:spPr>
      </p:pic>
      <p:sp>
        <p:nvSpPr>
          <p:cNvPr id="78" name="Shape 78"/>
          <p:cNvSpPr/>
          <p:nvPr/>
        </p:nvSpPr>
        <p:spPr>
          <a:xfrm>
            <a:off x="6169751" y="6242424"/>
            <a:ext cx="1435388"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b="1">
                <a:solidFill>
                  <a:srgbClr val="FFFFFF"/>
                </a:solidFill>
                <a:latin typeface="Palatino"/>
                <a:ea typeface="Palatino"/>
                <a:cs typeface="Palatino"/>
                <a:sym typeface="Palatino"/>
              </a:defRPr>
            </a:lvl1pPr>
          </a:lstStyle>
          <a:p>
            <a:r>
              <a:t>Albert Einstein</a:t>
            </a:r>
          </a:p>
        </p:txBody>
      </p:sp>
      <p:sp>
        <p:nvSpPr>
          <p:cNvPr id="79" name="Shape 79"/>
          <p:cNvSpPr/>
          <p:nvPr/>
        </p:nvSpPr>
        <p:spPr>
          <a:xfrm>
            <a:off x="7737925" y="4479609"/>
            <a:ext cx="790742"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b="1">
                <a:solidFill>
                  <a:srgbClr val="FFFFFF"/>
                </a:solidFill>
                <a:latin typeface="Palatino"/>
                <a:ea typeface="Palatino"/>
                <a:cs typeface="Palatino"/>
                <a:sym typeface="Palatino"/>
              </a:defRPr>
            </a:lvl1pPr>
          </a:lstStyle>
          <a:p>
            <a:r>
              <a:t>Edwin Hubble</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image4.jpeg"/>
          <p:cNvPicPr>
            <a:picLocks noChangeAspect="1"/>
          </p:cNvPicPr>
          <p:nvPr/>
        </p:nvPicPr>
        <p:blipFill>
          <a:blip r:embed="rId2">
            <a:alphaModFix amt="27901"/>
            <a:extLst/>
          </a:blip>
          <a:stretch>
            <a:fillRect/>
          </a:stretch>
        </p:blipFill>
        <p:spPr>
          <a:xfrm>
            <a:off x="-1" y="-1"/>
            <a:ext cx="9144001" cy="6858001"/>
          </a:xfrm>
          <a:prstGeom prst="rect">
            <a:avLst/>
          </a:prstGeom>
          <a:ln w="12700">
            <a:miter lim="400000"/>
          </a:ln>
        </p:spPr>
      </p:pic>
      <p:sp>
        <p:nvSpPr>
          <p:cNvPr id="82" name="Shape 82"/>
          <p:cNvSpPr>
            <a:spLocks noGrp="1"/>
          </p:cNvSpPr>
          <p:nvPr>
            <p:ph type="sldNum" sz="quarter" idx="4294967295"/>
          </p:nvPr>
        </p:nvSpPr>
        <p:spPr>
          <a:xfrm>
            <a:off x="8897708" y="6550025"/>
            <a:ext cx="213184"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7</a:t>
            </a:fld>
            <a:endParaRPr/>
          </a:p>
        </p:txBody>
      </p:sp>
      <p:sp>
        <p:nvSpPr>
          <p:cNvPr id="83" name="Shape 83"/>
          <p:cNvSpPr/>
          <p:nvPr/>
        </p:nvSpPr>
        <p:spPr>
          <a:xfrm>
            <a:off x="253329" y="82410"/>
            <a:ext cx="8637342"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4800" b="1">
                <a:solidFill>
                  <a:srgbClr val="FFFFFF"/>
                </a:solidFill>
                <a:uFill>
                  <a:solidFill>
                    <a:srgbClr val="FFFFFF"/>
                  </a:solidFill>
                </a:uFill>
                <a:latin typeface="Palatino"/>
                <a:ea typeface="Palatino"/>
                <a:cs typeface="Palatino"/>
                <a:sym typeface="Palatino"/>
              </a:defRPr>
            </a:lvl1pPr>
          </a:lstStyle>
          <a:p>
            <a:r>
              <a:t>Grundlaget for Big Bang</a:t>
            </a:r>
          </a:p>
        </p:txBody>
      </p:sp>
      <p:pic>
        <p:nvPicPr>
          <p:cNvPr id="84" name="pasted-image.tiff"/>
          <p:cNvPicPr>
            <a:picLocks noChangeAspect="1"/>
          </p:cNvPicPr>
          <p:nvPr/>
        </p:nvPicPr>
        <p:blipFill>
          <a:blip r:embed="rId3">
            <a:extLst/>
          </a:blip>
          <a:stretch>
            <a:fillRect/>
          </a:stretch>
        </p:blipFill>
        <p:spPr>
          <a:xfrm>
            <a:off x="948164" y="2423355"/>
            <a:ext cx="3556001" cy="889001"/>
          </a:xfrm>
          <a:prstGeom prst="rect">
            <a:avLst/>
          </a:prstGeom>
          <a:ln w="12700">
            <a:miter lim="400000"/>
          </a:ln>
        </p:spPr>
      </p:pic>
      <p:pic>
        <p:nvPicPr>
          <p:cNvPr id="85" name="pasted-image.tiff"/>
          <p:cNvPicPr>
            <a:picLocks noChangeAspect="1"/>
          </p:cNvPicPr>
          <p:nvPr/>
        </p:nvPicPr>
        <p:blipFill>
          <a:blip r:embed="rId4">
            <a:extLst/>
          </a:blip>
          <a:stretch>
            <a:fillRect/>
          </a:stretch>
        </p:blipFill>
        <p:spPr>
          <a:xfrm>
            <a:off x="4923816" y="2423355"/>
            <a:ext cx="3556001" cy="889001"/>
          </a:xfrm>
          <a:prstGeom prst="rect">
            <a:avLst/>
          </a:prstGeom>
          <a:ln w="12700">
            <a:miter lim="400000"/>
          </a:ln>
        </p:spPr>
      </p:pic>
      <p:sp>
        <p:nvSpPr>
          <p:cNvPr id="86" name="Shape 86"/>
          <p:cNvSpPr/>
          <p:nvPr/>
        </p:nvSpPr>
        <p:spPr>
          <a:xfrm>
            <a:off x="253329" y="1030080"/>
            <a:ext cx="8800309" cy="109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b="1">
                <a:solidFill>
                  <a:srgbClr val="FFFFFF"/>
                </a:solidFill>
                <a:latin typeface="Palatino"/>
                <a:ea typeface="Palatino"/>
                <a:cs typeface="Palatino"/>
                <a:sym typeface="Palatino"/>
              </a:defRPr>
            </a:pPr>
            <a:r>
              <a:t>Observation: </a:t>
            </a:r>
            <a:r>
              <a:rPr b="0"/>
              <a:t>Lyset fra andre galakser er rødforskudt (dvs. de bevæger</a:t>
            </a:r>
          </a:p>
          <a:p>
            <a:pPr>
              <a:defRPr sz="2000">
                <a:solidFill>
                  <a:srgbClr val="FFFFFF"/>
                </a:solidFill>
                <a:latin typeface="Palatino"/>
                <a:ea typeface="Palatino"/>
                <a:cs typeface="Palatino"/>
                <a:sym typeface="Palatino"/>
              </a:defRPr>
            </a:pPr>
            <a:r>
              <a:t>      sig væk fra os), og jo fjernere galaksen, jo hurtige bevæger den sig væk.</a:t>
            </a:r>
          </a:p>
          <a:p>
            <a:pPr>
              <a:defRPr sz="2000" b="1">
                <a:solidFill>
                  <a:srgbClr val="FFFFFF"/>
                </a:solidFill>
                <a:latin typeface="Palatino"/>
                <a:ea typeface="Palatino"/>
                <a:cs typeface="Palatino"/>
                <a:sym typeface="Palatino"/>
              </a:defRPr>
            </a:pPr>
            <a:r>
              <a:t>Fortolkning: </a:t>
            </a:r>
            <a:r>
              <a:rPr b="0"/>
              <a:t>Universet udvider sig, og har været samlet i et punkt tidligere.</a:t>
            </a:r>
          </a:p>
        </p:txBody>
      </p:sp>
      <p:sp>
        <p:nvSpPr>
          <p:cNvPr id="87" name="Shape 87"/>
          <p:cNvSpPr/>
          <p:nvPr/>
        </p:nvSpPr>
        <p:spPr>
          <a:xfrm>
            <a:off x="914537" y="2122280"/>
            <a:ext cx="3623255"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b="1">
                <a:solidFill>
                  <a:srgbClr val="FFFFFF"/>
                </a:solidFill>
                <a:latin typeface="Palatino"/>
                <a:ea typeface="Palatino"/>
                <a:cs typeface="Palatino"/>
                <a:sym typeface="Palatino"/>
              </a:defRPr>
            </a:lvl1pPr>
          </a:lstStyle>
          <a:p>
            <a:r>
              <a:t>Lys fra nærliggende stjerne (lav hastighed)</a:t>
            </a:r>
          </a:p>
        </p:txBody>
      </p:sp>
      <p:sp>
        <p:nvSpPr>
          <p:cNvPr id="88" name="Shape 88"/>
          <p:cNvSpPr/>
          <p:nvPr/>
        </p:nvSpPr>
        <p:spPr>
          <a:xfrm>
            <a:off x="5001314" y="2122280"/>
            <a:ext cx="3401005"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b="1">
                <a:solidFill>
                  <a:srgbClr val="FFFFFF"/>
                </a:solidFill>
                <a:latin typeface="Palatino"/>
                <a:ea typeface="Palatino"/>
                <a:cs typeface="Palatino"/>
                <a:sym typeface="Palatino"/>
              </a:defRPr>
            </a:lvl1pPr>
          </a:lstStyle>
          <a:p>
            <a:r>
              <a:t>Lys fra fjern stjerne (høj hastighed væk)</a:t>
            </a:r>
          </a:p>
        </p:txBody>
      </p:sp>
      <p:sp>
        <p:nvSpPr>
          <p:cNvPr id="89" name="Shape 89"/>
          <p:cNvSpPr/>
          <p:nvPr/>
        </p:nvSpPr>
        <p:spPr>
          <a:xfrm>
            <a:off x="329302" y="3630959"/>
            <a:ext cx="8572163"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2000" b="1">
                <a:solidFill>
                  <a:srgbClr val="FFFFFF"/>
                </a:solidFill>
                <a:latin typeface="Palatino"/>
                <a:ea typeface="Palatino"/>
                <a:cs typeface="Palatino"/>
                <a:sym typeface="Palatino"/>
              </a:defRPr>
            </a:pPr>
            <a:r>
              <a:t>Observation: </a:t>
            </a:r>
            <a:r>
              <a:rPr b="0"/>
              <a:t>Stråling fra alle retninger som svarer til temperaturen 2.7 K.</a:t>
            </a:r>
          </a:p>
          <a:p>
            <a:pPr>
              <a:defRPr sz="2000" b="1">
                <a:solidFill>
                  <a:srgbClr val="FFFFFF"/>
                </a:solidFill>
                <a:latin typeface="Palatino"/>
                <a:ea typeface="Palatino"/>
                <a:cs typeface="Palatino"/>
                <a:sym typeface="Palatino"/>
              </a:defRPr>
            </a:pPr>
            <a:r>
              <a:t>Fortolkning: </a:t>
            </a:r>
            <a:r>
              <a:rPr b="0"/>
              <a:t>Dette er lyspartiklerne fra da Universet blev gennemsigtigt.</a:t>
            </a:r>
          </a:p>
          <a:p>
            <a:pPr>
              <a:defRPr sz="2000" b="1">
                <a:solidFill>
                  <a:srgbClr val="FFFFFF"/>
                </a:solidFill>
                <a:latin typeface="Palatino"/>
                <a:ea typeface="Palatino"/>
                <a:cs typeface="Palatino"/>
                <a:sym typeface="Palatino"/>
              </a:defRPr>
            </a:pPr>
            <a:r>
              <a:rPr b="0"/>
              <a:t>      Hvis man regner på det, så passer temperaturen og fordelingen perfekt.</a:t>
            </a:r>
          </a:p>
        </p:txBody>
      </p:sp>
      <p:pic>
        <p:nvPicPr>
          <p:cNvPr id="90" name="pasted-image.tiff"/>
          <p:cNvPicPr>
            <a:picLocks noChangeAspect="1"/>
          </p:cNvPicPr>
          <p:nvPr/>
        </p:nvPicPr>
        <p:blipFill>
          <a:blip r:embed="rId5">
            <a:extLst/>
          </a:blip>
          <a:stretch>
            <a:fillRect/>
          </a:stretch>
        </p:blipFill>
        <p:spPr>
          <a:xfrm>
            <a:off x="318126" y="5041763"/>
            <a:ext cx="3146303" cy="1699772"/>
          </a:xfrm>
          <a:prstGeom prst="rect">
            <a:avLst/>
          </a:prstGeom>
          <a:ln w="12700">
            <a:miter lim="400000"/>
          </a:ln>
        </p:spPr>
      </p:pic>
      <p:pic>
        <p:nvPicPr>
          <p:cNvPr id="91" name="pasted-image.png"/>
          <p:cNvPicPr>
            <a:picLocks noChangeAspect="1"/>
          </p:cNvPicPr>
          <p:nvPr/>
        </p:nvPicPr>
        <p:blipFill>
          <a:blip r:embed="rId6">
            <a:extLst/>
          </a:blip>
          <a:stretch>
            <a:fillRect/>
          </a:stretch>
        </p:blipFill>
        <p:spPr>
          <a:xfrm>
            <a:off x="3804791" y="5041763"/>
            <a:ext cx="2852070" cy="1699772"/>
          </a:xfrm>
          <a:prstGeom prst="rect">
            <a:avLst/>
          </a:prstGeom>
          <a:ln w="12700">
            <a:miter lim="400000"/>
          </a:ln>
        </p:spPr>
      </p:pic>
      <p:sp>
        <p:nvSpPr>
          <p:cNvPr id="92" name="Shape 92"/>
          <p:cNvSpPr/>
          <p:nvPr/>
        </p:nvSpPr>
        <p:spPr>
          <a:xfrm>
            <a:off x="216212" y="4751600"/>
            <a:ext cx="3350131"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b="1">
                <a:solidFill>
                  <a:srgbClr val="FFFFFF"/>
                </a:solidFill>
                <a:latin typeface="Palatino"/>
                <a:ea typeface="Palatino"/>
                <a:cs typeface="Palatino"/>
                <a:sym typeface="Palatino"/>
              </a:defRPr>
            </a:lvl1pPr>
          </a:lstStyle>
          <a:p>
            <a:r>
              <a:t>Baggrundstrålingen målt gennem tiden</a:t>
            </a:r>
          </a:p>
        </p:txBody>
      </p:sp>
      <p:sp>
        <p:nvSpPr>
          <p:cNvPr id="93" name="Shape 93"/>
          <p:cNvSpPr/>
          <p:nvPr/>
        </p:nvSpPr>
        <p:spPr>
          <a:xfrm>
            <a:off x="5194394" y="4751600"/>
            <a:ext cx="3014846"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b="1">
                <a:solidFill>
                  <a:srgbClr val="FFFFFF"/>
                </a:solidFill>
                <a:latin typeface="Palatino"/>
                <a:ea typeface="Palatino"/>
                <a:cs typeface="Palatino"/>
                <a:sym typeface="Palatino"/>
              </a:defRPr>
            </a:lvl1pPr>
          </a:lstStyle>
          <a:p>
            <a:r>
              <a:t>Teori og observation sammenlignet</a:t>
            </a:r>
          </a:p>
        </p:txBody>
      </p:sp>
      <p:sp>
        <p:nvSpPr>
          <p:cNvPr id="94" name="Shape 94"/>
          <p:cNvSpPr/>
          <p:nvPr/>
        </p:nvSpPr>
        <p:spPr>
          <a:xfrm>
            <a:off x="6763197" y="5054463"/>
            <a:ext cx="2417310" cy="1674372"/>
          </a:xfrm>
          <a:prstGeom prst="rect">
            <a:avLst/>
          </a:prstGeom>
          <a:solidFill>
            <a:srgbClr val="FFFFFF"/>
          </a:solidFill>
          <a:ln w="25400">
            <a:solidFill>
              <a:schemeClr val="accent1"/>
            </a:solidFill>
          </a:ln>
        </p:spPr>
        <p:txBody>
          <a:bodyPr lIns="50800" tIns="50800" rIns="50800" bIns="50800" anchor="ctr"/>
          <a:lstStyle/>
          <a:p>
            <a:endParaRPr/>
          </a:p>
        </p:txBody>
      </p:sp>
      <p:pic>
        <p:nvPicPr>
          <p:cNvPr id="95" name="pasted-image.tiff"/>
          <p:cNvPicPr>
            <a:picLocks noChangeAspect="1"/>
          </p:cNvPicPr>
          <p:nvPr/>
        </p:nvPicPr>
        <p:blipFill>
          <a:blip r:embed="rId7">
            <a:extLst/>
          </a:blip>
          <a:stretch>
            <a:fillRect/>
          </a:stretch>
        </p:blipFill>
        <p:spPr>
          <a:xfrm>
            <a:off x="6800087" y="5041741"/>
            <a:ext cx="2124719" cy="1699776"/>
          </a:xfrm>
          <a:prstGeom prst="rect">
            <a:avLst/>
          </a:prstGeom>
          <a:ln w="12700">
            <a:miter lim="400000"/>
          </a:ln>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image4.jpeg"/>
          <p:cNvPicPr>
            <a:picLocks noChangeAspect="1"/>
          </p:cNvPicPr>
          <p:nvPr/>
        </p:nvPicPr>
        <p:blipFill>
          <a:blip r:embed="rId4">
            <a:alphaModFix amt="27901"/>
            <a:extLst/>
          </a:blip>
          <a:stretch>
            <a:fillRect/>
          </a:stretch>
        </p:blipFill>
        <p:spPr>
          <a:xfrm>
            <a:off x="1510747" y="109330"/>
            <a:ext cx="9144001" cy="6858001"/>
          </a:xfrm>
          <a:prstGeom prst="rect">
            <a:avLst/>
          </a:prstGeom>
          <a:ln w="12700">
            <a:miter lim="400000"/>
          </a:ln>
        </p:spPr>
      </p:pic>
      <p:sp>
        <p:nvSpPr>
          <p:cNvPr id="98" name="Shape 98"/>
          <p:cNvSpPr>
            <a:spLocks noGrp="1"/>
          </p:cNvSpPr>
          <p:nvPr>
            <p:ph type="sldNum" sz="quarter" idx="4294967295"/>
          </p:nvPr>
        </p:nvSpPr>
        <p:spPr>
          <a:xfrm>
            <a:off x="8897708" y="6550025"/>
            <a:ext cx="213184"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8</a:t>
            </a:fld>
            <a:endParaRPr/>
          </a:p>
        </p:txBody>
      </p:sp>
      <p:sp>
        <p:nvSpPr>
          <p:cNvPr id="99" name="Shape 99"/>
          <p:cNvSpPr/>
          <p:nvPr/>
        </p:nvSpPr>
        <p:spPr>
          <a:xfrm>
            <a:off x="253329" y="82410"/>
            <a:ext cx="8637342"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4800" b="1">
                <a:solidFill>
                  <a:srgbClr val="FFFFFF"/>
                </a:solidFill>
                <a:uFill>
                  <a:solidFill>
                    <a:srgbClr val="FFFFFF"/>
                  </a:solidFill>
                </a:uFill>
                <a:latin typeface="Palatino"/>
                <a:ea typeface="Palatino"/>
                <a:cs typeface="Palatino"/>
                <a:sym typeface="Palatino"/>
              </a:defRPr>
            </a:lvl1pPr>
          </a:lstStyle>
          <a:p>
            <a:r>
              <a:t>Grundlaget for Big Bang</a:t>
            </a:r>
          </a:p>
        </p:txBody>
      </p:sp>
      <p:sp>
        <p:nvSpPr>
          <p:cNvPr id="100" name="Shape 100"/>
          <p:cNvSpPr/>
          <p:nvPr/>
        </p:nvSpPr>
        <p:spPr>
          <a:xfrm>
            <a:off x="253329" y="1030080"/>
            <a:ext cx="8800309" cy="109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2000" b="1">
                <a:solidFill>
                  <a:srgbClr val="FFFFFF"/>
                </a:solidFill>
                <a:latin typeface="Palatino"/>
                <a:ea typeface="Palatino"/>
                <a:cs typeface="Palatino"/>
                <a:sym typeface="Palatino"/>
              </a:defRPr>
            </a:pPr>
            <a:r>
              <a:t>Observation: </a:t>
            </a:r>
            <a:r>
              <a:rPr b="0"/>
              <a:t>Mængden af hver grundstof vi ser i Universet passer med den</a:t>
            </a:r>
          </a:p>
          <a:p>
            <a:pPr>
              <a:defRPr sz="2000" b="1">
                <a:solidFill>
                  <a:srgbClr val="FFFFFF"/>
                </a:solidFill>
                <a:latin typeface="Palatino"/>
                <a:ea typeface="Palatino"/>
                <a:cs typeface="Palatino"/>
                <a:sym typeface="Palatino"/>
              </a:defRPr>
            </a:pPr>
            <a:r>
              <a:rPr b="0"/>
              <a:t>       mængde, som vi ville forvente fra et Univers der startede med Big Bang</a:t>
            </a:r>
            <a:r>
              <a:t>.</a:t>
            </a:r>
          </a:p>
          <a:p>
            <a:pPr>
              <a:defRPr sz="2000" b="1">
                <a:solidFill>
                  <a:srgbClr val="FFFFFF"/>
                </a:solidFill>
                <a:latin typeface="Palatino"/>
                <a:ea typeface="Palatino"/>
                <a:cs typeface="Palatino"/>
                <a:sym typeface="Palatino"/>
              </a:defRPr>
            </a:pPr>
            <a:r>
              <a:t>Fortolkning: </a:t>
            </a:r>
            <a:r>
              <a:rPr b="0"/>
              <a:t>Forståelsen af grundstofferne i Universet passer med Big Bang.</a:t>
            </a:r>
          </a:p>
        </p:txBody>
      </p:sp>
      <p:sp>
        <p:nvSpPr>
          <p:cNvPr id="101" name="Shape 101"/>
          <p:cNvSpPr/>
          <p:nvPr/>
        </p:nvSpPr>
        <p:spPr>
          <a:xfrm>
            <a:off x="5587723" y="2180950"/>
            <a:ext cx="3350131"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400" b="1">
                <a:solidFill>
                  <a:srgbClr val="FFFFFF"/>
                </a:solidFill>
                <a:latin typeface="Palatino"/>
                <a:ea typeface="Palatino"/>
                <a:cs typeface="Palatino"/>
                <a:sym typeface="Palatino"/>
              </a:defRPr>
            </a:lvl1pPr>
          </a:lstStyle>
          <a:p>
            <a:r>
              <a:t>Forekomsten af hver grundstof i Universet, som passer med hvor meget vi forventer udfra Big Bang teorien.</a:t>
            </a:r>
          </a:p>
        </p:txBody>
      </p:sp>
      <p:sp>
        <p:nvSpPr>
          <p:cNvPr id="102" name="Shape 102"/>
          <p:cNvSpPr/>
          <p:nvPr/>
        </p:nvSpPr>
        <p:spPr>
          <a:xfrm>
            <a:off x="329302" y="3630959"/>
            <a:ext cx="8419490"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2000" b="1">
                <a:solidFill>
                  <a:srgbClr val="FFFFFF"/>
                </a:solidFill>
                <a:latin typeface="Palatino"/>
                <a:ea typeface="Palatino"/>
                <a:cs typeface="Palatino"/>
                <a:sym typeface="Palatino"/>
              </a:defRPr>
            </a:pPr>
            <a:r>
              <a:t>Observation: </a:t>
            </a:r>
            <a:r>
              <a:rPr b="0"/>
              <a:t>Universets struktur passer med Big Bang teorien.</a:t>
            </a:r>
          </a:p>
          <a:p>
            <a:pPr>
              <a:defRPr sz="2000" b="1">
                <a:solidFill>
                  <a:srgbClr val="FFFFFF"/>
                </a:solidFill>
                <a:latin typeface="Palatino"/>
                <a:ea typeface="Palatino"/>
                <a:cs typeface="Palatino"/>
                <a:sym typeface="Palatino"/>
              </a:defRPr>
            </a:pPr>
            <a:r>
              <a:t>Fortolkning: </a:t>
            </a:r>
            <a:r>
              <a:rPr b="0"/>
              <a:t>Man har svært ved at få denne strukturdannelse med andre</a:t>
            </a:r>
          </a:p>
          <a:p>
            <a:pPr>
              <a:defRPr sz="2000" b="1">
                <a:solidFill>
                  <a:srgbClr val="FFFFFF"/>
                </a:solidFill>
                <a:latin typeface="Palatino"/>
                <a:ea typeface="Palatino"/>
                <a:cs typeface="Palatino"/>
                <a:sym typeface="Palatino"/>
              </a:defRPr>
            </a:pPr>
            <a:r>
              <a:rPr b="0"/>
              <a:t>       teorier end Big Bang.</a:t>
            </a:r>
          </a:p>
        </p:txBody>
      </p:sp>
      <p:sp>
        <p:nvSpPr>
          <p:cNvPr id="103" name="Shape 103"/>
          <p:cNvSpPr/>
          <p:nvPr/>
        </p:nvSpPr>
        <p:spPr>
          <a:xfrm>
            <a:off x="2134464" y="5172035"/>
            <a:ext cx="1207565"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400" b="1">
                <a:solidFill>
                  <a:srgbClr val="FFFFFF"/>
                </a:solidFill>
                <a:latin typeface="Palatino"/>
                <a:ea typeface="Palatino"/>
                <a:cs typeface="Palatino"/>
                <a:sym typeface="Palatino"/>
              </a:defRPr>
            </a:pPr>
            <a:r>
              <a:t>Galaksers struktur i Universet</a:t>
            </a:r>
          </a:p>
          <a:p>
            <a:pPr>
              <a:defRPr sz="1400" b="1">
                <a:solidFill>
                  <a:srgbClr val="FFFFFF"/>
                </a:solidFill>
                <a:latin typeface="Palatino"/>
                <a:ea typeface="Palatino"/>
                <a:cs typeface="Palatino"/>
                <a:sym typeface="Palatino"/>
              </a:defRPr>
            </a:pPr>
            <a:r>
              <a:t>(observation og simuleret animeret)</a:t>
            </a:r>
          </a:p>
        </p:txBody>
      </p:sp>
      <p:pic>
        <p:nvPicPr>
          <p:cNvPr id="104" name="pasted-image.tiff"/>
          <p:cNvPicPr>
            <a:picLocks noChangeAspect="1"/>
          </p:cNvPicPr>
          <p:nvPr/>
        </p:nvPicPr>
        <p:blipFill>
          <a:blip r:embed="rId5">
            <a:extLst/>
          </a:blip>
          <a:stretch>
            <a:fillRect/>
          </a:stretch>
        </p:blipFill>
        <p:spPr>
          <a:xfrm>
            <a:off x="794673" y="2180950"/>
            <a:ext cx="4669641" cy="1361980"/>
          </a:xfrm>
          <a:prstGeom prst="rect">
            <a:avLst/>
          </a:prstGeom>
          <a:ln w="12700">
            <a:miter lim="400000"/>
          </a:ln>
        </p:spPr>
      </p:pic>
      <p:pic>
        <p:nvPicPr>
          <p:cNvPr id="105" name="1b.EarlyStructureFormation_FixedSizeSimulation.mpg"/>
          <p:cNvPicPr>
            <a:picLocks/>
          </p:cNvPicPr>
          <p:nvPr>
            <a:videoFile r:link="rId2"/>
            <p:extLst>
              <p:ext uri="{DAA4B4D4-6D71-4841-9C94-3DE7FCFB9230}">
                <p14:media xmlns:p14="http://schemas.microsoft.com/office/powerpoint/2010/main" r:embed="rId1"/>
              </p:ext>
            </p:extLst>
          </p:nvPr>
        </p:nvPicPr>
        <p:blipFill>
          <a:blip r:embed="rId6">
            <a:extLst/>
          </a:blip>
          <a:stretch>
            <a:fillRect/>
          </a:stretch>
        </p:blipFill>
        <p:spPr>
          <a:xfrm>
            <a:off x="5849520" y="4408579"/>
            <a:ext cx="3104832" cy="2328625"/>
          </a:xfrm>
          <a:prstGeom prst="rect">
            <a:avLst/>
          </a:prstGeom>
          <a:ln w="12700">
            <a:miter lim="400000"/>
          </a:ln>
        </p:spPr>
      </p:pic>
      <p:pic>
        <p:nvPicPr>
          <p:cNvPr id="106" name="pasted-image.tiff"/>
          <p:cNvPicPr>
            <a:picLocks noChangeAspect="1"/>
          </p:cNvPicPr>
          <p:nvPr/>
        </p:nvPicPr>
        <p:blipFill>
          <a:blip r:embed="rId7">
            <a:extLst/>
          </a:blip>
          <a:stretch>
            <a:fillRect/>
          </a:stretch>
        </p:blipFill>
        <p:spPr>
          <a:xfrm>
            <a:off x="3368043" y="4408579"/>
            <a:ext cx="2342008" cy="2328625"/>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21322" fill="hold"/>
                                        <p:tgtEl>
                                          <p:spTgt spid="10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0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image4.jpeg"/>
          <p:cNvPicPr>
            <a:picLocks noChangeAspect="1"/>
          </p:cNvPicPr>
          <p:nvPr/>
        </p:nvPicPr>
        <p:blipFill>
          <a:blip r:embed="rId2">
            <a:alphaModFix amt="27901"/>
            <a:extLst/>
          </a:blip>
          <a:stretch>
            <a:fillRect/>
          </a:stretch>
        </p:blipFill>
        <p:spPr>
          <a:xfrm>
            <a:off x="-1" y="-1"/>
            <a:ext cx="9144001" cy="6858001"/>
          </a:xfrm>
          <a:prstGeom prst="rect">
            <a:avLst/>
          </a:prstGeom>
          <a:ln w="12700">
            <a:miter lim="400000"/>
          </a:ln>
        </p:spPr>
      </p:pic>
      <p:sp>
        <p:nvSpPr>
          <p:cNvPr id="109" name="Shape 109"/>
          <p:cNvSpPr>
            <a:spLocks noGrp="1"/>
          </p:cNvSpPr>
          <p:nvPr>
            <p:ph type="sldNum" sz="quarter" idx="4294967295"/>
          </p:nvPr>
        </p:nvSpPr>
        <p:spPr>
          <a:xfrm>
            <a:off x="8897708" y="6550025"/>
            <a:ext cx="213184" cy="298984"/>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fld id="{86CB4B4D-7CA3-9044-876B-883B54F8677D}" type="slidenum">
              <a:t>9</a:t>
            </a:fld>
            <a:endParaRPr/>
          </a:p>
        </p:txBody>
      </p:sp>
      <p:sp>
        <p:nvSpPr>
          <p:cNvPr id="110" name="Shape 110"/>
          <p:cNvSpPr/>
          <p:nvPr/>
        </p:nvSpPr>
        <p:spPr>
          <a:xfrm>
            <a:off x="253329" y="82410"/>
            <a:ext cx="8637342"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4800" b="1">
                <a:solidFill>
                  <a:srgbClr val="FFFFFF"/>
                </a:solidFill>
                <a:uFill>
                  <a:solidFill>
                    <a:srgbClr val="FFFFFF"/>
                  </a:solidFill>
                </a:uFill>
                <a:latin typeface="Palatino"/>
                <a:ea typeface="Palatino"/>
                <a:cs typeface="Palatino"/>
                <a:sym typeface="Palatino"/>
              </a:defRPr>
            </a:lvl1pPr>
          </a:lstStyle>
          <a:p>
            <a:r>
              <a:t>Desuden…</a:t>
            </a:r>
          </a:p>
        </p:txBody>
      </p:sp>
      <p:sp>
        <p:nvSpPr>
          <p:cNvPr id="111" name="Shape 111"/>
          <p:cNvSpPr/>
          <p:nvPr/>
        </p:nvSpPr>
        <p:spPr>
          <a:xfrm>
            <a:off x="253329" y="1030080"/>
            <a:ext cx="8800309" cy="307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2000" b="1">
                <a:solidFill>
                  <a:srgbClr val="FFFFFF"/>
                </a:solidFill>
                <a:latin typeface="Palatino"/>
                <a:ea typeface="Palatino"/>
                <a:cs typeface="Palatino"/>
                <a:sym typeface="Palatino"/>
              </a:defRPr>
            </a:pPr>
            <a:r>
              <a:t>Observation: </a:t>
            </a:r>
            <a:r>
              <a:rPr b="0"/>
              <a:t>De ældste stjerner i Universet er omkring 13 milliarder år</a:t>
            </a:r>
          </a:p>
          <a:p>
            <a:pPr>
              <a:defRPr sz="2000" b="1">
                <a:solidFill>
                  <a:srgbClr val="FFFFFF"/>
                </a:solidFill>
                <a:latin typeface="Palatino"/>
                <a:ea typeface="Palatino"/>
                <a:cs typeface="Palatino"/>
                <a:sym typeface="Palatino"/>
              </a:defRPr>
            </a:pPr>
            <a:r>
              <a:rPr b="0"/>
              <a:t>       gamle.</a:t>
            </a:r>
          </a:p>
          <a:p>
            <a:pPr>
              <a:defRPr sz="2000" b="1">
                <a:solidFill>
                  <a:srgbClr val="FFFFFF"/>
                </a:solidFill>
                <a:latin typeface="Palatino"/>
                <a:ea typeface="Palatino"/>
                <a:cs typeface="Palatino"/>
                <a:sym typeface="Palatino"/>
              </a:defRPr>
            </a:pPr>
            <a:endParaRPr b="0"/>
          </a:p>
          <a:p>
            <a:pPr>
              <a:defRPr sz="2000" b="1">
                <a:solidFill>
                  <a:srgbClr val="FFFFFF"/>
                </a:solidFill>
                <a:latin typeface="Palatino"/>
                <a:ea typeface="Palatino"/>
                <a:cs typeface="Palatino"/>
                <a:sym typeface="Palatino"/>
              </a:defRPr>
            </a:pPr>
            <a:r>
              <a:t>Forundring: </a:t>
            </a:r>
            <a:r>
              <a:rPr b="0"/>
              <a:t>Hvorfor skulle der ikke være nogen ældre stjerner, når nu</a:t>
            </a:r>
          </a:p>
          <a:p>
            <a:pPr>
              <a:defRPr sz="2000" b="1">
                <a:solidFill>
                  <a:srgbClr val="FFFFFF"/>
                </a:solidFill>
                <a:latin typeface="Palatino"/>
                <a:ea typeface="Palatino"/>
                <a:cs typeface="Palatino"/>
                <a:sym typeface="Palatino"/>
              </a:defRPr>
            </a:pPr>
            <a:r>
              <a:rPr b="0"/>
              <a:t>       stjerner kan leve meget længere? </a:t>
            </a:r>
          </a:p>
          <a:p>
            <a:pPr>
              <a:defRPr sz="2000" b="1">
                <a:solidFill>
                  <a:srgbClr val="FFFFFF"/>
                </a:solidFill>
                <a:latin typeface="Palatino"/>
                <a:ea typeface="Palatino"/>
                <a:cs typeface="Palatino"/>
                <a:sym typeface="Palatino"/>
              </a:defRPr>
            </a:pPr>
            <a:endParaRPr b="0"/>
          </a:p>
          <a:p>
            <a:pPr>
              <a:defRPr sz="2000" b="1">
                <a:solidFill>
                  <a:srgbClr val="FFFFFF"/>
                </a:solidFill>
                <a:latin typeface="Palatino"/>
                <a:ea typeface="Palatino"/>
                <a:cs typeface="Palatino"/>
                <a:sym typeface="Palatino"/>
              </a:defRPr>
            </a:pPr>
            <a:r>
              <a:t>Fortolkning: </a:t>
            </a:r>
            <a:r>
              <a:rPr b="0"/>
              <a:t>Dette skyldes selvfølgelig, at stjernedannelse først var muligt</a:t>
            </a:r>
          </a:p>
          <a:p>
            <a:pPr>
              <a:defRPr sz="2000" b="1">
                <a:solidFill>
                  <a:srgbClr val="FFFFFF"/>
                </a:solidFill>
                <a:latin typeface="Palatino"/>
                <a:ea typeface="Palatino"/>
                <a:cs typeface="Palatino"/>
                <a:sym typeface="Palatino"/>
              </a:defRPr>
            </a:pPr>
            <a:r>
              <a:rPr b="0"/>
              <a:t>       efter Big Bang (og den efterfølgende fase på omkring 400 millioner år</a:t>
            </a:r>
          </a:p>
          <a:p>
            <a:pPr>
              <a:defRPr sz="2000" b="1">
                <a:solidFill>
                  <a:srgbClr val="FFFFFF"/>
                </a:solidFill>
                <a:latin typeface="Palatino"/>
                <a:ea typeface="Palatino"/>
                <a:cs typeface="Palatino"/>
                <a:sym typeface="Palatino"/>
              </a:defRPr>
            </a:pPr>
            <a:r>
              <a:rPr b="0"/>
              <a:t>       med strukturdannelse). </a:t>
            </a:r>
          </a:p>
        </p:txBody>
      </p:sp>
      <p:sp>
        <p:nvSpPr>
          <p:cNvPr id="112" name="Shape 112"/>
          <p:cNvSpPr/>
          <p:nvPr/>
        </p:nvSpPr>
        <p:spPr>
          <a:xfrm>
            <a:off x="870740" y="4976743"/>
            <a:ext cx="7402520" cy="1041401"/>
          </a:xfrm>
          <a:prstGeom prst="rect">
            <a:avLst/>
          </a:prstGeom>
          <a:solidFill>
            <a:srgbClr val="DDDDDD"/>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defRPr>
                <a:latin typeface="Palatino"/>
                <a:ea typeface="Palatino"/>
                <a:cs typeface="Palatino"/>
                <a:sym typeface="Palatino"/>
              </a:defRPr>
            </a:pPr>
            <a:r>
              <a:t>"[The] big bang picture is too firmly grounded in data from every area to be proved invalid in its general features.”</a:t>
            </a:r>
          </a:p>
          <a:p>
            <a:pPr algn="r">
              <a:defRPr>
                <a:latin typeface="Palatino"/>
                <a:ea typeface="Palatino"/>
                <a:cs typeface="Palatino"/>
                <a:sym typeface="Palatino"/>
              </a:defRPr>
            </a:pPr>
            <a:r>
              <a:t>[Lawrence Krauss, US physicist]</a:t>
            </a:r>
          </a:p>
        </p:txBody>
      </p:sp>
    </p:spTree>
  </p:cSld>
  <p:clrMapOvr>
    <a:masterClrMapping/>
  </p:clrMapOvr>
  <p:transition spd="slow"/>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Lucida Grande"/>
        <a:ea typeface="Lucida Grande"/>
        <a:cs typeface="Lucida Grand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40639" indent="40639"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j-lt"/>
            <a:ea typeface="+mj-ea"/>
            <a:cs typeface="+mj-cs"/>
            <a:sym typeface="Lucida Gran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40639" indent="40639"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j-lt"/>
            <a:ea typeface="+mj-ea"/>
            <a:cs typeface="+mj-cs"/>
            <a:sym typeface="Lucida Gran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Lucida Grande"/>
        <a:ea typeface="Lucida Grande"/>
        <a:cs typeface="Lucida Grand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40639" indent="40639"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j-lt"/>
            <a:ea typeface="+mj-ea"/>
            <a:cs typeface="+mj-cs"/>
            <a:sym typeface="Lucida Gran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40639" indent="40639"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j-lt"/>
            <a:ea typeface="+mj-ea"/>
            <a:cs typeface="+mj-cs"/>
            <a:sym typeface="Lucida Gran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2815</Words>
  <Application>Microsoft Macintosh PowerPoint</Application>
  <PresentationFormat>On-screen Show (4:3)</PresentationFormat>
  <Paragraphs>463</Paragraphs>
  <Slides>55</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Lucida Grande</vt:lpstr>
      <vt:lpstr>Luminari</vt:lpstr>
      <vt:lpstr>Palatino</vt:lpstr>
      <vt:lpstr>White</vt:lpstr>
      <vt:lpstr>Grundlaget for vores Verdensbillede</vt:lpstr>
      <vt:lpstr>De store skridt i udviklingen</vt:lpstr>
      <vt:lpstr>De store skridt i udviklingen</vt:lpstr>
      <vt:lpstr>PowerPoint Presentation</vt:lpstr>
      <vt:lpstr>PowerPoint Presentation</vt:lpstr>
      <vt:lpstr>PowerPoint Presentation</vt:lpstr>
      <vt:lpstr>PowerPoint Presentation</vt:lpstr>
      <vt:lpstr>PowerPoint Presentation</vt:lpstr>
      <vt:lpstr>PowerPoint Presentation</vt:lpstr>
      <vt:lpstr>Universets historie</vt:lpstr>
      <vt:lpstr>Universets historie</vt:lpstr>
      <vt:lpstr>Universets historie</vt:lpstr>
      <vt:lpstr>Universets historie</vt:lpstr>
      <vt:lpstr>Universets historie</vt:lpstr>
      <vt:lpstr>PowerPoint Presentation</vt:lpstr>
      <vt:lpstr>Stjerners energikilde</vt:lpstr>
      <vt:lpstr>Stjerners energikilde</vt:lpstr>
      <vt:lpstr>Stjerners energikilde</vt:lpstr>
      <vt:lpstr>Stjerners energikilde</vt:lpstr>
      <vt:lpstr>Stjerners energikilde</vt:lpstr>
      <vt:lpstr>Breaking News!!!</vt:lpstr>
      <vt:lpstr>Breaking News!!!</vt:lpstr>
      <vt:lpstr>Guld &amp; Platin</vt:lpstr>
      <vt:lpstr>Guld &amp; Platin</vt:lpstr>
      <vt:lpstr>Elementernes oprindelse (august 2017 version)</vt:lpstr>
      <vt:lpstr>Hvordan kan man vide, hvordan Jorden er indeni?</vt:lpstr>
      <vt:lpstr>Jordens indre</vt:lpstr>
      <vt:lpstr>Jordskælvs udbredelse</vt:lpstr>
      <vt:lpstr>Jordens indre</vt:lpstr>
      <vt:lpstr>Inge Lehmann og et jordskælv</vt:lpstr>
      <vt:lpstr>En artikel med titlen “P’”</vt:lpstr>
      <vt:lpstr>En artikel med titlen “P’”</vt:lpstr>
      <vt:lpstr>Jordens indre</vt:lpstr>
      <vt:lpstr>Jordens indre og ydre</vt:lpstr>
      <vt:lpstr>Hvornår kom der liv på Jorden, og hvordan var det første liv?</vt:lpstr>
      <vt:lpstr>Mød… LUCA!</vt:lpstr>
      <vt:lpstr>Mød… LUCA!</vt:lpstr>
      <vt:lpstr>Mød… LUCA!</vt:lpstr>
      <vt:lpstr>Mød… LUCA!</vt:lpstr>
      <vt:lpstr>Oxygen i atmosfæren</vt:lpstr>
      <vt:lpstr>Oxygen i atmosfæren</vt:lpstr>
      <vt:lpstr>Oxygen i atmosfæren</vt:lpstr>
      <vt:lpstr>Oxygen i atmosfæren</vt:lpstr>
      <vt:lpstr>Oxygen i atmosfæren</vt:lpstr>
      <vt:lpstr>Simpleste multi-cellede organisme (Tetrabaena socialis)</vt:lpstr>
      <vt:lpstr>Grundlaget for Evolution</vt:lpstr>
      <vt:lpstr>Grundlaget for Evolution</vt:lpstr>
      <vt:lpstr>Darwins finker</vt:lpstr>
      <vt:lpstr>Kameliden…</vt:lpstr>
      <vt:lpstr>Kameliden…</vt:lpstr>
      <vt:lpstr>Kameliden…</vt:lpstr>
      <vt:lpstr>Kamelidens historie…</vt:lpstr>
      <vt:lpstr>Kamelidens historie…</vt:lpstr>
      <vt:lpstr>Kamelidens historie…</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Grundlaget for vores Verdensbillede</dc:title>
  <cp:lastModifiedBy>Microsoft Office User</cp:lastModifiedBy>
  <cp:revision>1</cp:revision>
  <dcterms:modified xsi:type="dcterms:W3CDTF">2018-01-30T14:13:15Z</dcterms:modified>
</cp:coreProperties>
</file>