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Google Shape;31;p: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2" name="Google Shape;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2e2e76d46_0688: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64" name="Google Shape;164;g2e2e76d46_0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2e2e76d46_071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2" name="Google Shape;172;g2e2e76d46_0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27378b30b3_0_32: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24" name="Google Shape;224;g27378b30b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7291138c1_1_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30" name="Google Shape;230;g27291138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2e2e76d46_0886: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39" name="Google Shape;239;g2e2e76d46_0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2728424bd6_0_258: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45" name="Google Shape;245;g2728424bd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272fe11fd2_0_5: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52" name="Google Shape;252;g272fe11f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272fe11fd2_0_13: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60" name="Google Shape;260;g272fe11fd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2728424bd6_0_261: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68" name="Google Shape;268;g2728424bd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3f8ca72a35_0_17: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75" name="Google Shape;275;g3f8ca72a3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g2e2e76d46_0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8" name="Google Shape;38;g2e2e76d46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272fe11fd2_1_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82" name="Google Shape;282;g272fe11fd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27378b30b3_0_26: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89" name="Google Shape;289;g27378b30b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2728424bd6_0_254: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94" name="Google Shape;294;g2728424bd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27378b30b3_0_5: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00" name="Google Shape;300;g27378b30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2e2e76d46_088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17" name="Google Shape;317;g2e2e76d46_0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272fe11fd2_1_6: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22" name="Google Shape;322;g272fe11fd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01af261da_0_5: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27" name="Google Shape;327;g401af261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01af261da_0_33: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35" name="Google Shape;335;g401af261d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01af261da_0_9: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44" name="Google Shape;344;g401af261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01af261da_0_2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51" name="Google Shape;351;g401af261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g3f8ca72a35_0_6: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43" name="Google Shape;43;g3f8ca72a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3f8ca72a35_0_0: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58" name="Google Shape;358;g3f8ca72a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01af261da_0_41: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65" name="Google Shape;365;g401af261d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g2e2e76d46_083: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49" name="Google Shape;49;g2e2e76d46_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2e2e76d46_012: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55" name="Google Shape;55;g2e2e76d46_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2e2e76d46_3156: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0" name="Google Shape;90;g2e2e76d46_3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2e2e76d46_0592: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46" name="Google Shape;146;g2e2e76d46_0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2e2e76d46_0675: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51" name="Google Shape;151;g2e2e76d46_0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2e2e76d46_0668:notes"/>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57" name="Google Shape;157;g2e2e76d46_0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583342"/>
            <a:ext cx="7772400" cy="1159856"/>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685800" y="2840054"/>
            <a:ext cx="7772400" cy="784738"/>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25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681"/>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 name="Google Shape;16;p3"/>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25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Google Shape;19;p4"/>
          <p:cNvSpPr txBox="1"/>
          <p:nvPr>
            <p:ph idx="1" type="body"/>
          </p:nvPr>
        </p:nvSpPr>
        <p:spPr>
          <a:xfrm>
            <a:off x="457200" y="1200150"/>
            <a:ext cx="3994526" cy="3725681"/>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Google Shape;20;p4"/>
          <p:cNvSpPr txBox="1"/>
          <p:nvPr>
            <p:ph idx="2" type="body"/>
          </p:nvPr>
        </p:nvSpPr>
        <p:spPr>
          <a:xfrm>
            <a:off x="4692274" y="1200150"/>
            <a:ext cx="3994526" cy="3725681"/>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Google Shape;21;p4"/>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457200" y="205978"/>
            <a:ext cx="8229600" cy="85725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4406309"/>
            <a:ext cx="8229600" cy="51952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27" name="Google Shape;27;p6"/>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7"/>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681"/>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556791" y="4749851"/>
            <a:ext cx="548700" cy="393525"/>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jb.man.ac.uk/pulsar/Education/Sounds/" TargetMode="External"/><Relationship Id="rId4" Type="http://schemas.openxmlformats.org/officeDocument/2006/relationships/image" Target="../media/image16.jpg"/><Relationship Id="rId5"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TWqhUANNFXw" TargetMode="External"/><Relationship Id="rId4" Type="http://schemas.openxmlformats.org/officeDocument/2006/relationships/image" Target="../media/image14.jp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WucRHOPTpD4"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youtube.com/watch?v=ddSy5hAGsVU"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vTeAFAGpfso"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eso.org/public/news/eso1733/" TargetMode="Externa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jonaslippuner.com/skynet/SkyNet_Ye_0.250_s_010.000_tau_007.100.mp4" TargetMode="External"/><Relationship Id="rId4" Type="http://schemas.openxmlformats.org/officeDocument/2006/relationships/image" Target="../media/image25.jpg"/><Relationship Id="rId5"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a.wikipedia.org/wiki/Entitet" TargetMode="External"/><Relationship Id="rId4" Type="http://schemas.openxmlformats.org/officeDocument/2006/relationships/hyperlink" Target="https://da.wikipedia.org/w/index.php?title=Helhed&amp;action=edit&amp;redlink=1" TargetMode="External"/><Relationship Id="rId5" Type="http://schemas.openxmlformats.org/officeDocument/2006/relationships/hyperlink" Target="https://da.wikipedia.org/wiki/M%C3%B8nster" TargetMode="External"/><Relationship Id="rId6" Type="http://schemas.openxmlformats.org/officeDocument/2006/relationships/hyperlink" Target="https://da.wikipedia.org/w/index.php?title=Regularitet&amp;action=edit&amp;redlink=1" TargetMode="External"/><Relationship Id="rId7" Type="http://schemas.openxmlformats.org/officeDocument/2006/relationships/hyperlink" Target="https://da.wikipedia.org/w/index.php?title=Egenskab&amp;action=edit&amp;red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ctrTitle"/>
          </p:nvPr>
        </p:nvSpPr>
        <p:spPr>
          <a:xfrm>
            <a:off x="685800" y="21076"/>
            <a:ext cx="7772400" cy="226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FFFFFF"/>
                </a:solidFill>
              </a:rPr>
              <a:t>Rumtidsskælv </a:t>
            </a:r>
            <a:endParaRPr sz="3600">
              <a:solidFill>
                <a:srgbClr val="FFFFFF"/>
              </a:solidFill>
            </a:endParaRPr>
          </a:p>
          <a:p>
            <a:pPr indent="0" lvl="0" marL="0">
              <a:spcBef>
                <a:spcPts val="0"/>
              </a:spcBef>
              <a:spcAft>
                <a:spcPts val="0"/>
              </a:spcAft>
              <a:buNone/>
            </a:pPr>
            <a:r>
              <a:rPr lang="en" sz="3600">
                <a:solidFill>
                  <a:srgbClr val="FFFFFF"/>
                </a:solidFill>
              </a:rPr>
              <a:t>Grundstofferne og lidt (lomme)filosofi</a:t>
            </a:r>
            <a:endParaRPr sz="3600">
              <a:solidFill>
                <a:srgbClr val="FFFFFF"/>
              </a:solidFill>
            </a:endParaRPr>
          </a:p>
        </p:txBody>
      </p:sp>
      <p:sp>
        <p:nvSpPr>
          <p:cNvPr id="35" name="Google Shape;35;p8"/>
          <p:cNvSpPr txBox="1"/>
          <p:nvPr>
            <p:ph idx="1" type="subTitle"/>
          </p:nvPr>
        </p:nvSpPr>
        <p:spPr>
          <a:xfrm>
            <a:off x="685800" y="2230451"/>
            <a:ext cx="7772400" cy="204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800">
                <a:solidFill>
                  <a:srgbClr val="FFFFFF"/>
                </a:solidFill>
              </a:rPr>
              <a:t>Hans Fynbo</a:t>
            </a:r>
            <a:endParaRPr sz="1800">
              <a:solidFill>
                <a:srgbClr val="FFFFFF"/>
              </a:solidFill>
            </a:endParaRPr>
          </a:p>
          <a:p>
            <a:pPr indent="0" lvl="0" marL="0" rtl="0">
              <a:lnSpc>
                <a:spcPct val="150000"/>
              </a:lnSpc>
              <a:spcBef>
                <a:spcPts val="0"/>
              </a:spcBef>
              <a:spcAft>
                <a:spcPts val="0"/>
              </a:spcAft>
              <a:buNone/>
            </a:pPr>
            <a:r>
              <a:rPr lang="en" sz="1800">
                <a:solidFill>
                  <a:srgbClr val="FFFFFF"/>
                </a:solidFill>
              </a:rPr>
              <a:t>Herslev og Taulov centralskoler 1978-1988</a:t>
            </a:r>
            <a:endParaRPr sz="1800">
              <a:solidFill>
                <a:srgbClr val="FFFFFF"/>
              </a:solidFill>
            </a:endParaRPr>
          </a:p>
          <a:p>
            <a:pPr indent="0" lvl="0" marL="0" rtl="0">
              <a:lnSpc>
                <a:spcPct val="150000"/>
              </a:lnSpc>
              <a:spcBef>
                <a:spcPts val="0"/>
              </a:spcBef>
              <a:spcAft>
                <a:spcPts val="0"/>
              </a:spcAft>
              <a:buNone/>
            </a:pPr>
            <a:r>
              <a:rPr lang="en" sz="1800">
                <a:solidFill>
                  <a:srgbClr val="FFFFFF"/>
                </a:solidFill>
              </a:rPr>
              <a:t>Kolding Gymnasium 1988-1991</a:t>
            </a:r>
            <a:endParaRPr sz="1800">
              <a:solidFill>
                <a:srgbClr val="FFFFFF"/>
              </a:solidFill>
            </a:endParaRPr>
          </a:p>
          <a:p>
            <a:pPr indent="0" lvl="0" marL="0" rtl="0">
              <a:lnSpc>
                <a:spcPct val="150000"/>
              </a:lnSpc>
              <a:spcBef>
                <a:spcPts val="0"/>
              </a:spcBef>
              <a:spcAft>
                <a:spcPts val="0"/>
              </a:spcAft>
              <a:buNone/>
            </a:pPr>
            <a:r>
              <a:rPr lang="en" sz="1800">
                <a:solidFill>
                  <a:srgbClr val="FFFFFF"/>
                </a:solidFill>
              </a:rPr>
              <a:t>Aarhus University 1991-1999, 2002-</a:t>
            </a:r>
            <a:endParaRPr sz="1800">
              <a:solidFill>
                <a:srgbClr val="FFFFFF"/>
              </a:solidFill>
            </a:endParaRPr>
          </a:p>
          <a:p>
            <a:pPr indent="0" lvl="0" marL="0" rtl="0">
              <a:lnSpc>
                <a:spcPct val="150000"/>
              </a:lnSpc>
              <a:spcBef>
                <a:spcPts val="0"/>
              </a:spcBef>
              <a:spcAft>
                <a:spcPts val="0"/>
              </a:spcAft>
              <a:buClr>
                <a:schemeClr val="dk1"/>
              </a:buClr>
              <a:buSzPts val="1100"/>
              <a:buFont typeface="Arial"/>
              <a:buNone/>
            </a:pPr>
            <a:r>
              <a:rPr lang="en" sz="1800">
                <a:solidFill>
                  <a:schemeClr val="lt1"/>
                </a:solidFill>
              </a:rPr>
              <a:t>CERN 1999-2002</a:t>
            </a:r>
            <a:endParaRPr sz="1800">
              <a:solidFill>
                <a:srgbClr val="FFFFFF"/>
              </a:solidFill>
            </a:endParaRPr>
          </a:p>
          <a:p>
            <a:pPr indent="0" lvl="0" marL="0" rtl="0">
              <a:lnSpc>
                <a:spcPct val="150000"/>
              </a:lnSpc>
              <a:spcBef>
                <a:spcPts val="0"/>
              </a:spcBef>
              <a:spcAft>
                <a:spcPts val="0"/>
              </a:spcAft>
              <a:buNone/>
            </a:pPr>
            <a:r>
              <a:t/>
            </a:r>
            <a:endParaRPr sz="1800">
              <a:solidFill>
                <a:srgbClr val="FFFFFF"/>
              </a:solidFill>
            </a:endParaRPr>
          </a:p>
          <a:p>
            <a:pPr indent="0" lvl="0" marL="0">
              <a:lnSpc>
                <a:spcPct val="150000"/>
              </a:lnSpc>
              <a:spcBef>
                <a:spcPts val="0"/>
              </a:spcBef>
              <a:spcAft>
                <a:spcPts val="0"/>
              </a:spcAft>
              <a:buNone/>
            </a:pPr>
            <a:r>
              <a:rPr lang="en" sz="1800">
                <a:solidFill>
                  <a:srgbClr val="FFFFFF"/>
                </a:solidFill>
              </a:rPr>
              <a:t>Big Bang Naturfag  2018</a:t>
            </a:r>
            <a:endParaRPr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5" name="Shape 165"/>
        <p:cNvGrpSpPr/>
        <p:nvPr/>
      </p:nvGrpSpPr>
      <p:grpSpPr>
        <a:xfrm>
          <a:off x="0" y="0"/>
          <a:ext cx="0" cy="0"/>
          <a:chOff x="0" y="0"/>
          <a:chExt cx="0" cy="0"/>
        </a:xfrm>
      </p:grpSpPr>
      <p:pic>
        <p:nvPicPr>
          <p:cNvPr descr="sn1987a.jpg" id="166" name="Google Shape;166;p17"/>
          <p:cNvPicPr preferRelativeResize="0"/>
          <p:nvPr/>
        </p:nvPicPr>
        <p:blipFill rotWithShape="1">
          <a:blip r:embed="rId3">
            <a:alphaModFix/>
          </a:blip>
          <a:srcRect b="4752" l="0" r="49441" t="0"/>
          <a:stretch/>
        </p:blipFill>
        <p:spPr>
          <a:xfrm>
            <a:off x="4513275" y="0"/>
            <a:ext cx="3640425" cy="5143499"/>
          </a:xfrm>
          <a:prstGeom prst="rect">
            <a:avLst/>
          </a:prstGeom>
          <a:noFill/>
          <a:ln>
            <a:noFill/>
          </a:ln>
        </p:spPr>
      </p:pic>
      <p:pic>
        <p:nvPicPr>
          <p:cNvPr descr="sn1987a.jpg" id="167" name="Google Shape;167;p17"/>
          <p:cNvPicPr preferRelativeResize="0"/>
          <p:nvPr/>
        </p:nvPicPr>
        <p:blipFill rotWithShape="1">
          <a:blip r:embed="rId3">
            <a:alphaModFix/>
          </a:blip>
          <a:srcRect b="9753" l="53358" r="-2105" t="-5000"/>
          <a:stretch/>
        </p:blipFill>
        <p:spPr>
          <a:xfrm>
            <a:off x="899531" y="-304800"/>
            <a:ext cx="3717893" cy="5448299"/>
          </a:xfrm>
          <a:prstGeom prst="rect">
            <a:avLst/>
          </a:prstGeom>
          <a:noFill/>
          <a:ln>
            <a:noFill/>
          </a:ln>
        </p:spPr>
      </p:pic>
      <p:sp>
        <p:nvSpPr>
          <p:cNvPr id="168" name="Google Shape;168;p17"/>
          <p:cNvSpPr txBox="1"/>
          <p:nvPr/>
        </p:nvSpPr>
        <p:spPr>
          <a:xfrm>
            <a:off x="5216550" y="118925"/>
            <a:ext cx="2445300" cy="669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rPr>
              <a:t>EFTER:</a:t>
            </a:r>
            <a:endParaRPr b="1" sz="1800">
              <a:solidFill>
                <a:srgbClr val="FFFFFF"/>
              </a:solidFill>
            </a:endParaRPr>
          </a:p>
          <a:p>
            <a:pPr indent="0" lvl="0" marL="0" rtl="0" algn="ctr">
              <a:lnSpc>
                <a:spcPct val="115000"/>
              </a:lnSpc>
              <a:spcBef>
                <a:spcPts val="0"/>
              </a:spcBef>
              <a:spcAft>
                <a:spcPts val="0"/>
              </a:spcAft>
              <a:buNone/>
            </a:pPr>
            <a:r>
              <a:rPr lang="en" sz="1800">
                <a:solidFill>
                  <a:srgbClr val="FFFFFF"/>
                </a:solidFill>
              </a:rPr>
              <a:t>Supernova 1987A</a:t>
            </a:r>
            <a:endParaRPr sz="1200">
              <a:solidFill>
                <a:srgbClr val="FFFFFF"/>
              </a:solidFill>
            </a:endParaRPr>
          </a:p>
        </p:txBody>
      </p:sp>
      <p:sp>
        <p:nvSpPr>
          <p:cNvPr id="169" name="Google Shape;169;p17"/>
          <p:cNvSpPr txBox="1"/>
          <p:nvPr/>
        </p:nvSpPr>
        <p:spPr>
          <a:xfrm>
            <a:off x="1465600" y="118925"/>
            <a:ext cx="2445300" cy="669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rPr>
              <a:t>FØR:</a:t>
            </a:r>
            <a:endParaRPr b="1" sz="1800">
              <a:solidFill>
                <a:srgbClr val="FFFFFF"/>
              </a:solidFill>
            </a:endParaRPr>
          </a:p>
          <a:p>
            <a:pPr indent="0" lvl="0" marL="0" algn="ctr">
              <a:spcBef>
                <a:spcPts val="0"/>
              </a:spcBef>
              <a:spcAft>
                <a:spcPts val="0"/>
              </a:spcAft>
              <a:buNone/>
            </a:pPr>
            <a:r>
              <a:rPr lang="en" sz="1800">
                <a:solidFill>
                  <a:srgbClr val="FFFFFF"/>
                </a:solidFill>
              </a:rPr>
              <a:t>Sanduleak 69 202</a:t>
            </a:r>
            <a:endParaRPr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73" name="Shape 173"/>
        <p:cNvGrpSpPr/>
        <p:nvPr/>
      </p:nvGrpSpPr>
      <p:grpSpPr>
        <a:xfrm>
          <a:off x="0" y="0"/>
          <a:ext cx="0" cy="0"/>
          <a:chOff x="0" y="0"/>
          <a:chExt cx="0" cy="0"/>
        </a:xfrm>
      </p:grpSpPr>
      <p:sp>
        <p:nvSpPr>
          <p:cNvPr id="174" name="Google Shape;174;p18"/>
          <p:cNvSpPr txBox="1"/>
          <p:nvPr/>
        </p:nvSpPr>
        <p:spPr>
          <a:xfrm>
            <a:off x="522150" y="362575"/>
            <a:ext cx="8306100" cy="41823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Clr>
                <a:srgbClr val="FFFFFF"/>
              </a:buClr>
              <a:buSzPts val="2400"/>
              <a:buChar char="●"/>
            </a:pPr>
            <a:r>
              <a:rPr lang="en" sz="2400">
                <a:solidFill>
                  <a:srgbClr val="FFFFFF"/>
                </a:solidFill>
              </a:rPr>
              <a:t>Det bliver MEGET varmt  (op til 30 mia. K)</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381000" lvl="0" marL="457200" rtl="0">
              <a:spcBef>
                <a:spcPts val="0"/>
              </a:spcBef>
              <a:spcAft>
                <a:spcPts val="0"/>
              </a:spcAft>
              <a:buClr>
                <a:srgbClr val="FFFFFF"/>
              </a:buClr>
              <a:buSzPts val="2400"/>
              <a:buChar char="●"/>
            </a:pPr>
            <a:r>
              <a:rPr lang="en" sz="2400">
                <a:solidFill>
                  <a:srgbClr val="FFFFFF"/>
                </a:solidFill>
              </a:rPr>
              <a:t>Det bliver MEGET tæt  (op til 100 mio. tons per cm</a:t>
            </a:r>
            <a:r>
              <a:rPr baseline="30000" lang="en" sz="2400">
                <a:solidFill>
                  <a:srgbClr val="FFFFFF"/>
                </a:solidFill>
              </a:rPr>
              <a:t>3</a:t>
            </a:r>
            <a:r>
              <a:rPr lang="en" sz="2400">
                <a:solidFill>
                  <a:srgbClr val="FFFFFF"/>
                </a:solidFill>
              </a:rPr>
              <a:t>)</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t/>
            </a:r>
            <a:endParaRPr sz="2400">
              <a:solidFill>
                <a:srgbClr val="FFFFFF"/>
              </a:solidFill>
            </a:endParaRPr>
          </a:p>
        </p:txBody>
      </p:sp>
      <p:pic>
        <p:nvPicPr>
          <p:cNvPr descr="maersk.jpg" id="175" name="Google Shape;175;p18"/>
          <p:cNvPicPr preferRelativeResize="0"/>
          <p:nvPr/>
        </p:nvPicPr>
        <p:blipFill>
          <a:blip r:embed="rId3">
            <a:alphaModFix/>
          </a:blip>
          <a:stretch>
            <a:fillRect/>
          </a:stretch>
        </p:blipFill>
        <p:spPr>
          <a:xfrm>
            <a:off x="6669150" y="3145750"/>
            <a:ext cx="2278100" cy="1492150"/>
          </a:xfrm>
          <a:prstGeom prst="rect">
            <a:avLst/>
          </a:prstGeom>
          <a:noFill/>
          <a:ln>
            <a:noFill/>
          </a:ln>
        </p:spPr>
      </p:pic>
      <p:sp>
        <p:nvSpPr>
          <p:cNvPr id="176" name="Google Shape;176;p18"/>
          <p:cNvSpPr txBox="1"/>
          <p:nvPr/>
        </p:nvSpPr>
        <p:spPr>
          <a:xfrm>
            <a:off x="6796175" y="4612275"/>
            <a:ext cx="2032200" cy="4047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1800">
                <a:solidFill>
                  <a:srgbClr val="FFFFFF"/>
                </a:solidFill>
              </a:rPr>
              <a:t>ca. 0,2 mio. tons</a:t>
            </a:r>
            <a:endParaRPr sz="1800">
              <a:solidFill>
                <a:srgbClr val="FFFFFF"/>
              </a:solidFill>
            </a:endParaRPr>
          </a:p>
        </p:txBody>
      </p:sp>
      <p:pic>
        <p:nvPicPr>
          <p:cNvPr descr="sun.jpg" id="177" name="Google Shape;177;p18"/>
          <p:cNvPicPr preferRelativeResize="0"/>
          <p:nvPr/>
        </p:nvPicPr>
        <p:blipFill rotWithShape="1">
          <a:blip r:embed="rId4">
            <a:alphaModFix/>
          </a:blip>
          <a:srcRect b="5502" l="0" r="0" t="4000"/>
          <a:stretch/>
        </p:blipFill>
        <p:spPr>
          <a:xfrm>
            <a:off x="7403950" y="226100"/>
            <a:ext cx="1528001" cy="1382851"/>
          </a:xfrm>
          <a:prstGeom prst="rect">
            <a:avLst/>
          </a:prstGeom>
          <a:noFill/>
          <a:ln>
            <a:noFill/>
          </a:ln>
        </p:spPr>
      </p:pic>
      <p:sp>
        <p:nvSpPr>
          <p:cNvPr id="178" name="Google Shape;178;p18"/>
          <p:cNvSpPr txBox="1"/>
          <p:nvPr/>
        </p:nvSpPr>
        <p:spPr>
          <a:xfrm>
            <a:off x="7117525" y="1583650"/>
            <a:ext cx="2116200" cy="608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centrum: ca. 15 mio. K</a:t>
            </a:r>
            <a:endParaRPr>
              <a:solidFill>
                <a:srgbClr val="FFFFFF"/>
              </a:solidFill>
            </a:endParaRPr>
          </a:p>
          <a:p>
            <a:pPr indent="0" lvl="0" marL="0">
              <a:spcBef>
                <a:spcPts val="0"/>
              </a:spcBef>
              <a:spcAft>
                <a:spcPts val="0"/>
              </a:spcAft>
              <a:buNone/>
            </a:pPr>
            <a:r>
              <a:rPr lang="en">
                <a:solidFill>
                  <a:srgbClr val="FFFFFF"/>
                </a:solidFill>
              </a:rPr>
              <a:t>overflade: ca. 6,000 K</a:t>
            </a:r>
            <a:endParaRPr>
              <a:solidFill>
                <a:srgbClr val="FFFFFF"/>
              </a:solidFill>
            </a:endParaRPr>
          </a:p>
        </p:txBody>
      </p:sp>
      <p:sp>
        <p:nvSpPr>
          <p:cNvPr id="179" name="Google Shape;179;p18"/>
          <p:cNvSpPr/>
          <p:nvPr/>
        </p:nvSpPr>
        <p:spPr>
          <a:xfrm>
            <a:off x="3602400" y="13995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18"/>
          <p:cNvSpPr/>
          <p:nvPr/>
        </p:nvSpPr>
        <p:spPr>
          <a:xfrm>
            <a:off x="3602400" y="14757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18"/>
          <p:cNvSpPr/>
          <p:nvPr/>
        </p:nvSpPr>
        <p:spPr>
          <a:xfrm>
            <a:off x="3678600" y="15519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8"/>
          <p:cNvSpPr/>
          <p:nvPr/>
        </p:nvSpPr>
        <p:spPr>
          <a:xfrm>
            <a:off x="3831000" y="17043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18"/>
          <p:cNvSpPr/>
          <p:nvPr/>
        </p:nvSpPr>
        <p:spPr>
          <a:xfrm>
            <a:off x="3952500" y="113307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18"/>
          <p:cNvSpPr/>
          <p:nvPr/>
        </p:nvSpPr>
        <p:spPr>
          <a:xfrm>
            <a:off x="3853650" y="152927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18"/>
          <p:cNvSpPr/>
          <p:nvPr/>
        </p:nvSpPr>
        <p:spPr>
          <a:xfrm>
            <a:off x="3983400" y="1373000"/>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18"/>
          <p:cNvSpPr/>
          <p:nvPr/>
        </p:nvSpPr>
        <p:spPr>
          <a:xfrm>
            <a:off x="3907200" y="1296800"/>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18"/>
          <p:cNvSpPr/>
          <p:nvPr/>
        </p:nvSpPr>
        <p:spPr>
          <a:xfrm>
            <a:off x="3983400" y="15973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18"/>
          <p:cNvSpPr/>
          <p:nvPr/>
        </p:nvSpPr>
        <p:spPr>
          <a:xfrm>
            <a:off x="3754800" y="16281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18"/>
          <p:cNvSpPr/>
          <p:nvPr/>
        </p:nvSpPr>
        <p:spPr>
          <a:xfrm>
            <a:off x="3983400" y="1462463"/>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18"/>
          <p:cNvSpPr/>
          <p:nvPr/>
        </p:nvSpPr>
        <p:spPr>
          <a:xfrm>
            <a:off x="3678600" y="12780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18"/>
          <p:cNvSpPr/>
          <p:nvPr/>
        </p:nvSpPr>
        <p:spPr>
          <a:xfrm>
            <a:off x="3831000" y="14304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18"/>
          <p:cNvSpPr/>
          <p:nvPr/>
        </p:nvSpPr>
        <p:spPr>
          <a:xfrm>
            <a:off x="4059600" y="12617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18"/>
          <p:cNvSpPr/>
          <p:nvPr/>
        </p:nvSpPr>
        <p:spPr>
          <a:xfrm>
            <a:off x="4104900" y="1552237"/>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18"/>
          <p:cNvSpPr/>
          <p:nvPr/>
        </p:nvSpPr>
        <p:spPr>
          <a:xfrm>
            <a:off x="3723900" y="136167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18"/>
          <p:cNvSpPr/>
          <p:nvPr/>
        </p:nvSpPr>
        <p:spPr>
          <a:xfrm>
            <a:off x="4155804" y="139571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18"/>
          <p:cNvSpPr/>
          <p:nvPr/>
        </p:nvSpPr>
        <p:spPr>
          <a:xfrm>
            <a:off x="3754800" y="11855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18"/>
          <p:cNvSpPr/>
          <p:nvPr/>
        </p:nvSpPr>
        <p:spPr>
          <a:xfrm>
            <a:off x="3983400" y="16735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18"/>
          <p:cNvSpPr/>
          <p:nvPr/>
        </p:nvSpPr>
        <p:spPr>
          <a:xfrm>
            <a:off x="2167625" y="1462453"/>
            <a:ext cx="1327613" cy="137769"/>
          </a:xfrm>
          <a:custGeom>
            <a:pathLst>
              <a:path extrusionOk="0" h="15419" w="130190">
                <a:moveTo>
                  <a:pt x="0" y="5926"/>
                </a:moveTo>
                <a:cubicBezTo>
                  <a:pt x="2716" y="9457"/>
                  <a:pt x="5886" y="17196"/>
                  <a:pt x="9781" y="15033"/>
                </a:cubicBezTo>
                <a:cubicBezTo>
                  <a:pt x="16050" y="11552"/>
                  <a:pt x="18844" y="75"/>
                  <a:pt x="25971" y="867"/>
                </a:cubicBezTo>
                <a:cubicBezTo>
                  <a:pt x="30807" y="1405"/>
                  <a:pt x="30996" y="9958"/>
                  <a:pt x="35414" y="11997"/>
                </a:cubicBezTo>
                <a:cubicBezTo>
                  <a:pt x="41314" y="14720"/>
                  <a:pt x="45802" y="1677"/>
                  <a:pt x="52278" y="2216"/>
                </a:cubicBezTo>
                <a:cubicBezTo>
                  <a:pt x="57275" y="2632"/>
                  <a:pt x="58544" y="11119"/>
                  <a:pt x="63408" y="12334"/>
                </a:cubicBezTo>
                <a:cubicBezTo>
                  <a:pt x="67113" y="13259"/>
                  <a:pt x="68940" y="7063"/>
                  <a:pt x="71840" y="4577"/>
                </a:cubicBezTo>
                <a:cubicBezTo>
                  <a:pt x="75107" y="1776"/>
                  <a:pt x="79748" y="-577"/>
                  <a:pt x="83982" y="192"/>
                </a:cubicBezTo>
                <a:cubicBezTo>
                  <a:pt x="87910" y="906"/>
                  <a:pt x="86684" y="8828"/>
                  <a:pt x="90391" y="10311"/>
                </a:cubicBezTo>
                <a:cubicBezTo>
                  <a:pt x="95343" y="12292"/>
                  <a:pt x="98672" y="3370"/>
                  <a:pt x="103545" y="1204"/>
                </a:cubicBezTo>
                <a:cubicBezTo>
                  <a:pt x="107609" y="-602"/>
                  <a:pt x="111918" y="4216"/>
                  <a:pt x="116024" y="5926"/>
                </a:cubicBezTo>
                <a:cubicBezTo>
                  <a:pt x="120394" y="7746"/>
                  <a:pt x="125456" y="4914"/>
                  <a:pt x="130190" y="4914"/>
                </a:cubicBezTo>
              </a:path>
            </a:pathLst>
          </a:custGeom>
          <a:noFill/>
          <a:ln cap="flat" cmpd="sng" w="19050">
            <a:solidFill>
              <a:srgbClr val="FFFFFF"/>
            </a:solidFill>
            <a:prstDash val="solid"/>
            <a:round/>
            <a:headEnd len="med" w="med" type="none"/>
            <a:tailEnd len="med" w="med" type="triangle"/>
          </a:ln>
        </p:spPr>
      </p:sp>
      <p:sp>
        <p:nvSpPr>
          <p:cNvPr id="199" name="Google Shape;199;p18"/>
          <p:cNvSpPr/>
          <p:nvPr/>
        </p:nvSpPr>
        <p:spPr>
          <a:xfrm>
            <a:off x="4536804" y="116711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18"/>
          <p:cNvSpPr/>
          <p:nvPr/>
        </p:nvSpPr>
        <p:spPr>
          <a:xfrm>
            <a:off x="4593000" y="15665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18"/>
          <p:cNvSpPr/>
          <p:nvPr/>
        </p:nvSpPr>
        <p:spPr>
          <a:xfrm>
            <a:off x="4516800" y="19021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2" name="Google Shape;202;p18"/>
          <p:cNvCxnSpPr/>
          <p:nvPr/>
        </p:nvCxnSpPr>
        <p:spPr>
          <a:xfrm flipH="1" rot="10800000">
            <a:off x="4790698" y="1660922"/>
            <a:ext cx="378000" cy="4500"/>
          </a:xfrm>
          <a:prstGeom prst="straightConnector1">
            <a:avLst/>
          </a:prstGeom>
          <a:noFill/>
          <a:ln cap="flat" cmpd="sng" w="19050">
            <a:solidFill>
              <a:srgbClr val="FFFFFF"/>
            </a:solidFill>
            <a:prstDash val="solid"/>
            <a:round/>
            <a:headEnd len="med" w="med" type="none"/>
            <a:tailEnd len="med" w="med" type="triangle"/>
          </a:ln>
        </p:spPr>
      </p:cxnSp>
      <p:cxnSp>
        <p:nvCxnSpPr>
          <p:cNvPr id="203" name="Google Shape;203;p18"/>
          <p:cNvCxnSpPr/>
          <p:nvPr/>
        </p:nvCxnSpPr>
        <p:spPr>
          <a:xfrm flipH="1" rot="10800000">
            <a:off x="4738757" y="1163003"/>
            <a:ext cx="370800" cy="84300"/>
          </a:xfrm>
          <a:prstGeom prst="straightConnector1">
            <a:avLst/>
          </a:prstGeom>
          <a:noFill/>
          <a:ln cap="flat" cmpd="sng" w="19050">
            <a:solidFill>
              <a:srgbClr val="FFFFFF"/>
            </a:solidFill>
            <a:prstDash val="solid"/>
            <a:round/>
            <a:headEnd len="med" w="med" type="none"/>
            <a:tailEnd len="med" w="med" type="triangle"/>
          </a:ln>
        </p:spPr>
      </p:cxnSp>
      <p:cxnSp>
        <p:nvCxnSpPr>
          <p:cNvPr id="204" name="Google Shape;204;p18"/>
          <p:cNvCxnSpPr>
            <a:stCxn id="201" idx="5"/>
          </p:cNvCxnSpPr>
          <p:nvPr/>
        </p:nvCxnSpPr>
        <p:spPr>
          <a:xfrm>
            <a:off x="4685548" y="2070873"/>
            <a:ext cx="289200" cy="213900"/>
          </a:xfrm>
          <a:prstGeom prst="straightConnector1">
            <a:avLst/>
          </a:prstGeom>
          <a:noFill/>
          <a:ln cap="flat" cmpd="sng" w="19050">
            <a:solidFill>
              <a:srgbClr val="FFFFFF"/>
            </a:solidFill>
            <a:prstDash val="solid"/>
            <a:round/>
            <a:headEnd len="med" w="med" type="none"/>
            <a:tailEnd len="med" w="med" type="triangle"/>
          </a:ln>
        </p:spPr>
      </p:cxnSp>
      <p:sp>
        <p:nvSpPr>
          <p:cNvPr id="205" name="Google Shape;205;p18"/>
          <p:cNvSpPr txBox="1"/>
          <p:nvPr/>
        </p:nvSpPr>
        <p:spPr>
          <a:xfrm>
            <a:off x="1788200" y="1264475"/>
            <a:ext cx="424800" cy="36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i="1" lang="en" sz="1800">
                <a:solidFill>
                  <a:srgbClr val="FFFFFF"/>
                </a:solidFill>
                <a:latin typeface="Droid Serif"/>
                <a:ea typeface="Droid Serif"/>
                <a:cs typeface="Droid Serif"/>
                <a:sym typeface="Droid Serif"/>
              </a:rPr>
              <a:t>γ</a:t>
            </a:r>
            <a:endParaRPr i="1" sz="1800">
              <a:solidFill>
                <a:srgbClr val="FFFFFF"/>
              </a:solidFill>
              <a:latin typeface="Droid Serif"/>
              <a:ea typeface="Droid Serif"/>
              <a:cs typeface="Droid Serif"/>
              <a:sym typeface="Droid Serif"/>
            </a:endParaRPr>
          </a:p>
        </p:txBody>
      </p:sp>
      <p:sp>
        <p:nvSpPr>
          <p:cNvPr id="206" name="Google Shape;206;p18"/>
          <p:cNvSpPr txBox="1"/>
          <p:nvPr/>
        </p:nvSpPr>
        <p:spPr>
          <a:xfrm>
            <a:off x="4479482" y="1810743"/>
            <a:ext cx="289200" cy="36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n</a:t>
            </a:r>
            <a:endParaRPr sz="1200"/>
          </a:p>
        </p:txBody>
      </p:sp>
      <p:sp>
        <p:nvSpPr>
          <p:cNvPr id="207" name="Google Shape;207;p18"/>
          <p:cNvSpPr txBox="1"/>
          <p:nvPr/>
        </p:nvSpPr>
        <p:spPr>
          <a:xfrm>
            <a:off x="4504778" y="1065607"/>
            <a:ext cx="289200" cy="36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n</a:t>
            </a:r>
            <a:endParaRPr sz="1200"/>
          </a:p>
        </p:txBody>
      </p:sp>
      <p:sp>
        <p:nvSpPr>
          <p:cNvPr id="208" name="Google Shape;208;p18"/>
          <p:cNvSpPr txBox="1"/>
          <p:nvPr/>
        </p:nvSpPr>
        <p:spPr>
          <a:xfrm>
            <a:off x="4563802" y="1463471"/>
            <a:ext cx="289200" cy="36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p</a:t>
            </a:r>
            <a:endParaRPr sz="1200"/>
          </a:p>
        </p:txBody>
      </p:sp>
      <p:sp>
        <p:nvSpPr>
          <p:cNvPr id="209" name="Google Shape;209;p18"/>
          <p:cNvSpPr/>
          <p:nvPr/>
        </p:nvSpPr>
        <p:spPr>
          <a:xfrm>
            <a:off x="2307000" y="3471525"/>
            <a:ext cx="197700" cy="197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18"/>
          <p:cNvSpPr/>
          <p:nvPr/>
        </p:nvSpPr>
        <p:spPr>
          <a:xfrm>
            <a:off x="3831000" y="3578525"/>
            <a:ext cx="197700" cy="1977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1" name="Google Shape;211;p18"/>
          <p:cNvCxnSpPr/>
          <p:nvPr/>
        </p:nvCxnSpPr>
        <p:spPr>
          <a:xfrm>
            <a:off x="2528947" y="3645575"/>
            <a:ext cx="416100" cy="233400"/>
          </a:xfrm>
          <a:prstGeom prst="straightConnector1">
            <a:avLst/>
          </a:prstGeom>
          <a:noFill/>
          <a:ln cap="flat" cmpd="sng" w="19050">
            <a:solidFill>
              <a:srgbClr val="FFFFFF"/>
            </a:solidFill>
            <a:prstDash val="solid"/>
            <a:round/>
            <a:headEnd len="med" w="med" type="none"/>
            <a:tailEnd len="med" w="med" type="triangle"/>
          </a:ln>
        </p:spPr>
      </p:cxnSp>
      <p:cxnSp>
        <p:nvCxnSpPr>
          <p:cNvPr id="212" name="Google Shape;212;p18"/>
          <p:cNvCxnSpPr/>
          <p:nvPr/>
        </p:nvCxnSpPr>
        <p:spPr>
          <a:xfrm flipH="1" rot="10800000">
            <a:off x="3368948" y="3735688"/>
            <a:ext cx="402000" cy="149100"/>
          </a:xfrm>
          <a:prstGeom prst="straightConnector1">
            <a:avLst/>
          </a:prstGeom>
          <a:noFill/>
          <a:ln cap="flat" cmpd="sng" w="19050">
            <a:solidFill>
              <a:srgbClr val="FFFFFF"/>
            </a:solidFill>
            <a:prstDash val="solid"/>
            <a:round/>
            <a:headEnd len="med" w="med" type="none"/>
            <a:tailEnd len="med" w="med" type="triangle"/>
          </a:ln>
        </p:spPr>
      </p:cxnSp>
      <p:sp>
        <p:nvSpPr>
          <p:cNvPr id="213" name="Google Shape;213;p18"/>
          <p:cNvSpPr txBox="1"/>
          <p:nvPr/>
        </p:nvSpPr>
        <p:spPr>
          <a:xfrm>
            <a:off x="3793682" y="3487143"/>
            <a:ext cx="289200" cy="36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n</a:t>
            </a:r>
            <a:endParaRPr sz="1200"/>
          </a:p>
        </p:txBody>
      </p:sp>
      <p:sp>
        <p:nvSpPr>
          <p:cNvPr id="214" name="Google Shape;214;p18"/>
          <p:cNvSpPr txBox="1"/>
          <p:nvPr/>
        </p:nvSpPr>
        <p:spPr>
          <a:xfrm>
            <a:off x="2277802" y="3368471"/>
            <a:ext cx="289200" cy="36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p</a:t>
            </a:r>
            <a:endParaRPr sz="1200"/>
          </a:p>
        </p:txBody>
      </p:sp>
      <p:sp>
        <p:nvSpPr>
          <p:cNvPr id="215" name="Google Shape;215;p18"/>
          <p:cNvSpPr/>
          <p:nvPr/>
        </p:nvSpPr>
        <p:spPr>
          <a:xfrm>
            <a:off x="2496600" y="4270725"/>
            <a:ext cx="84300" cy="84300"/>
          </a:xfrm>
          <a:prstGeom prst="ellipse">
            <a:avLst/>
          </a:prstGeom>
          <a:solidFill>
            <a:srgbClr val="FF00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6" name="Google Shape;216;p18"/>
          <p:cNvCxnSpPr/>
          <p:nvPr/>
        </p:nvCxnSpPr>
        <p:spPr>
          <a:xfrm flipH="1" rot="10800000">
            <a:off x="2605147" y="4030775"/>
            <a:ext cx="322500" cy="224400"/>
          </a:xfrm>
          <a:prstGeom prst="straightConnector1">
            <a:avLst/>
          </a:prstGeom>
          <a:noFill/>
          <a:ln cap="flat" cmpd="sng" w="19050">
            <a:solidFill>
              <a:srgbClr val="FFFFFF"/>
            </a:solidFill>
            <a:prstDash val="solid"/>
            <a:round/>
            <a:headEnd len="med" w="med" type="none"/>
            <a:tailEnd len="med" w="med" type="triangle"/>
          </a:ln>
        </p:spPr>
      </p:cxnSp>
      <p:sp>
        <p:nvSpPr>
          <p:cNvPr id="217" name="Google Shape;217;p18"/>
          <p:cNvSpPr txBox="1"/>
          <p:nvPr/>
        </p:nvSpPr>
        <p:spPr>
          <a:xfrm>
            <a:off x="2235327" y="4206675"/>
            <a:ext cx="416100" cy="36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FFFFFF"/>
                </a:solidFill>
              </a:rPr>
              <a:t>e</a:t>
            </a:r>
            <a:r>
              <a:rPr baseline="30000" lang="en" sz="1200">
                <a:solidFill>
                  <a:srgbClr val="FFFFFF"/>
                </a:solidFill>
              </a:rPr>
              <a:t>−</a:t>
            </a:r>
            <a:endParaRPr baseline="30000" sz="1200">
              <a:solidFill>
                <a:srgbClr val="FFFFFF"/>
              </a:solidFill>
            </a:endParaRPr>
          </a:p>
        </p:txBody>
      </p:sp>
      <p:sp>
        <p:nvSpPr>
          <p:cNvPr id="218" name="Google Shape;218;p18"/>
          <p:cNvSpPr/>
          <p:nvPr/>
        </p:nvSpPr>
        <p:spPr>
          <a:xfrm>
            <a:off x="2987049" y="3761900"/>
            <a:ext cx="305694" cy="316008"/>
          </a:xfrm>
          <a:prstGeom prst="irregularSeal1">
            <a:avLst/>
          </a:prstGeom>
          <a:solidFill>
            <a:srgbClr val="F1C232"/>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Google Shape;219;p18"/>
          <p:cNvSpPr/>
          <p:nvPr/>
        </p:nvSpPr>
        <p:spPr>
          <a:xfrm>
            <a:off x="4020600" y="4270725"/>
            <a:ext cx="84300" cy="84300"/>
          </a:xfrm>
          <a:prstGeom prst="ellipse">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0" name="Google Shape;220;p18"/>
          <p:cNvCxnSpPr/>
          <p:nvPr/>
        </p:nvCxnSpPr>
        <p:spPr>
          <a:xfrm>
            <a:off x="3307200" y="4056100"/>
            <a:ext cx="649200" cy="236100"/>
          </a:xfrm>
          <a:prstGeom prst="straightConnector1">
            <a:avLst/>
          </a:prstGeom>
          <a:noFill/>
          <a:ln cap="flat" cmpd="sng" w="19050">
            <a:solidFill>
              <a:srgbClr val="FFFFFF"/>
            </a:solidFill>
            <a:prstDash val="solid"/>
            <a:round/>
            <a:headEnd len="med" w="med" type="none"/>
            <a:tailEnd len="med" w="med" type="triangle"/>
          </a:ln>
        </p:spPr>
      </p:cxnSp>
      <p:sp>
        <p:nvSpPr>
          <p:cNvPr id="221" name="Google Shape;221;p18"/>
          <p:cNvSpPr txBox="1"/>
          <p:nvPr/>
        </p:nvSpPr>
        <p:spPr>
          <a:xfrm>
            <a:off x="3911725" y="4330475"/>
            <a:ext cx="416100" cy="31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FFFFFF"/>
                </a:solidFill>
              </a:rPr>
              <a:t>ν</a:t>
            </a:r>
            <a:endParaRPr baseline="30000"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descr="Planets_and_sun_size_comparison.jpg" id="226" name="Google Shape;226;p19"/>
          <p:cNvPicPr preferRelativeResize="0"/>
          <p:nvPr/>
        </p:nvPicPr>
        <p:blipFill>
          <a:blip r:embed="rId3">
            <a:alphaModFix/>
          </a:blip>
          <a:stretch>
            <a:fillRect/>
          </a:stretch>
        </p:blipFill>
        <p:spPr>
          <a:xfrm>
            <a:off x="0" y="4465"/>
            <a:ext cx="9144000" cy="5134570"/>
          </a:xfrm>
          <a:prstGeom prst="rect">
            <a:avLst/>
          </a:prstGeom>
          <a:noFill/>
          <a:ln>
            <a:noFill/>
          </a:ln>
        </p:spPr>
      </p:pic>
      <p:sp>
        <p:nvSpPr>
          <p:cNvPr id="227" name="Google Shape;227;p19"/>
          <p:cNvSpPr txBox="1"/>
          <p:nvPr/>
        </p:nvSpPr>
        <p:spPr>
          <a:xfrm>
            <a:off x="227675" y="193925"/>
            <a:ext cx="1711800" cy="893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Solen og planeterne</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1" name="Shape 231"/>
        <p:cNvGrpSpPr/>
        <p:nvPr/>
      </p:nvGrpSpPr>
      <p:grpSpPr>
        <a:xfrm>
          <a:off x="0" y="0"/>
          <a:ext cx="0" cy="0"/>
          <a:chOff x="0" y="0"/>
          <a:chExt cx="0" cy="0"/>
        </a:xfrm>
      </p:grpSpPr>
      <p:sp>
        <p:nvSpPr>
          <p:cNvPr id="232" name="Google Shape;232;p20"/>
          <p:cNvSpPr txBox="1"/>
          <p:nvPr/>
        </p:nvSpPr>
        <p:spPr>
          <a:xfrm>
            <a:off x="7504450" y="750450"/>
            <a:ext cx="767400" cy="361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descr="1024px-Chandra-crab.jpg" id="233" name="Google Shape;233;p20">
            <a:hlinkClick r:id="rId3"/>
          </p:cNvPr>
          <p:cNvPicPr preferRelativeResize="0"/>
          <p:nvPr/>
        </p:nvPicPr>
        <p:blipFill>
          <a:blip r:embed="rId4">
            <a:alphaModFix/>
          </a:blip>
          <a:stretch>
            <a:fillRect/>
          </a:stretch>
        </p:blipFill>
        <p:spPr>
          <a:xfrm>
            <a:off x="3918450" y="177700"/>
            <a:ext cx="4838700" cy="4838700"/>
          </a:xfrm>
          <a:prstGeom prst="rect">
            <a:avLst/>
          </a:prstGeom>
          <a:noFill/>
          <a:ln>
            <a:noFill/>
          </a:ln>
        </p:spPr>
      </p:pic>
      <p:sp>
        <p:nvSpPr>
          <p:cNvPr id="234" name="Google Shape;234;p20"/>
          <p:cNvSpPr txBox="1"/>
          <p:nvPr/>
        </p:nvSpPr>
        <p:spPr>
          <a:xfrm>
            <a:off x="0" y="0"/>
            <a:ext cx="2641200" cy="1339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a:solidFill>
                  <a:schemeClr val="lt1"/>
                </a:solidFill>
              </a:rPr>
              <a:t>Krappe-tågen M1</a:t>
            </a:r>
            <a:endParaRPr sz="2400">
              <a:solidFill>
                <a:schemeClr val="lt1"/>
              </a:solidFill>
            </a:endParaRPr>
          </a:p>
        </p:txBody>
      </p:sp>
      <p:pic>
        <p:nvPicPr>
          <p:cNvPr descr="1024px-Taurus_constellation_map.png" id="235" name="Google Shape;235;p20"/>
          <p:cNvPicPr preferRelativeResize="0"/>
          <p:nvPr/>
        </p:nvPicPr>
        <p:blipFill rotWithShape="1">
          <a:blip r:embed="rId5">
            <a:alphaModFix/>
          </a:blip>
          <a:srcRect b="29592" l="0" r="1244" t="20929"/>
          <a:stretch/>
        </p:blipFill>
        <p:spPr>
          <a:xfrm>
            <a:off x="146075" y="1661850"/>
            <a:ext cx="3455626" cy="1731351"/>
          </a:xfrm>
          <a:prstGeom prst="rect">
            <a:avLst/>
          </a:prstGeom>
          <a:noFill/>
          <a:ln>
            <a:noFill/>
          </a:ln>
        </p:spPr>
      </p:pic>
      <p:sp>
        <p:nvSpPr>
          <p:cNvPr id="236" name="Google Shape;236;p20"/>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rPr>
              <a:t>Lydklip: http://www.jb.man.ac.uk/pulsar/Education/Sounds/</a:t>
            </a:r>
            <a:endParaRPr sz="1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1"/>
          <p:cNvSpPr txBox="1"/>
          <p:nvPr/>
        </p:nvSpPr>
        <p:spPr>
          <a:xfrm>
            <a:off x="271700" y="92450"/>
            <a:ext cx="8694600" cy="716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Grundstoffer tungere end jern??</a:t>
            </a:r>
            <a:endParaRPr sz="3000">
              <a:solidFill>
                <a:srgbClr val="FFFFFF"/>
              </a:solidFill>
            </a:endParaRPr>
          </a:p>
        </p:txBody>
      </p:sp>
      <p:pic>
        <p:nvPicPr>
          <p:cNvPr descr="segre2.png" id="242" name="Google Shape;242;p21"/>
          <p:cNvPicPr preferRelativeResize="0"/>
          <p:nvPr/>
        </p:nvPicPr>
        <p:blipFill>
          <a:blip r:embed="rId3">
            <a:alphaModFix/>
          </a:blip>
          <a:stretch>
            <a:fillRect/>
          </a:stretch>
        </p:blipFill>
        <p:spPr>
          <a:xfrm>
            <a:off x="1524000" y="961550"/>
            <a:ext cx="5997470" cy="4029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6" name="Shape 246"/>
        <p:cNvGrpSpPr/>
        <p:nvPr/>
      </p:nvGrpSpPr>
      <p:grpSpPr>
        <a:xfrm>
          <a:off x="0" y="0"/>
          <a:ext cx="0" cy="0"/>
          <a:chOff x="0" y="0"/>
          <a:chExt cx="0" cy="0"/>
        </a:xfrm>
      </p:grpSpPr>
      <p:sp>
        <p:nvSpPr>
          <p:cNvPr id="247" name="Google Shape;247;p22"/>
          <p:cNvSpPr txBox="1"/>
          <p:nvPr/>
        </p:nvSpPr>
        <p:spPr>
          <a:xfrm>
            <a:off x="-152400" y="228600"/>
            <a:ext cx="2691900" cy="6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Rumtids-</a:t>
            </a:r>
            <a:endParaRPr sz="3000">
              <a:solidFill>
                <a:schemeClr val="lt1"/>
              </a:solidFill>
            </a:endParaRPr>
          </a:p>
          <a:p>
            <a:pPr indent="0" lvl="0" marL="0" rtl="0" algn="ctr">
              <a:spcBef>
                <a:spcPts val="0"/>
              </a:spcBef>
              <a:spcAft>
                <a:spcPts val="0"/>
              </a:spcAft>
              <a:buNone/>
            </a:pPr>
            <a:r>
              <a:rPr lang="en" sz="3000">
                <a:solidFill>
                  <a:schemeClr val="lt1"/>
                </a:solidFill>
              </a:rPr>
              <a:t>skælv</a:t>
            </a:r>
            <a:endParaRPr sz="3000">
              <a:solidFill>
                <a:schemeClr val="lt1"/>
              </a:solidFill>
            </a:endParaRPr>
          </a:p>
        </p:txBody>
      </p:sp>
      <p:pic>
        <p:nvPicPr>
          <p:cNvPr descr="Nobel_Prize.png" id="248" name="Google Shape;248;p22"/>
          <p:cNvPicPr preferRelativeResize="0"/>
          <p:nvPr/>
        </p:nvPicPr>
        <p:blipFill rotWithShape="1">
          <a:blip r:embed="rId3">
            <a:alphaModFix/>
          </a:blip>
          <a:srcRect b="0" l="0" r="0" t="0"/>
          <a:stretch/>
        </p:blipFill>
        <p:spPr>
          <a:xfrm>
            <a:off x="468925" y="1177675"/>
            <a:ext cx="1192925" cy="1173851"/>
          </a:xfrm>
          <a:prstGeom prst="rect">
            <a:avLst/>
          </a:prstGeom>
          <a:noFill/>
          <a:ln>
            <a:noFill/>
          </a:ln>
        </p:spPr>
      </p:pic>
      <p:pic>
        <p:nvPicPr>
          <p:cNvPr descr="ligo.jpg" id="249" name="Google Shape;249;p22"/>
          <p:cNvPicPr preferRelativeResize="0"/>
          <p:nvPr/>
        </p:nvPicPr>
        <p:blipFill>
          <a:blip r:embed="rId4">
            <a:alphaModFix/>
          </a:blip>
          <a:stretch>
            <a:fillRect/>
          </a:stretch>
        </p:blipFill>
        <p:spPr>
          <a:xfrm>
            <a:off x="2269175" y="102963"/>
            <a:ext cx="6804599" cy="4937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3" name="Shape 253"/>
        <p:cNvGrpSpPr/>
        <p:nvPr/>
      </p:nvGrpSpPr>
      <p:grpSpPr>
        <a:xfrm>
          <a:off x="0" y="0"/>
          <a:ext cx="0" cy="0"/>
          <a:chOff x="0" y="0"/>
          <a:chExt cx="0" cy="0"/>
        </a:xfrm>
      </p:grpSpPr>
      <p:pic>
        <p:nvPicPr>
          <p:cNvPr descr="ligo-photo.jpg" id="254" name="Google Shape;254;p23"/>
          <p:cNvPicPr preferRelativeResize="0"/>
          <p:nvPr/>
        </p:nvPicPr>
        <p:blipFill>
          <a:blip r:embed="rId3">
            <a:alphaModFix/>
          </a:blip>
          <a:stretch>
            <a:fillRect/>
          </a:stretch>
        </p:blipFill>
        <p:spPr>
          <a:xfrm>
            <a:off x="2560550" y="152400"/>
            <a:ext cx="6538491" cy="4838700"/>
          </a:xfrm>
          <a:prstGeom prst="rect">
            <a:avLst/>
          </a:prstGeom>
          <a:noFill/>
          <a:ln>
            <a:noFill/>
          </a:ln>
        </p:spPr>
      </p:pic>
      <p:sp>
        <p:nvSpPr>
          <p:cNvPr id="255" name="Google Shape;255;p23"/>
          <p:cNvSpPr txBox="1"/>
          <p:nvPr/>
        </p:nvSpPr>
        <p:spPr>
          <a:xfrm>
            <a:off x="-152400" y="228600"/>
            <a:ext cx="2691900" cy="6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Rumtids-</a:t>
            </a:r>
            <a:endParaRPr sz="3000">
              <a:solidFill>
                <a:schemeClr val="lt1"/>
              </a:solidFill>
            </a:endParaRPr>
          </a:p>
          <a:p>
            <a:pPr indent="0" lvl="0" marL="0" rtl="0" algn="ctr">
              <a:spcBef>
                <a:spcPts val="0"/>
              </a:spcBef>
              <a:spcAft>
                <a:spcPts val="0"/>
              </a:spcAft>
              <a:buNone/>
            </a:pPr>
            <a:r>
              <a:rPr lang="en" sz="3000">
                <a:solidFill>
                  <a:schemeClr val="lt1"/>
                </a:solidFill>
              </a:rPr>
              <a:t>skælv</a:t>
            </a:r>
            <a:endParaRPr sz="3000">
              <a:solidFill>
                <a:schemeClr val="lt1"/>
              </a:solidFill>
            </a:endParaRPr>
          </a:p>
        </p:txBody>
      </p:sp>
      <p:pic>
        <p:nvPicPr>
          <p:cNvPr descr="Nobel_Prize.png" id="256" name="Google Shape;256;p23"/>
          <p:cNvPicPr preferRelativeResize="0"/>
          <p:nvPr/>
        </p:nvPicPr>
        <p:blipFill rotWithShape="1">
          <a:blip r:embed="rId4">
            <a:alphaModFix/>
          </a:blip>
          <a:srcRect b="0" l="0" r="0" t="0"/>
          <a:stretch/>
        </p:blipFill>
        <p:spPr>
          <a:xfrm>
            <a:off x="468925" y="1177675"/>
            <a:ext cx="1192925" cy="1173851"/>
          </a:xfrm>
          <a:prstGeom prst="rect">
            <a:avLst/>
          </a:prstGeom>
          <a:noFill/>
          <a:ln>
            <a:noFill/>
          </a:ln>
        </p:spPr>
      </p:pic>
      <p:pic>
        <p:nvPicPr>
          <p:cNvPr descr="maxresdefault.jpg" id="257" name="Google Shape;257;p23"/>
          <p:cNvPicPr preferRelativeResize="0"/>
          <p:nvPr/>
        </p:nvPicPr>
        <p:blipFill rotWithShape="1">
          <a:blip r:embed="rId5">
            <a:alphaModFix/>
          </a:blip>
          <a:srcRect b="-44667" l="-4930" r="-292683" t="-195006"/>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1" name="Shape 261"/>
        <p:cNvGrpSpPr/>
        <p:nvPr/>
      </p:nvGrpSpPr>
      <p:grpSpPr>
        <a:xfrm>
          <a:off x="0" y="0"/>
          <a:ext cx="0" cy="0"/>
          <a:chOff x="0" y="0"/>
          <a:chExt cx="0" cy="0"/>
        </a:xfrm>
      </p:grpSpPr>
      <p:pic>
        <p:nvPicPr>
          <p:cNvPr descr="Credit: LIGO http://www.ligo.org/&#10;Chirp pattern of gravitational waves detected by LIGO on September 14, 2015." id="262" name="Google Shape;262;p24" title="LIGO Gravitational Wave Chirp">
            <a:hlinkClick r:id="rId3"/>
          </p:cNvPr>
          <p:cNvPicPr preferRelativeResize="0"/>
          <p:nvPr/>
        </p:nvPicPr>
        <p:blipFill>
          <a:blip r:embed="rId4">
            <a:alphaModFix/>
          </a:blip>
          <a:stretch>
            <a:fillRect/>
          </a:stretch>
        </p:blipFill>
        <p:spPr>
          <a:xfrm>
            <a:off x="2287401" y="298100"/>
            <a:ext cx="6164975" cy="4623725"/>
          </a:xfrm>
          <a:prstGeom prst="rect">
            <a:avLst/>
          </a:prstGeom>
          <a:noFill/>
          <a:ln>
            <a:noFill/>
          </a:ln>
        </p:spPr>
      </p:pic>
      <p:sp>
        <p:nvSpPr>
          <p:cNvPr id="263" name="Google Shape;263;p24"/>
          <p:cNvSpPr txBox="1"/>
          <p:nvPr/>
        </p:nvSpPr>
        <p:spPr>
          <a:xfrm>
            <a:off x="-152400" y="228600"/>
            <a:ext cx="2691900" cy="6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Rumtids-</a:t>
            </a:r>
            <a:endParaRPr sz="3000">
              <a:solidFill>
                <a:schemeClr val="lt1"/>
              </a:solidFill>
            </a:endParaRPr>
          </a:p>
          <a:p>
            <a:pPr indent="0" lvl="0" marL="0" rtl="0" algn="ctr">
              <a:spcBef>
                <a:spcPts val="0"/>
              </a:spcBef>
              <a:spcAft>
                <a:spcPts val="0"/>
              </a:spcAft>
              <a:buNone/>
            </a:pPr>
            <a:r>
              <a:rPr lang="en" sz="3000">
                <a:solidFill>
                  <a:schemeClr val="lt1"/>
                </a:solidFill>
              </a:rPr>
              <a:t>skælv</a:t>
            </a:r>
            <a:endParaRPr sz="3000">
              <a:solidFill>
                <a:schemeClr val="lt1"/>
              </a:solidFill>
            </a:endParaRPr>
          </a:p>
        </p:txBody>
      </p:sp>
      <p:pic>
        <p:nvPicPr>
          <p:cNvPr descr="Nobel_Prize.png" id="264" name="Google Shape;264;p24"/>
          <p:cNvPicPr preferRelativeResize="0"/>
          <p:nvPr/>
        </p:nvPicPr>
        <p:blipFill rotWithShape="1">
          <a:blip r:embed="rId5">
            <a:alphaModFix/>
          </a:blip>
          <a:srcRect b="0" l="0" r="0" t="0"/>
          <a:stretch/>
        </p:blipFill>
        <p:spPr>
          <a:xfrm>
            <a:off x="468925" y="1177675"/>
            <a:ext cx="1192925" cy="1173851"/>
          </a:xfrm>
          <a:prstGeom prst="rect">
            <a:avLst/>
          </a:prstGeom>
          <a:noFill/>
          <a:ln>
            <a:noFill/>
          </a:ln>
        </p:spPr>
      </p:pic>
      <p:sp>
        <p:nvSpPr>
          <p:cNvPr id="265" name="Google Shape;265;p24"/>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Video: https://youtu.be/TWqhUANNFXw</a:t>
            </a:r>
            <a:endParaRPr sz="1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9" name="Shape 269"/>
        <p:cNvGrpSpPr/>
        <p:nvPr/>
      </p:nvGrpSpPr>
      <p:grpSpPr>
        <a:xfrm>
          <a:off x="0" y="0"/>
          <a:ext cx="0" cy="0"/>
          <a:chOff x="0" y="0"/>
          <a:chExt cx="0" cy="0"/>
        </a:xfrm>
      </p:grpSpPr>
      <p:pic>
        <p:nvPicPr>
          <p:cNvPr descr="Astronomers using a fleet of ESO telescopes have observed a visible counterpart to gravitational waves for the first time: a kilonova from merging neutron stars.&#10;&#10;More information and download options: http://www.eso.org/public/videos/eso1733a/&#10;&#10;Subscribe to ESOcast in iTunes! https://itunes.apple.com/podcast/esocast-hd/id295471183?mt=2&#10;&#10;Receive future episodes on YouTube by pressing the Subscribe button above or follow us on Vimeo: https://vimeo.com/esoastronomy&#10;&#10;Watch more ESOcast episodes: http://www.eso.org/public/videos/archive/category/esocast/&#10;&#10;Find out how to view and contribute subtitles for the ESOcast in multiple languages, or translate this video on YouTube: http://www.eso.org/public/outreach/partnerships/translators/&#10;&#10;Credit:&#10;ESO.&#10;&#10;Directed by: Herbert Zodet.  &#10;Editing: Herbert Zodet.  &#10;Web and technical support: Mathias André and Raquel Yumi Shida.  &#10;Music: STAN DART (www.stan-dart.com)/Mark Dorricott (https://soundcloud.com/markd54321).  &#10;Written by: Izumi Hansen, Rosa Jesse and Richard Hook.  &#10;Narration: Sara Mendes da Costa.  &#10;Footage and photos: ESO, LIGO-Virgo, N.R. Tanvir, A.J. Levan and the VIN-ROUGE collaboration, E. Pian et al./S. Smartt &amp; ePESSTO, L. Calçada, M. Kornmesser, N. Risinger (skysurvey.org), Digitized Sky Survey 2, Stéphane Guisard (www.eso.org/~sguisard), Liam Young/Unknown Fields, Y.Beletsky (LCO), J. Colosimo, Alexandre Santerne (Instituto de Astrofísica e Ciências do Espaço, Universidade do Porto) / Planetário do Porto - Centro Ciência Viva, P. Aniol, Gianluca Lombardi (glphoto.it), B. Tafreshi (twanight.org) and C. Malin (christophmalin.com).  &#10;Executive producer: Lars Lindberg Christensen." id="270" name="Google Shape;270;p25" title="ESOcast 133: ESO Telescopes Observe First Light from Gravitational Wave Source">
            <a:hlinkClick r:id="rId3"/>
          </p:cNvPr>
          <p:cNvPicPr preferRelativeResize="0"/>
          <p:nvPr/>
        </p:nvPicPr>
        <p:blipFill>
          <a:blip r:embed="rId4">
            <a:alphaModFix/>
          </a:blip>
          <a:stretch>
            <a:fillRect/>
          </a:stretch>
        </p:blipFill>
        <p:spPr>
          <a:xfrm>
            <a:off x="1744000" y="891700"/>
            <a:ext cx="5463676" cy="4097750"/>
          </a:xfrm>
          <a:prstGeom prst="rect">
            <a:avLst/>
          </a:prstGeom>
          <a:noFill/>
          <a:ln>
            <a:noFill/>
          </a:ln>
        </p:spPr>
      </p:pic>
      <p:sp>
        <p:nvSpPr>
          <p:cNvPr id="271" name="Google Shape;271;p25"/>
          <p:cNvSpPr txBox="1"/>
          <p:nvPr/>
        </p:nvSpPr>
        <p:spPr>
          <a:xfrm>
            <a:off x="228600" y="76200"/>
            <a:ext cx="8998800" cy="6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Rumtidsskælv og de tunge grundstoffer</a:t>
            </a:r>
            <a:endParaRPr sz="3000">
              <a:solidFill>
                <a:schemeClr val="lt1"/>
              </a:solidFill>
            </a:endParaRPr>
          </a:p>
        </p:txBody>
      </p:sp>
      <p:sp>
        <p:nvSpPr>
          <p:cNvPr id="272" name="Google Shape;272;p25"/>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Video: </a:t>
            </a:r>
            <a:r>
              <a:rPr lang="en" sz="1000">
                <a:solidFill>
                  <a:srgbClr val="FFFFFF"/>
                </a:solidFill>
              </a:rPr>
              <a:t>https://youtu.be/WucRHOPTpD4</a:t>
            </a:r>
            <a:endParaRPr sz="1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6" name="Shape 276"/>
        <p:cNvGrpSpPr/>
        <p:nvPr/>
      </p:nvGrpSpPr>
      <p:grpSpPr>
        <a:xfrm>
          <a:off x="0" y="0"/>
          <a:ext cx="0" cy="0"/>
          <a:chOff x="0" y="0"/>
          <a:chExt cx="0" cy="0"/>
        </a:xfrm>
      </p:grpSpPr>
      <p:pic>
        <p:nvPicPr>
          <p:cNvPr descr="More information: https://www.eso.org/public/videos/eso...&#10;&#10;Credit:&#10;ESO/E. Pian/S. Smartt &amp; ePESSTO/N. Tanvir/VIN-ROUGE" id="277" name="Google Shape;277;p26" title="Time-lapse sequence of kilonova images and spectra">
            <a:hlinkClick r:id="rId3"/>
          </p:cNvPr>
          <p:cNvPicPr preferRelativeResize="0"/>
          <p:nvPr/>
        </p:nvPicPr>
        <p:blipFill>
          <a:blip r:embed="rId4">
            <a:alphaModFix/>
          </a:blip>
          <a:stretch>
            <a:fillRect/>
          </a:stretch>
        </p:blipFill>
        <p:spPr>
          <a:xfrm>
            <a:off x="1464188" y="247750"/>
            <a:ext cx="6527623" cy="4895750"/>
          </a:xfrm>
          <a:prstGeom prst="rect">
            <a:avLst/>
          </a:prstGeom>
          <a:noFill/>
          <a:ln>
            <a:noFill/>
          </a:ln>
        </p:spPr>
      </p:pic>
      <p:sp>
        <p:nvSpPr>
          <p:cNvPr id="278" name="Google Shape;278;p26"/>
          <p:cNvSpPr txBox="1"/>
          <p:nvPr/>
        </p:nvSpPr>
        <p:spPr>
          <a:xfrm>
            <a:off x="228600" y="76200"/>
            <a:ext cx="8998800" cy="6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Rumtidsskælv og de tunge grundstoffer</a:t>
            </a:r>
            <a:endParaRPr sz="3000">
              <a:solidFill>
                <a:schemeClr val="lt1"/>
              </a:solidFill>
            </a:endParaRPr>
          </a:p>
        </p:txBody>
      </p:sp>
      <p:sp>
        <p:nvSpPr>
          <p:cNvPr id="279" name="Google Shape;279;p26"/>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Video: </a:t>
            </a:r>
            <a:r>
              <a:rPr lang="en" sz="1000">
                <a:solidFill>
                  <a:srgbClr val="FFFFFF"/>
                </a:solidFill>
              </a:rPr>
              <a:t>https://youtu.be/ddSy5hAGsVU</a:t>
            </a:r>
            <a:endParaRPr sz="1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pic>
        <p:nvPicPr>
          <p:cNvPr descr="periodsys.jpg" id="40" name="Google Shape;40;p9"/>
          <p:cNvPicPr preferRelativeResize="0"/>
          <p:nvPr/>
        </p:nvPicPr>
        <p:blipFill>
          <a:blip r:embed="rId3">
            <a:alphaModFix/>
          </a:blip>
          <a:stretch>
            <a:fillRect/>
          </a:stretch>
        </p:blipFill>
        <p:spPr>
          <a:xfrm>
            <a:off x="889254" y="0"/>
            <a:ext cx="736549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3" name="Shape 283"/>
        <p:cNvGrpSpPr/>
        <p:nvPr/>
      </p:nvGrpSpPr>
      <p:grpSpPr>
        <a:xfrm>
          <a:off x="0" y="0"/>
          <a:ext cx="0" cy="0"/>
          <a:chOff x="0" y="0"/>
          <a:chExt cx="0" cy="0"/>
        </a:xfrm>
      </p:grpSpPr>
      <p:sp>
        <p:nvSpPr>
          <p:cNvPr id="284" name="Google Shape;284;p27"/>
          <p:cNvSpPr txBox="1"/>
          <p:nvPr/>
        </p:nvSpPr>
        <p:spPr>
          <a:xfrm>
            <a:off x="228600" y="76200"/>
            <a:ext cx="8998800" cy="6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Rumtidsskælv og de tunge grundstoffer</a:t>
            </a:r>
            <a:endParaRPr sz="3000">
              <a:solidFill>
                <a:schemeClr val="lt1"/>
              </a:solidFill>
            </a:endParaRPr>
          </a:p>
        </p:txBody>
      </p:sp>
      <p:pic>
        <p:nvPicPr>
          <p:cNvPr descr="On August 17, 2017, the LIGO and Virgo observatories made the first detection of gravitational waves from a binary neutron star merger, GW170817.&#10;&#10;The signal measured by LIGO and Virgo from the binary neutron star merger GW170817, compared to previous binary black hole mergers.  All signals are shown starting at 30 Hz, and the progression of GW170817 is shown in real time, accompanied by its conversion to audio (turn up the bass!).  GW170817 was observable for more than 30x longer than any previous GW signal." id="285" name="Google Shape;285;p27" title="GW170817 Signal Reconstruction">
            <a:hlinkClick r:id="rId3"/>
          </p:cNvPr>
          <p:cNvPicPr preferRelativeResize="0"/>
          <p:nvPr/>
        </p:nvPicPr>
        <p:blipFill>
          <a:blip r:embed="rId4">
            <a:alphaModFix/>
          </a:blip>
          <a:stretch>
            <a:fillRect/>
          </a:stretch>
        </p:blipFill>
        <p:spPr>
          <a:xfrm>
            <a:off x="2003825" y="986725"/>
            <a:ext cx="4572000" cy="3429000"/>
          </a:xfrm>
          <a:prstGeom prst="rect">
            <a:avLst/>
          </a:prstGeom>
          <a:noFill/>
          <a:ln>
            <a:noFill/>
          </a:ln>
        </p:spPr>
      </p:pic>
      <p:sp>
        <p:nvSpPr>
          <p:cNvPr id="286" name="Google Shape;286;p27"/>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Video: </a:t>
            </a:r>
            <a:r>
              <a:rPr lang="en" sz="1000">
                <a:solidFill>
                  <a:srgbClr val="FFFFFF"/>
                </a:solidFill>
              </a:rPr>
              <a:t>https://youtu.be/vTeAFAGpfso</a:t>
            </a:r>
            <a:endParaRPr sz="1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0" name="Shape 290"/>
        <p:cNvGrpSpPr/>
        <p:nvPr/>
      </p:nvGrpSpPr>
      <p:grpSpPr>
        <a:xfrm>
          <a:off x="0" y="0"/>
          <a:ext cx="0" cy="0"/>
          <a:chOff x="0" y="0"/>
          <a:chExt cx="0" cy="0"/>
        </a:xfrm>
      </p:grpSpPr>
      <p:pic>
        <p:nvPicPr>
          <p:cNvPr descr="eso1733l.jpg" id="291" name="Google Shape;291;p28"/>
          <p:cNvPicPr preferRelativeResize="0"/>
          <p:nvPr/>
        </p:nvPicPr>
        <p:blipFill>
          <a:blip r:embed="rId3">
            <a:alphaModFix/>
          </a:blip>
          <a:stretch>
            <a:fillRect/>
          </a:stretch>
        </p:blipFill>
        <p:spPr>
          <a:xfrm>
            <a:off x="982207" y="0"/>
            <a:ext cx="7179587"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5" name="Shape 295"/>
        <p:cNvGrpSpPr/>
        <p:nvPr/>
      </p:nvGrpSpPr>
      <p:grpSpPr>
        <a:xfrm>
          <a:off x="0" y="0"/>
          <a:ext cx="0" cy="0"/>
          <a:chOff x="0" y="0"/>
          <a:chExt cx="0" cy="0"/>
        </a:xfrm>
      </p:grpSpPr>
      <p:pic>
        <p:nvPicPr>
          <p:cNvPr descr="eso1733u.jpg" id="296" name="Google Shape;296;p29">
            <a:hlinkClick r:id="rId3"/>
          </p:cNvPr>
          <p:cNvPicPr preferRelativeResize="0"/>
          <p:nvPr/>
        </p:nvPicPr>
        <p:blipFill>
          <a:blip r:embed="rId4">
            <a:alphaModFix/>
          </a:blip>
          <a:stretch>
            <a:fillRect/>
          </a:stretch>
        </p:blipFill>
        <p:spPr>
          <a:xfrm>
            <a:off x="152400" y="152400"/>
            <a:ext cx="8602134" cy="4838701"/>
          </a:xfrm>
          <a:prstGeom prst="rect">
            <a:avLst/>
          </a:prstGeom>
          <a:noFill/>
          <a:ln>
            <a:noFill/>
          </a:ln>
        </p:spPr>
      </p:pic>
      <p:sp>
        <p:nvSpPr>
          <p:cNvPr id="297" name="Google Shape;297;p29"/>
          <p:cNvSpPr txBox="1"/>
          <p:nvPr/>
        </p:nvSpPr>
        <p:spPr>
          <a:xfrm>
            <a:off x="58750" y="4765025"/>
            <a:ext cx="37752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rPr>
              <a:t>Nyhed</a:t>
            </a:r>
            <a:r>
              <a:rPr lang="en" sz="1000">
                <a:solidFill>
                  <a:srgbClr val="FFFFFF"/>
                </a:solidFill>
              </a:rPr>
              <a:t>: </a:t>
            </a:r>
            <a:r>
              <a:rPr lang="en" sz="1000">
                <a:solidFill>
                  <a:srgbClr val="FFFFFF"/>
                </a:solidFill>
              </a:rPr>
              <a:t>http://www.eso.org/public/news/eso1733/</a:t>
            </a:r>
            <a:endParaRPr sz="10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01" name="Shape 301"/>
        <p:cNvGrpSpPr/>
        <p:nvPr/>
      </p:nvGrpSpPr>
      <p:grpSpPr>
        <a:xfrm>
          <a:off x="0" y="0"/>
          <a:ext cx="0" cy="0"/>
          <a:chOff x="0" y="0"/>
          <a:chExt cx="0" cy="0"/>
        </a:xfrm>
      </p:grpSpPr>
      <p:pic>
        <p:nvPicPr>
          <p:cNvPr descr="r-process.jpg" id="302" name="Google Shape;302;p30">
            <a:hlinkClick r:id="rId3"/>
          </p:cNvPr>
          <p:cNvPicPr preferRelativeResize="0"/>
          <p:nvPr/>
        </p:nvPicPr>
        <p:blipFill>
          <a:blip r:embed="rId4">
            <a:alphaModFix/>
          </a:blip>
          <a:stretch>
            <a:fillRect/>
          </a:stretch>
        </p:blipFill>
        <p:spPr>
          <a:xfrm>
            <a:off x="130250" y="839150"/>
            <a:ext cx="6456550" cy="4304350"/>
          </a:xfrm>
          <a:prstGeom prst="rect">
            <a:avLst/>
          </a:prstGeom>
          <a:noFill/>
          <a:ln>
            <a:noFill/>
          </a:ln>
        </p:spPr>
      </p:pic>
      <p:pic>
        <p:nvPicPr>
          <p:cNvPr descr="tryllemand.jpg" id="303" name="Google Shape;303;p30"/>
          <p:cNvPicPr preferRelativeResize="0"/>
          <p:nvPr/>
        </p:nvPicPr>
        <p:blipFill>
          <a:blip r:embed="rId5">
            <a:alphaModFix/>
          </a:blip>
          <a:stretch>
            <a:fillRect/>
          </a:stretch>
        </p:blipFill>
        <p:spPr>
          <a:xfrm>
            <a:off x="6600813" y="2071125"/>
            <a:ext cx="2466975" cy="1847850"/>
          </a:xfrm>
          <a:prstGeom prst="rect">
            <a:avLst/>
          </a:prstGeom>
          <a:noFill/>
          <a:ln>
            <a:noFill/>
          </a:ln>
        </p:spPr>
      </p:pic>
      <p:cxnSp>
        <p:nvCxnSpPr>
          <p:cNvPr id="304" name="Google Shape;304;p30"/>
          <p:cNvCxnSpPr/>
          <p:nvPr/>
        </p:nvCxnSpPr>
        <p:spPr>
          <a:xfrm rot="10800000">
            <a:off x="2242911" y="1989900"/>
            <a:ext cx="0" cy="2681400"/>
          </a:xfrm>
          <a:prstGeom prst="straightConnector1">
            <a:avLst/>
          </a:prstGeom>
          <a:noFill/>
          <a:ln cap="flat" cmpd="sng" w="19050">
            <a:solidFill>
              <a:srgbClr val="FF0000"/>
            </a:solidFill>
            <a:prstDash val="solid"/>
            <a:round/>
            <a:headEnd len="med" w="med" type="none"/>
            <a:tailEnd len="med" w="med" type="none"/>
          </a:ln>
        </p:spPr>
      </p:cxnSp>
      <p:cxnSp>
        <p:nvCxnSpPr>
          <p:cNvPr id="305" name="Google Shape;305;p30"/>
          <p:cNvCxnSpPr/>
          <p:nvPr/>
        </p:nvCxnSpPr>
        <p:spPr>
          <a:xfrm rot="10800000">
            <a:off x="3275983" y="1509300"/>
            <a:ext cx="0" cy="3162000"/>
          </a:xfrm>
          <a:prstGeom prst="straightConnector1">
            <a:avLst/>
          </a:prstGeom>
          <a:noFill/>
          <a:ln cap="flat" cmpd="sng" w="19050">
            <a:solidFill>
              <a:srgbClr val="FF0000"/>
            </a:solidFill>
            <a:prstDash val="solid"/>
            <a:round/>
            <a:headEnd len="med" w="med" type="none"/>
            <a:tailEnd len="med" w="med" type="none"/>
          </a:ln>
        </p:spPr>
      </p:cxnSp>
      <p:cxnSp>
        <p:nvCxnSpPr>
          <p:cNvPr id="306" name="Google Shape;306;p30"/>
          <p:cNvCxnSpPr/>
          <p:nvPr/>
        </p:nvCxnSpPr>
        <p:spPr>
          <a:xfrm rot="10800000">
            <a:off x="4698487" y="1079400"/>
            <a:ext cx="0" cy="3591900"/>
          </a:xfrm>
          <a:prstGeom prst="straightConnector1">
            <a:avLst/>
          </a:prstGeom>
          <a:noFill/>
          <a:ln cap="flat" cmpd="sng" w="19050">
            <a:solidFill>
              <a:srgbClr val="FF0000"/>
            </a:solidFill>
            <a:prstDash val="solid"/>
            <a:round/>
            <a:headEnd len="med" w="med" type="none"/>
            <a:tailEnd len="med" w="med" type="none"/>
          </a:ln>
        </p:spPr>
      </p:cxnSp>
      <p:sp>
        <p:nvSpPr>
          <p:cNvPr id="307" name="Google Shape;307;p30"/>
          <p:cNvSpPr txBox="1"/>
          <p:nvPr/>
        </p:nvSpPr>
        <p:spPr>
          <a:xfrm>
            <a:off x="6956675" y="1182025"/>
            <a:ext cx="2187300" cy="851700"/>
          </a:xfrm>
          <a:prstGeom prst="rect">
            <a:avLst/>
          </a:prstGeom>
          <a:noFill/>
          <a:ln>
            <a:noFill/>
          </a:ln>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a:solidFill>
                  <a:srgbClr val="FF0000"/>
                </a:solidFill>
              </a:rPr>
              <a:t>"Magiske" tal:</a:t>
            </a:r>
            <a:endParaRPr>
              <a:solidFill>
                <a:srgbClr val="FF0000"/>
              </a:solidFill>
            </a:endParaRPr>
          </a:p>
          <a:p>
            <a:pPr indent="0" lvl="0" marL="0" rtl="0">
              <a:spcBef>
                <a:spcPts val="0"/>
              </a:spcBef>
              <a:spcAft>
                <a:spcPts val="0"/>
              </a:spcAft>
              <a:buNone/>
            </a:pPr>
            <a:r>
              <a:rPr lang="en">
                <a:solidFill>
                  <a:srgbClr val="FF0000"/>
                </a:solidFill>
              </a:rPr>
              <a:t>2, 8, 20, 28, 50, 82, 126</a:t>
            </a:r>
            <a:endParaRPr>
              <a:solidFill>
                <a:srgbClr val="FF0000"/>
              </a:solidFill>
            </a:endParaRPr>
          </a:p>
        </p:txBody>
      </p:sp>
      <p:cxnSp>
        <p:nvCxnSpPr>
          <p:cNvPr id="308" name="Google Shape;308;p30"/>
          <p:cNvCxnSpPr/>
          <p:nvPr/>
        </p:nvCxnSpPr>
        <p:spPr>
          <a:xfrm rot="10800000">
            <a:off x="2006800" y="3566467"/>
            <a:ext cx="236100" cy="252900"/>
          </a:xfrm>
          <a:prstGeom prst="straightConnector1">
            <a:avLst/>
          </a:prstGeom>
          <a:noFill/>
          <a:ln cap="flat" cmpd="sng" w="28575">
            <a:solidFill>
              <a:srgbClr val="FF00FF"/>
            </a:solidFill>
            <a:prstDash val="solid"/>
            <a:round/>
            <a:headEnd len="med" w="med" type="none"/>
            <a:tailEnd len="med" w="med" type="triangle"/>
          </a:ln>
        </p:spPr>
      </p:cxnSp>
      <p:cxnSp>
        <p:nvCxnSpPr>
          <p:cNvPr id="309" name="Google Shape;309;p30"/>
          <p:cNvCxnSpPr/>
          <p:nvPr/>
        </p:nvCxnSpPr>
        <p:spPr>
          <a:xfrm rot="10800000">
            <a:off x="2989025" y="2963750"/>
            <a:ext cx="291000" cy="291000"/>
          </a:xfrm>
          <a:prstGeom prst="straightConnector1">
            <a:avLst/>
          </a:prstGeom>
          <a:noFill/>
          <a:ln cap="flat" cmpd="sng" w="28575">
            <a:solidFill>
              <a:srgbClr val="FF00FF"/>
            </a:solidFill>
            <a:prstDash val="solid"/>
            <a:round/>
            <a:headEnd len="med" w="med" type="none"/>
            <a:tailEnd len="med" w="med" type="triangle"/>
          </a:ln>
        </p:spPr>
      </p:cxnSp>
      <p:cxnSp>
        <p:nvCxnSpPr>
          <p:cNvPr id="310" name="Google Shape;310;p30"/>
          <p:cNvCxnSpPr/>
          <p:nvPr/>
        </p:nvCxnSpPr>
        <p:spPr>
          <a:xfrm rot="10800000">
            <a:off x="4384765" y="2200850"/>
            <a:ext cx="300900" cy="291900"/>
          </a:xfrm>
          <a:prstGeom prst="straightConnector1">
            <a:avLst/>
          </a:prstGeom>
          <a:noFill/>
          <a:ln cap="flat" cmpd="sng" w="28575">
            <a:solidFill>
              <a:srgbClr val="FF00FF"/>
            </a:solidFill>
            <a:prstDash val="solid"/>
            <a:round/>
            <a:headEnd len="med" w="med" type="none"/>
            <a:tailEnd len="med" w="med" type="triangle"/>
          </a:ln>
        </p:spPr>
      </p:cxnSp>
      <p:sp>
        <p:nvSpPr>
          <p:cNvPr id="311" name="Google Shape;311;p30"/>
          <p:cNvSpPr txBox="1"/>
          <p:nvPr/>
        </p:nvSpPr>
        <p:spPr>
          <a:xfrm>
            <a:off x="1697000" y="935625"/>
            <a:ext cx="2757300" cy="358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00FF"/>
                </a:solidFill>
              </a:rPr>
              <a:t>β-henfald til stabilitet</a:t>
            </a:r>
            <a:endParaRPr sz="1800">
              <a:solidFill>
                <a:srgbClr val="FF00FF"/>
              </a:solidFill>
            </a:endParaRPr>
          </a:p>
        </p:txBody>
      </p:sp>
      <p:cxnSp>
        <p:nvCxnSpPr>
          <p:cNvPr id="312" name="Google Shape;312;p30"/>
          <p:cNvCxnSpPr/>
          <p:nvPr/>
        </p:nvCxnSpPr>
        <p:spPr>
          <a:xfrm rot="10800000">
            <a:off x="1346608" y="1043435"/>
            <a:ext cx="236100" cy="252900"/>
          </a:xfrm>
          <a:prstGeom prst="straightConnector1">
            <a:avLst/>
          </a:prstGeom>
          <a:noFill/>
          <a:ln cap="flat" cmpd="sng" w="28575">
            <a:solidFill>
              <a:srgbClr val="FF00FF"/>
            </a:solidFill>
            <a:prstDash val="solid"/>
            <a:round/>
            <a:headEnd len="med" w="med" type="none"/>
            <a:tailEnd len="med" w="med" type="triangle"/>
          </a:ln>
        </p:spPr>
      </p:cxnSp>
      <p:sp>
        <p:nvSpPr>
          <p:cNvPr id="313" name="Google Shape;313;p30"/>
          <p:cNvSpPr txBox="1"/>
          <p:nvPr/>
        </p:nvSpPr>
        <p:spPr>
          <a:xfrm>
            <a:off x="271700" y="92450"/>
            <a:ext cx="8694600" cy="716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 	r-processen				r for rapid </a:t>
            </a:r>
            <a:endParaRPr sz="3000">
              <a:solidFill>
                <a:srgbClr val="FFFFFF"/>
              </a:solidFill>
            </a:endParaRPr>
          </a:p>
        </p:txBody>
      </p:sp>
      <p:sp>
        <p:nvSpPr>
          <p:cNvPr id="314" name="Google Shape;314;p30"/>
          <p:cNvSpPr txBox="1"/>
          <p:nvPr/>
        </p:nvSpPr>
        <p:spPr>
          <a:xfrm>
            <a:off x="58750" y="4841225"/>
            <a:ext cx="52986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Video: http://jonaslippuner.com/skynet/SkyNet_Ye_0.250_s_010.000_tau_007.100.mp4</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18" name="Shape 318"/>
        <p:cNvGrpSpPr/>
        <p:nvPr/>
      </p:nvGrpSpPr>
      <p:grpSpPr>
        <a:xfrm>
          <a:off x="0" y="0"/>
          <a:ext cx="0" cy="0"/>
          <a:chOff x="0" y="0"/>
          <a:chExt cx="0" cy="0"/>
        </a:xfrm>
      </p:grpSpPr>
      <p:pic>
        <p:nvPicPr>
          <p:cNvPr descr="stars_lifecycle_full.jpg" id="319" name="Google Shape;319;p31"/>
          <p:cNvPicPr preferRelativeResize="0"/>
          <p:nvPr/>
        </p:nvPicPr>
        <p:blipFill>
          <a:blip r:embed="rId3">
            <a:alphaModFix/>
          </a:blip>
          <a:stretch>
            <a:fillRect/>
          </a:stretch>
        </p:blipFill>
        <p:spPr>
          <a:xfrm>
            <a:off x="807861" y="0"/>
            <a:ext cx="7528283" cy="51435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3" name="Shape 323"/>
        <p:cNvGrpSpPr/>
        <p:nvPr/>
      </p:nvGrpSpPr>
      <p:grpSpPr>
        <a:xfrm>
          <a:off x="0" y="0"/>
          <a:ext cx="0" cy="0"/>
          <a:chOff x="0" y="0"/>
          <a:chExt cx="0" cy="0"/>
        </a:xfrm>
      </p:grpSpPr>
      <p:pic>
        <p:nvPicPr>
          <p:cNvPr descr="20171016G 8 Periodic Table indicating which elements originate in neutron star mergers.jpg" id="324" name="Google Shape;324;p32"/>
          <p:cNvPicPr preferRelativeResize="0"/>
          <p:nvPr/>
        </p:nvPicPr>
        <p:blipFill>
          <a:blip r:embed="rId3">
            <a:alphaModFix/>
          </a:blip>
          <a:stretch>
            <a:fillRect/>
          </a:stretch>
        </p:blipFill>
        <p:spPr>
          <a:xfrm>
            <a:off x="152400" y="152400"/>
            <a:ext cx="8594495" cy="4838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8" name="Shape 328"/>
        <p:cNvGrpSpPr/>
        <p:nvPr/>
      </p:nvGrpSpPr>
      <p:grpSpPr>
        <a:xfrm>
          <a:off x="0" y="0"/>
          <a:ext cx="0" cy="0"/>
          <a:chOff x="0" y="0"/>
          <a:chExt cx="0" cy="0"/>
        </a:xfrm>
      </p:grpSpPr>
      <p:sp>
        <p:nvSpPr>
          <p:cNvPr id="329" name="Google Shape;329;p33"/>
          <p:cNvSpPr txBox="1"/>
          <p:nvPr/>
        </p:nvSpPr>
        <p:spPr>
          <a:xfrm>
            <a:off x="2539650" y="0"/>
            <a:ext cx="4064700" cy="6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FFFF"/>
                </a:solidFill>
              </a:rPr>
              <a:t>Sommerferie læsning</a:t>
            </a:r>
            <a:endParaRPr sz="3000">
              <a:solidFill>
                <a:srgbClr val="00FFFF"/>
              </a:solidFill>
            </a:endParaRPr>
          </a:p>
        </p:txBody>
      </p:sp>
      <p:pic>
        <p:nvPicPr>
          <p:cNvPr id="330" name="Google Shape;330;p33"/>
          <p:cNvPicPr preferRelativeResize="0"/>
          <p:nvPr/>
        </p:nvPicPr>
        <p:blipFill>
          <a:blip r:embed="rId3">
            <a:alphaModFix/>
          </a:blip>
          <a:stretch>
            <a:fillRect/>
          </a:stretch>
        </p:blipFill>
        <p:spPr>
          <a:xfrm>
            <a:off x="6440000" y="839525"/>
            <a:ext cx="2607907" cy="4111800"/>
          </a:xfrm>
          <a:prstGeom prst="rect">
            <a:avLst/>
          </a:prstGeom>
          <a:noFill/>
          <a:ln>
            <a:noFill/>
          </a:ln>
        </p:spPr>
      </p:pic>
      <p:pic>
        <p:nvPicPr>
          <p:cNvPr id="331" name="Google Shape;331;p33"/>
          <p:cNvPicPr preferRelativeResize="0"/>
          <p:nvPr/>
        </p:nvPicPr>
        <p:blipFill>
          <a:blip r:embed="rId4">
            <a:alphaModFix/>
          </a:blip>
          <a:stretch>
            <a:fillRect/>
          </a:stretch>
        </p:blipFill>
        <p:spPr>
          <a:xfrm>
            <a:off x="3497182" y="880600"/>
            <a:ext cx="2708100" cy="4111799"/>
          </a:xfrm>
          <a:prstGeom prst="rect">
            <a:avLst/>
          </a:prstGeom>
          <a:noFill/>
          <a:ln>
            <a:noFill/>
          </a:ln>
        </p:spPr>
      </p:pic>
      <p:pic>
        <p:nvPicPr>
          <p:cNvPr id="332" name="Google Shape;332;p33"/>
          <p:cNvPicPr preferRelativeResize="0"/>
          <p:nvPr/>
        </p:nvPicPr>
        <p:blipFill>
          <a:blip r:embed="rId5">
            <a:alphaModFix/>
          </a:blip>
          <a:stretch>
            <a:fillRect/>
          </a:stretch>
        </p:blipFill>
        <p:spPr>
          <a:xfrm>
            <a:off x="146482" y="880600"/>
            <a:ext cx="3026164" cy="4111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6" name="Shape 336"/>
        <p:cNvGrpSpPr/>
        <p:nvPr/>
      </p:nvGrpSpPr>
      <p:grpSpPr>
        <a:xfrm>
          <a:off x="0" y="0"/>
          <a:ext cx="0" cy="0"/>
          <a:chOff x="0" y="0"/>
          <a:chExt cx="0" cy="0"/>
        </a:xfrm>
      </p:grpSpPr>
      <p:sp>
        <p:nvSpPr>
          <p:cNvPr id="337" name="Google Shape;337;p34"/>
          <p:cNvSpPr txBox="1"/>
          <p:nvPr/>
        </p:nvSpPr>
        <p:spPr>
          <a:xfrm>
            <a:off x="228600" y="76200"/>
            <a:ext cx="8998800" cy="6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Sommerferie læsning</a:t>
            </a:r>
            <a:endParaRPr sz="3000">
              <a:solidFill>
                <a:schemeClr val="lt1"/>
              </a:solidFill>
            </a:endParaRPr>
          </a:p>
        </p:txBody>
      </p:sp>
      <p:pic>
        <p:nvPicPr>
          <p:cNvPr id="338" name="Google Shape;338;p34"/>
          <p:cNvPicPr preferRelativeResize="0"/>
          <p:nvPr/>
        </p:nvPicPr>
        <p:blipFill>
          <a:blip r:embed="rId3">
            <a:alphaModFix/>
          </a:blip>
          <a:stretch>
            <a:fillRect/>
          </a:stretch>
        </p:blipFill>
        <p:spPr>
          <a:xfrm>
            <a:off x="6440000" y="839525"/>
            <a:ext cx="2607907" cy="4111800"/>
          </a:xfrm>
          <a:prstGeom prst="rect">
            <a:avLst/>
          </a:prstGeom>
          <a:noFill/>
          <a:ln>
            <a:noFill/>
          </a:ln>
        </p:spPr>
      </p:pic>
      <p:pic>
        <p:nvPicPr>
          <p:cNvPr id="339" name="Google Shape;339;p34"/>
          <p:cNvPicPr preferRelativeResize="0"/>
          <p:nvPr/>
        </p:nvPicPr>
        <p:blipFill>
          <a:blip r:embed="rId4">
            <a:alphaModFix/>
          </a:blip>
          <a:stretch>
            <a:fillRect/>
          </a:stretch>
        </p:blipFill>
        <p:spPr>
          <a:xfrm>
            <a:off x="228607" y="839525"/>
            <a:ext cx="2708100" cy="4111799"/>
          </a:xfrm>
          <a:prstGeom prst="rect">
            <a:avLst/>
          </a:prstGeom>
          <a:noFill/>
          <a:ln>
            <a:noFill/>
          </a:ln>
        </p:spPr>
      </p:pic>
      <p:pic>
        <p:nvPicPr>
          <p:cNvPr id="340" name="Google Shape;340;p34"/>
          <p:cNvPicPr preferRelativeResize="0"/>
          <p:nvPr/>
        </p:nvPicPr>
        <p:blipFill>
          <a:blip r:embed="rId5">
            <a:alphaModFix/>
          </a:blip>
          <a:stretch>
            <a:fillRect/>
          </a:stretch>
        </p:blipFill>
        <p:spPr>
          <a:xfrm>
            <a:off x="3089107" y="879300"/>
            <a:ext cx="3026164" cy="4111800"/>
          </a:xfrm>
          <a:prstGeom prst="rect">
            <a:avLst/>
          </a:prstGeom>
          <a:noFill/>
          <a:ln>
            <a:noFill/>
          </a:ln>
        </p:spPr>
      </p:pic>
      <p:sp>
        <p:nvSpPr>
          <p:cNvPr id="341" name="Google Shape;341;p34"/>
          <p:cNvSpPr txBox="1"/>
          <p:nvPr/>
        </p:nvSpPr>
        <p:spPr>
          <a:xfrm>
            <a:off x="1193400" y="1416775"/>
            <a:ext cx="7069200" cy="3173700"/>
          </a:xfrm>
          <a:prstGeom prst="rect">
            <a:avLst/>
          </a:prstGeom>
          <a:solidFill>
            <a:srgbClr val="FFFFFF"/>
          </a:solid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Universet består af atomer (første-partikler) tomhed (vakuum), og ikke andet</a:t>
            </a:r>
            <a:endParaRPr sz="1800"/>
          </a:p>
          <a:p>
            <a:pPr indent="-342900" lvl="0" marL="457200" rtl="0">
              <a:spcBef>
                <a:spcPts val="0"/>
              </a:spcBef>
              <a:spcAft>
                <a:spcPts val="0"/>
              </a:spcAft>
              <a:buSzPts val="1800"/>
              <a:buChar char="●"/>
            </a:pPr>
            <a:r>
              <a:rPr lang="en" sz="1800"/>
              <a:t>Universet har ingen designer eller skaber - partiklerne er ikke skabt, og forsvinder ikke </a:t>
            </a:r>
            <a:endParaRPr sz="1800"/>
          </a:p>
          <a:p>
            <a:pPr indent="-342900" lvl="0" marL="457200" rtl="0">
              <a:spcBef>
                <a:spcPts val="0"/>
              </a:spcBef>
              <a:spcAft>
                <a:spcPts val="0"/>
              </a:spcAft>
              <a:buSzPts val="1800"/>
              <a:buChar char="●"/>
            </a:pPr>
            <a:r>
              <a:rPr lang="en" sz="1800"/>
              <a:t>Naturen eksperimenterer med det levende - nye former opstår</a:t>
            </a:r>
            <a:endParaRPr sz="1800"/>
          </a:p>
          <a:p>
            <a:pPr indent="-342900" lvl="0" marL="457200" rtl="0">
              <a:spcBef>
                <a:spcPts val="0"/>
              </a:spcBef>
              <a:spcAft>
                <a:spcPts val="0"/>
              </a:spcAft>
              <a:buSzPts val="1800"/>
              <a:buChar char="●"/>
            </a:pPr>
            <a:r>
              <a:rPr lang="en" sz="1800"/>
              <a:t>Verden er ikke skabt til eller for mennesker</a:t>
            </a:r>
            <a:endParaRPr sz="1800"/>
          </a:p>
          <a:p>
            <a:pPr indent="-342900" lvl="0" marL="457200" rtl="0">
              <a:spcBef>
                <a:spcPts val="0"/>
              </a:spcBef>
              <a:spcAft>
                <a:spcPts val="0"/>
              </a:spcAft>
              <a:buSzPts val="1800"/>
              <a:buChar char="●"/>
            </a:pPr>
            <a:r>
              <a:rPr lang="en" sz="1800"/>
              <a:t>Der var ingen gylden fortid, men primitive tidlige stadier</a:t>
            </a:r>
            <a:endParaRPr sz="1800"/>
          </a:p>
          <a:p>
            <a:pPr indent="-342900" lvl="0" marL="457200" rtl="0">
              <a:spcBef>
                <a:spcPts val="0"/>
              </a:spcBef>
              <a:spcAft>
                <a:spcPts val="0"/>
              </a:spcAft>
              <a:buSzPts val="1800"/>
              <a:buChar char="●"/>
            </a:pPr>
            <a:r>
              <a:rPr lang="en" sz="1800"/>
              <a:t>Vores art vil med tiden erstattes af andre</a:t>
            </a:r>
            <a:endParaRPr sz="1800"/>
          </a:p>
          <a:p>
            <a:pPr indent="-342900" lvl="0" marL="457200" rtl="0">
              <a:spcBef>
                <a:spcPts val="0"/>
              </a:spcBef>
              <a:spcAft>
                <a:spcPts val="0"/>
              </a:spcAft>
              <a:buSzPts val="1800"/>
              <a:buChar char="●"/>
            </a:pPr>
            <a:r>
              <a:rPr lang="en" sz="1800"/>
              <a:t>Der er ingen bestanding sjæl - alt består af atomer </a:t>
            </a:r>
            <a:endParaRPr sz="1800"/>
          </a:p>
          <a:p>
            <a:pPr indent="-342900" lvl="0" marL="457200" rtl="0">
              <a:spcBef>
                <a:spcPts val="0"/>
              </a:spcBef>
              <a:spcAft>
                <a:spcPts val="0"/>
              </a:spcAft>
              <a:buSzPts val="1800"/>
              <a:buChar char="●"/>
            </a:pPr>
            <a:r>
              <a:rPr lang="en" sz="1800"/>
              <a:t>Guder er skabt af mennesker</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5" name="Shape 345"/>
        <p:cNvGrpSpPr/>
        <p:nvPr/>
      </p:nvGrpSpPr>
      <p:grpSpPr>
        <a:xfrm>
          <a:off x="0" y="0"/>
          <a:ext cx="0" cy="0"/>
          <a:chOff x="0" y="0"/>
          <a:chExt cx="0" cy="0"/>
        </a:xfrm>
      </p:grpSpPr>
      <p:pic>
        <p:nvPicPr>
          <p:cNvPr descr="universe-history.jpg" id="346" name="Google Shape;346;p35"/>
          <p:cNvPicPr preferRelativeResize="0"/>
          <p:nvPr/>
        </p:nvPicPr>
        <p:blipFill>
          <a:blip r:embed="rId3">
            <a:alphaModFix/>
          </a:blip>
          <a:stretch>
            <a:fillRect/>
          </a:stretch>
        </p:blipFill>
        <p:spPr>
          <a:xfrm>
            <a:off x="228609" y="0"/>
            <a:ext cx="3608232" cy="5143500"/>
          </a:xfrm>
          <a:prstGeom prst="rect">
            <a:avLst/>
          </a:prstGeom>
          <a:noFill/>
          <a:ln>
            <a:noFill/>
          </a:ln>
        </p:spPr>
      </p:pic>
      <p:sp>
        <p:nvSpPr>
          <p:cNvPr id="347" name="Google Shape;347;p35"/>
          <p:cNvSpPr txBox="1"/>
          <p:nvPr/>
        </p:nvSpPr>
        <p:spPr>
          <a:xfrm>
            <a:off x="4182550" y="0"/>
            <a:ext cx="4751700" cy="650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Den moderne naturhistorie</a:t>
            </a:r>
            <a:endParaRPr sz="3000">
              <a:solidFill>
                <a:schemeClr val="lt1"/>
              </a:solidFill>
            </a:endParaRPr>
          </a:p>
        </p:txBody>
      </p:sp>
      <p:pic>
        <p:nvPicPr>
          <p:cNvPr id="348" name="Google Shape;348;p35"/>
          <p:cNvPicPr preferRelativeResize="0"/>
          <p:nvPr/>
        </p:nvPicPr>
        <p:blipFill>
          <a:blip r:embed="rId4">
            <a:alphaModFix/>
          </a:blip>
          <a:stretch>
            <a:fillRect/>
          </a:stretch>
        </p:blipFill>
        <p:spPr>
          <a:xfrm>
            <a:off x="4195966" y="879300"/>
            <a:ext cx="4751694" cy="411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2" name="Shape 352"/>
        <p:cNvGrpSpPr/>
        <p:nvPr/>
      </p:nvGrpSpPr>
      <p:grpSpPr>
        <a:xfrm>
          <a:off x="0" y="0"/>
          <a:ext cx="0" cy="0"/>
          <a:chOff x="0" y="0"/>
          <a:chExt cx="0" cy="0"/>
        </a:xfrm>
      </p:grpSpPr>
      <p:sp>
        <p:nvSpPr>
          <p:cNvPr id="353" name="Google Shape;353;p36"/>
          <p:cNvSpPr txBox="1"/>
          <p:nvPr/>
        </p:nvSpPr>
        <p:spPr>
          <a:xfrm>
            <a:off x="2551500" y="0"/>
            <a:ext cx="4041000" cy="650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9900"/>
                </a:solidFill>
              </a:rPr>
              <a:t>Metafysiske positioner</a:t>
            </a:r>
            <a:endParaRPr sz="3000">
              <a:solidFill>
                <a:srgbClr val="FF9900"/>
              </a:solidFill>
            </a:endParaRPr>
          </a:p>
        </p:txBody>
      </p:sp>
      <p:sp>
        <p:nvSpPr>
          <p:cNvPr id="354" name="Google Shape;354;p36"/>
          <p:cNvSpPr txBox="1"/>
          <p:nvPr/>
        </p:nvSpPr>
        <p:spPr>
          <a:xfrm>
            <a:off x="913725" y="708425"/>
            <a:ext cx="7566300" cy="2607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sz="1800">
              <a:solidFill>
                <a:srgbClr val="FFFFFF"/>
              </a:solidFill>
            </a:endParaRPr>
          </a:p>
          <a:p>
            <a:pPr indent="-342900" lvl="0" marL="457200" rtl="0">
              <a:lnSpc>
                <a:spcPct val="115000"/>
              </a:lnSpc>
              <a:spcBef>
                <a:spcPts val="0"/>
              </a:spcBef>
              <a:spcAft>
                <a:spcPts val="0"/>
              </a:spcAft>
              <a:buClr>
                <a:srgbClr val="FFFFFF"/>
              </a:buClr>
              <a:buSzPts val="1800"/>
              <a:buChar char="●"/>
            </a:pPr>
            <a:r>
              <a:rPr lang="en" sz="1800">
                <a:solidFill>
                  <a:srgbClr val="FFFFFF"/>
                </a:solidFill>
              </a:rPr>
              <a:t>Reduktionisme betyder at den kompleksitet vi ser kan forklares ud fra et mindre antal dele – partikler og vekselvirkninger. </a:t>
            </a:r>
            <a:endParaRPr sz="1800">
              <a:solidFill>
                <a:srgbClr val="FFFFFF"/>
              </a:solidFill>
            </a:endParaRPr>
          </a:p>
          <a:p>
            <a:pPr indent="0" lvl="0" marL="457200" rtl="0">
              <a:lnSpc>
                <a:spcPct val="115000"/>
              </a:lnSpc>
              <a:spcBef>
                <a:spcPts val="0"/>
              </a:spcBef>
              <a:spcAft>
                <a:spcPts val="0"/>
              </a:spcAft>
              <a:buNone/>
            </a:pPr>
            <a:r>
              <a:t/>
            </a:r>
            <a:endParaRPr sz="1800">
              <a:solidFill>
                <a:srgbClr val="FFFFFF"/>
              </a:solidFill>
            </a:endParaRPr>
          </a:p>
          <a:p>
            <a:pPr indent="-342900" lvl="0" marL="457200" rtl="0">
              <a:lnSpc>
                <a:spcPct val="115000"/>
              </a:lnSpc>
              <a:spcBef>
                <a:spcPts val="0"/>
              </a:spcBef>
              <a:spcAft>
                <a:spcPts val="0"/>
              </a:spcAft>
              <a:buClr>
                <a:srgbClr val="FFE599"/>
              </a:buClr>
              <a:buSzPts val="1800"/>
              <a:buChar char="●"/>
            </a:pPr>
            <a:r>
              <a:rPr lang="en" sz="1800">
                <a:solidFill>
                  <a:srgbClr val="FFE599"/>
                </a:solidFill>
              </a:rPr>
              <a:t>Emergens er processen hvorved større </a:t>
            </a:r>
            <a:r>
              <a:rPr lang="en" sz="1800" u="sng">
                <a:solidFill>
                  <a:srgbClr val="FFE599"/>
                </a:solidFill>
                <a:hlinkClick r:id="rId3"/>
              </a:rPr>
              <a:t>entiteter</a:t>
            </a:r>
            <a:r>
              <a:rPr lang="en" sz="1800">
                <a:solidFill>
                  <a:srgbClr val="FFE599"/>
                </a:solidFill>
              </a:rPr>
              <a:t>, </a:t>
            </a:r>
            <a:r>
              <a:rPr lang="en" sz="1800" u="sng">
                <a:solidFill>
                  <a:srgbClr val="FFE599"/>
                </a:solidFill>
                <a:hlinkClick r:id="rId4"/>
              </a:rPr>
              <a:t>helheder</a:t>
            </a:r>
            <a:r>
              <a:rPr lang="en" sz="1800">
                <a:solidFill>
                  <a:srgbClr val="FFE599"/>
                </a:solidFill>
              </a:rPr>
              <a:t>, egenskaber, </a:t>
            </a:r>
            <a:r>
              <a:rPr lang="en" sz="1800" u="sng">
                <a:solidFill>
                  <a:srgbClr val="FFE599"/>
                </a:solidFill>
                <a:hlinkClick r:id="rId5"/>
              </a:rPr>
              <a:t>mønstre</a:t>
            </a:r>
            <a:r>
              <a:rPr lang="en" sz="1800">
                <a:solidFill>
                  <a:srgbClr val="FFE599"/>
                </a:solidFill>
              </a:rPr>
              <a:t> eller </a:t>
            </a:r>
            <a:r>
              <a:rPr lang="en" sz="1800" u="sng">
                <a:solidFill>
                  <a:srgbClr val="FFE599"/>
                </a:solidFill>
                <a:hlinkClick r:id="rId6"/>
              </a:rPr>
              <a:t>regulariteter</a:t>
            </a:r>
            <a:r>
              <a:rPr lang="en" sz="1800">
                <a:solidFill>
                  <a:srgbClr val="FFE599"/>
                </a:solidFill>
              </a:rPr>
              <a:t> opstår gennem vekselvirkning mellem mindre eller simplere dele, selvom disse ikke selv udviser eller besidder sådanne </a:t>
            </a:r>
            <a:r>
              <a:rPr lang="en" sz="1800" u="sng">
                <a:solidFill>
                  <a:srgbClr val="FFE599"/>
                </a:solidFill>
                <a:hlinkClick r:id="rId7"/>
              </a:rPr>
              <a:t>egenskaber</a:t>
            </a:r>
            <a:r>
              <a:rPr lang="en" sz="1800">
                <a:solidFill>
                  <a:srgbClr val="FFE599"/>
                </a:solidFill>
              </a:rPr>
              <a:t>. </a:t>
            </a:r>
            <a:endParaRPr sz="1800">
              <a:solidFill>
                <a:srgbClr val="FFE599"/>
              </a:solidFill>
            </a:endParaRPr>
          </a:p>
          <a:p>
            <a:pPr indent="0" lvl="0" marL="457200" rtl="0">
              <a:lnSpc>
                <a:spcPct val="115000"/>
              </a:lnSpc>
              <a:spcBef>
                <a:spcPts val="0"/>
              </a:spcBef>
              <a:spcAft>
                <a:spcPts val="0"/>
              </a:spcAft>
              <a:buNone/>
            </a:pPr>
            <a:r>
              <a:t/>
            </a:r>
            <a:endParaRPr sz="1800">
              <a:solidFill>
                <a:srgbClr val="FFFFFF"/>
              </a:solidFill>
            </a:endParaRPr>
          </a:p>
        </p:txBody>
      </p:sp>
      <p:sp>
        <p:nvSpPr>
          <p:cNvPr id="355" name="Google Shape;355;p36"/>
          <p:cNvSpPr txBox="1"/>
          <p:nvPr/>
        </p:nvSpPr>
        <p:spPr>
          <a:xfrm>
            <a:off x="1026625" y="3439250"/>
            <a:ext cx="7833300" cy="13653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rgbClr val="93C47D"/>
              </a:buClr>
              <a:buSzPts val="1800"/>
              <a:buChar char="●"/>
            </a:pPr>
            <a:r>
              <a:rPr lang="en" sz="1800">
                <a:solidFill>
                  <a:srgbClr val="93C47D"/>
                </a:solidFill>
              </a:rPr>
              <a:t>Naturalisme : (svært at definere) at alt i verden kan reduceres til de genstande og fænomener, som naturvidenskaben beskæftiger sig med </a:t>
            </a:r>
            <a:endParaRPr sz="1800">
              <a:solidFill>
                <a:srgbClr val="93C47D"/>
              </a:solidFill>
            </a:endParaRPr>
          </a:p>
          <a:p>
            <a:pPr indent="-342900" lvl="0" marL="457200" rtl="0">
              <a:lnSpc>
                <a:spcPct val="115000"/>
              </a:lnSpc>
              <a:spcBef>
                <a:spcPts val="0"/>
              </a:spcBef>
              <a:spcAft>
                <a:spcPts val="0"/>
              </a:spcAft>
              <a:buClr>
                <a:srgbClr val="93C47D"/>
              </a:buClr>
              <a:buSzPts val="1800"/>
              <a:buChar char="●"/>
            </a:pPr>
            <a:r>
              <a:rPr lang="en" sz="1800">
                <a:solidFill>
                  <a:srgbClr val="93C47D"/>
                </a:solidFill>
              </a:rPr>
              <a:t>Fysikalisme : (svært at definere) - alt hvad der eksisterer er af fysisk natur (herfra tanken om en empirisk enhedsvidenskab).</a:t>
            </a:r>
            <a:endParaRPr sz="1800">
              <a:solidFill>
                <a:srgbClr val="93C47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pic>
        <p:nvPicPr>
          <p:cNvPr descr="periodsys.jpg" id="45" name="Google Shape;45;p10"/>
          <p:cNvPicPr preferRelativeResize="0"/>
          <p:nvPr/>
        </p:nvPicPr>
        <p:blipFill>
          <a:blip r:embed="rId3">
            <a:alphaModFix/>
          </a:blip>
          <a:stretch>
            <a:fillRect/>
          </a:stretch>
        </p:blipFill>
        <p:spPr>
          <a:xfrm>
            <a:off x="889254" y="0"/>
            <a:ext cx="7365492" cy="5143500"/>
          </a:xfrm>
          <a:prstGeom prst="rect">
            <a:avLst/>
          </a:prstGeom>
          <a:noFill/>
          <a:ln>
            <a:noFill/>
          </a:ln>
        </p:spPr>
      </p:pic>
      <p:pic>
        <p:nvPicPr>
          <p:cNvPr id="46" name="Google Shape;46;p10"/>
          <p:cNvPicPr preferRelativeResize="0"/>
          <p:nvPr/>
        </p:nvPicPr>
        <p:blipFill>
          <a:blip r:embed="rId4">
            <a:alphaModFix/>
          </a:blip>
          <a:stretch>
            <a:fillRect/>
          </a:stretch>
        </p:blipFill>
        <p:spPr>
          <a:xfrm>
            <a:off x="5840297" y="1767350"/>
            <a:ext cx="3097475" cy="34027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9" name="Shape 359"/>
        <p:cNvGrpSpPr/>
        <p:nvPr/>
      </p:nvGrpSpPr>
      <p:grpSpPr>
        <a:xfrm>
          <a:off x="0" y="0"/>
          <a:ext cx="0" cy="0"/>
          <a:chOff x="0" y="0"/>
          <a:chExt cx="0" cy="0"/>
        </a:xfrm>
      </p:grpSpPr>
      <p:pic>
        <p:nvPicPr>
          <p:cNvPr descr="universe-history.jpg" id="360" name="Google Shape;360;p37"/>
          <p:cNvPicPr preferRelativeResize="0"/>
          <p:nvPr/>
        </p:nvPicPr>
        <p:blipFill>
          <a:blip r:embed="rId3">
            <a:alphaModFix/>
          </a:blip>
          <a:stretch>
            <a:fillRect/>
          </a:stretch>
        </p:blipFill>
        <p:spPr>
          <a:xfrm>
            <a:off x="228609" y="0"/>
            <a:ext cx="3608232" cy="5143500"/>
          </a:xfrm>
          <a:prstGeom prst="rect">
            <a:avLst/>
          </a:prstGeom>
          <a:noFill/>
          <a:ln>
            <a:noFill/>
          </a:ln>
        </p:spPr>
      </p:pic>
      <p:sp>
        <p:nvSpPr>
          <p:cNvPr id="361" name="Google Shape;361;p37"/>
          <p:cNvSpPr txBox="1"/>
          <p:nvPr/>
        </p:nvSpPr>
        <p:spPr>
          <a:xfrm>
            <a:off x="4182550" y="0"/>
            <a:ext cx="4751700" cy="650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1"/>
                </a:solidFill>
              </a:rPr>
              <a:t>Den moderne naturhistorie</a:t>
            </a:r>
            <a:endParaRPr sz="3000">
              <a:solidFill>
                <a:schemeClr val="lt1"/>
              </a:solidFill>
            </a:endParaRPr>
          </a:p>
        </p:txBody>
      </p:sp>
      <p:pic>
        <p:nvPicPr>
          <p:cNvPr id="362" name="Google Shape;362;p37"/>
          <p:cNvPicPr preferRelativeResize="0"/>
          <p:nvPr/>
        </p:nvPicPr>
        <p:blipFill>
          <a:blip r:embed="rId4">
            <a:alphaModFix/>
          </a:blip>
          <a:stretch>
            <a:fillRect/>
          </a:stretch>
        </p:blipFill>
        <p:spPr>
          <a:xfrm>
            <a:off x="4195966" y="879300"/>
            <a:ext cx="4751694" cy="4111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66" name="Shape 366"/>
        <p:cNvGrpSpPr/>
        <p:nvPr/>
      </p:nvGrpSpPr>
      <p:grpSpPr>
        <a:xfrm>
          <a:off x="0" y="0"/>
          <a:ext cx="0" cy="0"/>
          <a:chOff x="0" y="0"/>
          <a:chExt cx="0" cy="0"/>
        </a:xfrm>
      </p:grpSpPr>
      <p:pic>
        <p:nvPicPr>
          <p:cNvPr id="367" name="Google Shape;367;p38"/>
          <p:cNvPicPr preferRelativeResize="0"/>
          <p:nvPr/>
        </p:nvPicPr>
        <p:blipFill>
          <a:blip r:embed="rId3">
            <a:alphaModFix/>
          </a:blip>
          <a:stretch>
            <a:fillRect/>
          </a:stretch>
        </p:blipFill>
        <p:spPr>
          <a:xfrm>
            <a:off x="152400" y="152400"/>
            <a:ext cx="8087431" cy="4991100"/>
          </a:xfrm>
          <a:prstGeom prst="rect">
            <a:avLst/>
          </a:prstGeom>
          <a:noFill/>
          <a:ln>
            <a:noFill/>
          </a:ln>
        </p:spPr>
      </p:pic>
      <p:sp>
        <p:nvSpPr>
          <p:cNvPr id="368" name="Google Shape;368;p38"/>
          <p:cNvSpPr txBox="1"/>
          <p:nvPr>
            <p:ph idx="4294967295" type="ctrTitle"/>
          </p:nvPr>
        </p:nvSpPr>
        <p:spPr>
          <a:xfrm>
            <a:off x="1034850" y="1223651"/>
            <a:ext cx="7772400" cy="226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9FC5E8"/>
                </a:solidFill>
              </a:rPr>
              <a:t>Tak for jeres opmærksomhed!</a:t>
            </a:r>
            <a:endParaRPr sz="4800">
              <a:solidFill>
                <a:srgbClr val="9FC5E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0" name="Shape 50"/>
        <p:cNvGrpSpPr/>
        <p:nvPr/>
      </p:nvGrpSpPr>
      <p:grpSpPr>
        <a:xfrm>
          <a:off x="0" y="0"/>
          <a:ext cx="0" cy="0"/>
          <a:chOff x="0" y="0"/>
          <a:chExt cx="0" cy="0"/>
        </a:xfrm>
      </p:grpSpPr>
      <p:sp>
        <p:nvSpPr>
          <p:cNvPr id="51" name="Google Shape;51;p11"/>
          <p:cNvSpPr txBox="1"/>
          <p:nvPr/>
        </p:nvSpPr>
        <p:spPr>
          <a:xfrm>
            <a:off x="7504450" y="750450"/>
            <a:ext cx="767400" cy="361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descr="abundance-by-area.jpg" id="52" name="Google Shape;52;p11"/>
          <p:cNvPicPr preferRelativeResize="0"/>
          <p:nvPr/>
        </p:nvPicPr>
        <p:blipFill>
          <a:blip r:embed="rId3">
            <a:alphaModFix/>
          </a:blip>
          <a:stretch>
            <a:fillRect/>
          </a:stretch>
        </p:blipFill>
        <p:spPr>
          <a:xfrm>
            <a:off x="1439925" y="0"/>
            <a:ext cx="6264152"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pic>
        <p:nvPicPr>
          <p:cNvPr descr="segre-chart.jpg" id="57" name="Google Shape;57;p12"/>
          <p:cNvPicPr preferRelativeResize="0"/>
          <p:nvPr/>
        </p:nvPicPr>
        <p:blipFill>
          <a:blip r:embed="rId3">
            <a:alphaModFix/>
          </a:blip>
          <a:stretch>
            <a:fillRect/>
          </a:stretch>
        </p:blipFill>
        <p:spPr>
          <a:xfrm>
            <a:off x="-24452" y="0"/>
            <a:ext cx="6602106" cy="5143501"/>
          </a:xfrm>
          <a:prstGeom prst="rect">
            <a:avLst/>
          </a:prstGeom>
          <a:noFill/>
          <a:ln>
            <a:noFill/>
          </a:ln>
        </p:spPr>
      </p:pic>
      <p:sp>
        <p:nvSpPr>
          <p:cNvPr id="58" name="Google Shape;58;p12"/>
          <p:cNvSpPr txBox="1"/>
          <p:nvPr/>
        </p:nvSpPr>
        <p:spPr>
          <a:xfrm>
            <a:off x="4875250" y="3195400"/>
            <a:ext cx="531300" cy="3795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b="1" baseline="30000" lang="en" sz="1200"/>
              <a:t>54</a:t>
            </a:r>
            <a:r>
              <a:rPr b="1" lang="en" sz="1200"/>
              <a:t>Fe</a:t>
            </a:r>
            <a:endParaRPr b="1" sz="1200"/>
          </a:p>
        </p:txBody>
      </p:sp>
      <p:sp>
        <p:nvSpPr>
          <p:cNvPr id="59" name="Google Shape;59;p12"/>
          <p:cNvSpPr/>
          <p:nvPr/>
        </p:nvSpPr>
        <p:spPr>
          <a:xfrm>
            <a:off x="4959550" y="3237561"/>
            <a:ext cx="379500" cy="311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Google Shape;60;p12"/>
          <p:cNvSpPr txBox="1"/>
          <p:nvPr/>
        </p:nvSpPr>
        <p:spPr>
          <a:xfrm>
            <a:off x="57896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baseline="30000" lang="en" sz="1200"/>
              <a:t>56</a:t>
            </a:r>
            <a:r>
              <a:rPr b="1" lang="en" sz="1200"/>
              <a:t>Fe</a:t>
            </a:r>
            <a:endParaRPr b="1" sz="1200"/>
          </a:p>
        </p:txBody>
      </p:sp>
      <p:sp>
        <p:nvSpPr>
          <p:cNvPr id="61" name="Google Shape;61;p12"/>
          <p:cNvSpPr/>
          <p:nvPr/>
        </p:nvSpPr>
        <p:spPr>
          <a:xfrm>
            <a:off x="5873950" y="3237561"/>
            <a:ext cx="379500" cy="311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Google Shape;62;p12"/>
          <p:cNvSpPr txBox="1"/>
          <p:nvPr/>
        </p:nvSpPr>
        <p:spPr>
          <a:xfrm>
            <a:off x="62468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baseline="30000" lang="en" sz="1200"/>
              <a:t>57</a:t>
            </a:r>
            <a:r>
              <a:rPr b="1" lang="en" sz="1200"/>
              <a:t>Fe</a:t>
            </a:r>
            <a:endParaRPr b="1" sz="1200"/>
          </a:p>
        </p:txBody>
      </p:sp>
      <p:sp>
        <p:nvSpPr>
          <p:cNvPr id="63" name="Google Shape;63;p12"/>
          <p:cNvSpPr/>
          <p:nvPr/>
        </p:nvSpPr>
        <p:spPr>
          <a:xfrm>
            <a:off x="6331150" y="3237561"/>
            <a:ext cx="379500" cy="311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 name="Google Shape;64;p12"/>
          <p:cNvSpPr txBox="1"/>
          <p:nvPr/>
        </p:nvSpPr>
        <p:spPr>
          <a:xfrm>
            <a:off x="53324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aseline="30000" lang="en" sz="1200">
                <a:solidFill>
                  <a:srgbClr val="999999"/>
                </a:solidFill>
              </a:rPr>
              <a:t>55</a:t>
            </a:r>
            <a:r>
              <a:rPr lang="en" sz="1200">
                <a:solidFill>
                  <a:srgbClr val="999999"/>
                </a:solidFill>
              </a:rPr>
              <a:t>Fe</a:t>
            </a:r>
            <a:endParaRPr sz="1200">
              <a:solidFill>
                <a:srgbClr val="999999"/>
              </a:solidFill>
            </a:endParaRPr>
          </a:p>
        </p:txBody>
      </p:sp>
      <p:sp>
        <p:nvSpPr>
          <p:cNvPr id="65" name="Google Shape;65;p12"/>
          <p:cNvSpPr/>
          <p:nvPr/>
        </p:nvSpPr>
        <p:spPr>
          <a:xfrm>
            <a:off x="5416750" y="3237561"/>
            <a:ext cx="379500" cy="3117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Google Shape;66;p12"/>
          <p:cNvSpPr txBox="1"/>
          <p:nvPr/>
        </p:nvSpPr>
        <p:spPr>
          <a:xfrm>
            <a:off x="67040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baseline="30000" lang="en" sz="1200"/>
              <a:t>58</a:t>
            </a:r>
            <a:r>
              <a:rPr b="1" lang="en" sz="1200"/>
              <a:t>Fe</a:t>
            </a:r>
            <a:endParaRPr b="1" sz="1200"/>
          </a:p>
        </p:txBody>
      </p:sp>
      <p:sp>
        <p:nvSpPr>
          <p:cNvPr id="67" name="Google Shape;67;p12"/>
          <p:cNvSpPr/>
          <p:nvPr/>
        </p:nvSpPr>
        <p:spPr>
          <a:xfrm>
            <a:off x="6788350" y="3237561"/>
            <a:ext cx="379500" cy="311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Google Shape;68;p12"/>
          <p:cNvSpPr txBox="1"/>
          <p:nvPr/>
        </p:nvSpPr>
        <p:spPr>
          <a:xfrm>
            <a:off x="71612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aseline="30000" lang="en" sz="1200">
                <a:solidFill>
                  <a:srgbClr val="999999"/>
                </a:solidFill>
              </a:rPr>
              <a:t>59</a:t>
            </a:r>
            <a:r>
              <a:rPr lang="en" sz="1200">
                <a:solidFill>
                  <a:srgbClr val="999999"/>
                </a:solidFill>
              </a:rPr>
              <a:t>Fe</a:t>
            </a:r>
            <a:endParaRPr sz="1200">
              <a:solidFill>
                <a:srgbClr val="999999"/>
              </a:solidFill>
            </a:endParaRPr>
          </a:p>
        </p:txBody>
      </p:sp>
      <p:sp>
        <p:nvSpPr>
          <p:cNvPr id="69" name="Google Shape;69;p12"/>
          <p:cNvSpPr/>
          <p:nvPr/>
        </p:nvSpPr>
        <p:spPr>
          <a:xfrm>
            <a:off x="7245550" y="3237561"/>
            <a:ext cx="379500" cy="3117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Google Shape;70;p12"/>
          <p:cNvSpPr txBox="1"/>
          <p:nvPr/>
        </p:nvSpPr>
        <p:spPr>
          <a:xfrm>
            <a:off x="76184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aseline="30000" lang="en" sz="1200">
                <a:solidFill>
                  <a:srgbClr val="999999"/>
                </a:solidFill>
              </a:rPr>
              <a:t>60</a:t>
            </a:r>
            <a:r>
              <a:rPr lang="en" sz="1200">
                <a:solidFill>
                  <a:srgbClr val="999999"/>
                </a:solidFill>
              </a:rPr>
              <a:t>Fe</a:t>
            </a:r>
            <a:endParaRPr sz="1200">
              <a:solidFill>
                <a:srgbClr val="999999"/>
              </a:solidFill>
            </a:endParaRPr>
          </a:p>
        </p:txBody>
      </p:sp>
      <p:sp>
        <p:nvSpPr>
          <p:cNvPr id="71" name="Google Shape;71;p12"/>
          <p:cNvSpPr/>
          <p:nvPr/>
        </p:nvSpPr>
        <p:spPr>
          <a:xfrm>
            <a:off x="7702750" y="3237561"/>
            <a:ext cx="379500" cy="3117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Google Shape;72;p12"/>
          <p:cNvSpPr txBox="1"/>
          <p:nvPr/>
        </p:nvSpPr>
        <p:spPr>
          <a:xfrm>
            <a:off x="80756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aseline="30000" lang="en" sz="1200">
                <a:solidFill>
                  <a:srgbClr val="999999"/>
                </a:solidFill>
              </a:rPr>
              <a:t>61</a:t>
            </a:r>
            <a:r>
              <a:rPr lang="en" sz="1200">
                <a:solidFill>
                  <a:srgbClr val="999999"/>
                </a:solidFill>
              </a:rPr>
              <a:t>Fe</a:t>
            </a:r>
            <a:endParaRPr sz="1200">
              <a:solidFill>
                <a:srgbClr val="999999"/>
              </a:solidFill>
            </a:endParaRPr>
          </a:p>
        </p:txBody>
      </p:sp>
      <p:sp>
        <p:nvSpPr>
          <p:cNvPr id="73" name="Google Shape;73;p12"/>
          <p:cNvSpPr/>
          <p:nvPr/>
        </p:nvSpPr>
        <p:spPr>
          <a:xfrm>
            <a:off x="8159950" y="3237561"/>
            <a:ext cx="379500" cy="3117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Google Shape;74;p12"/>
          <p:cNvSpPr txBox="1"/>
          <p:nvPr/>
        </p:nvSpPr>
        <p:spPr>
          <a:xfrm>
            <a:off x="4418050" y="3195400"/>
            <a:ext cx="5313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aseline="30000" lang="en" sz="1200">
                <a:solidFill>
                  <a:srgbClr val="999999"/>
                </a:solidFill>
              </a:rPr>
              <a:t>53</a:t>
            </a:r>
            <a:r>
              <a:rPr lang="en" sz="1200">
                <a:solidFill>
                  <a:srgbClr val="999999"/>
                </a:solidFill>
              </a:rPr>
              <a:t>Fe</a:t>
            </a:r>
            <a:endParaRPr sz="1200">
              <a:solidFill>
                <a:srgbClr val="999999"/>
              </a:solidFill>
            </a:endParaRPr>
          </a:p>
        </p:txBody>
      </p:sp>
      <p:sp>
        <p:nvSpPr>
          <p:cNvPr id="75" name="Google Shape;75;p12"/>
          <p:cNvSpPr/>
          <p:nvPr/>
        </p:nvSpPr>
        <p:spPr>
          <a:xfrm>
            <a:off x="4502350" y="3237561"/>
            <a:ext cx="379500" cy="3117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iron.jpg" id="76" name="Google Shape;76;p12"/>
          <p:cNvPicPr preferRelativeResize="0"/>
          <p:nvPr/>
        </p:nvPicPr>
        <p:blipFill>
          <a:blip r:embed="rId4">
            <a:alphaModFix/>
          </a:blip>
          <a:stretch>
            <a:fillRect/>
          </a:stretch>
        </p:blipFill>
        <p:spPr>
          <a:xfrm>
            <a:off x="6865175" y="682375"/>
            <a:ext cx="2024300" cy="2024300"/>
          </a:xfrm>
          <a:prstGeom prst="rect">
            <a:avLst/>
          </a:prstGeom>
          <a:noFill/>
          <a:ln>
            <a:noFill/>
          </a:ln>
        </p:spPr>
      </p:pic>
      <p:cxnSp>
        <p:nvCxnSpPr>
          <p:cNvPr id="77" name="Google Shape;77;p12"/>
          <p:cNvCxnSpPr/>
          <p:nvPr/>
        </p:nvCxnSpPr>
        <p:spPr>
          <a:xfrm>
            <a:off x="8615650" y="3393411"/>
            <a:ext cx="390000" cy="0"/>
          </a:xfrm>
          <a:prstGeom prst="straightConnector1">
            <a:avLst/>
          </a:prstGeom>
          <a:noFill/>
          <a:ln cap="flat" cmpd="sng" w="28575">
            <a:solidFill>
              <a:srgbClr val="999999"/>
            </a:solidFill>
            <a:prstDash val="dot"/>
            <a:round/>
            <a:headEnd len="med" w="med" type="none"/>
            <a:tailEnd len="med" w="med" type="none"/>
          </a:ln>
        </p:spPr>
      </p:cxnSp>
      <p:cxnSp>
        <p:nvCxnSpPr>
          <p:cNvPr id="78" name="Google Shape;78;p12"/>
          <p:cNvCxnSpPr/>
          <p:nvPr/>
        </p:nvCxnSpPr>
        <p:spPr>
          <a:xfrm>
            <a:off x="4043650" y="3393411"/>
            <a:ext cx="390000" cy="0"/>
          </a:xfrm>
          <a:prstGeom prst="straightConnector1">
            <a:avLst/>
          </a:prstGeom>
          <a:noFill/>
          <a:ln cap="flat" cmpd="sng" w="28575">
            <a:solidFill>
              <a:srgbClr val="999999"/>
            </a:solidFill>
            <a:prstDash val="dot"/>
            <a:round/>
            <a:headEnd len="med" w="med" type="none"/>
            <a:tailEnd len="med" w="med" type="none"/>
          </a:ln>
        </p:spPr>
      </p:cxnSp>
      <p:sp>
        <p:nvSpPr>
          <p:cNvPr id="79" name="Google Shape;79;p12"/>
          <p:cNvSpPr txBox="1"/>
          <p:nvPr/>
        </p:nvSpPr>
        <p:spPr>
          <a:xfrm>
            <a:off x="8004750" y="3457728"/>
            <a:ext cx="687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6 min</a:t>
            </a:r>
            <a:endParaRPr sz="1000">
              <a:solidFill>
                <a:srgbClr val="999999"/>
              </a:solidFill>
            </a:endParaRPr>
          </a:p>
        </p:txBody>
      </p:sp>
      <p:sp>
        <p:nvSpPr>
          <p:cNvPr id="80" name="Google Shape;80;p12"/>
          <p:cNvSpPr txBox="1"/>
          <p:nvPr/>
        </p:nvSpPr>
        <p:spPr>
          <a:xfrm>
            <a:off x="5164000" y="3458025"/>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3 år</a:t>
            </a:r>
            <a:endParaRPr sz="1000">
              <a:solidFill>
                <a:srgbClr val="999999"/>
              </a:solidFill>
            </a:endParaRPr>
          </a:p>
        </p:txBody>
      </p:sp>
      <p:sp>
        <p:nvSpPr>
          <p:cNvPr id="81" name="Google Shape;81;p12"/>
          <p:cNvSpPr txBox="1"/>
          <p:nvPr/>
        </p:nvSpPr>
        <p:spPr>
          <a:xfrm>
            <a:off x="4249600" y="3458025"/>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9 min</a:t>
            </a:r>
            <a:endParaRPr sz="1000">
              <a:solidFill>
                <a:srgbClr val="999999"/>
              </a:solidFill>
            </a:endParaRPr>
          </a:p>
        </p:txBody>
      </p:sp>
      <p:sp>
        <p:nvSpPr>
          <p:cNvPr id="82" name="Google Shape;82;p12"/>
          <p:cNvSpPr txBox="1"/>
          <p:nvPr/>
        </p:nvSpPr>
        <p:spPr>
          <a:xfrm>
            <a:off x="4706800" y="3458025"/>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6%</a:t>
            </a:r>
            <a:endParaRPr b="1" sz="1000"/>
          </a:p>
        </p:txBody>
      </p:sp>
      <p:sp>
        <p:nvSpPr>
          <p:cNvPr id="83" name="Google Shape;83;p12"/>
          <p:cNvSpPr txBox="1"/>
          <p:nvPr/>
        </p:nvSpPr>
        <p:spPr>
          <a:xfrm>
            <a:off x="5743000" y="3458025"/>
            <a:ext cx="687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92%</a:t>
            </a:r>
            <a:endParaRPr b="1" sz="1000"/>
          </a:p>
        </p:txBody>
      </p:sp>
      <p:sp>
        <p:nvSpPr>
          <p:cNvPr id="84" name="Google Shape;84;p12"/>
          <p:cNvSpPr txBox="1"/>
          <p:nvPr/>
        </p:nvSpPr>
        <p:spPr>
          <a:xfrm>
            <a:off x="7471350" y="3534240"/>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3 mio. </a:t>
            </a:r>
            <a:endParaRPr sz="1000">
              <a:solidFill>
                <a:srgbClr val="999999"/>
              </a:solidFill>
            </a:endParaRPr>
          </a:p>
          <a:p>
            <a:pPr indent="0" lvl="0" marL="0" rtl="0" algn="ctr">
              <a:spcBef>
                <a:spcPts val="0"/>
              </a:spcBef>
              <a:spcAft>
                <a:spcPts val="0"/>
              </a:spcAft>
              <a:buNone/>
            </a:pPr>
            <a:r>
              <a:rPr lang="en" sz="1000">
                <a:solidFill>
                  <a:srgbClr val="999999"/>
                </a:solidFill>
              </a:rPr>
              <a:t>år</a:t>
            </a:r>
            <a:endParaRPr sz="1000">
              <a:solidFill>
                <a:srgbClr val="999999"/>
              </a:solidFill>
            </a:endParaRPr>
          </a:p>
        </p:txBody>
      </p:sp>
      <p:sp>
        <p:nvSpPr>
          <p:cNvPr id="85" name="Google Shape;85;p12"/>
          <p:cNvSpPr txBox="1"/>
          <p:nvPr/>
        </p:nvSpPr>
        <p:spPr>
          <a:xfrm>
            <a:off x="6103696" y="3458025"/>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2%</a:t>
            </a:r>
            <a:endParaRPr b="1" sz="1000"/>
          </a:p>
        </p:txBody>
      </p:sp>
      <p:sp>
        <p:nvSpPr>
          <p:cNvPr id="86" name="Google Shape;86;p12"/>
          <p:cNvSpPr txBox="1"/>
          <p:nvPr/>
        </p:nvSpPr>
        <p:spPr>
          <a:xfrm>
            <a:off x="6535600" y="3458025"/>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0,3%</a:t>
            </a:r>
            <a:endParaRPr b="1" sz="1000"/>
          </a:p>
        </p:txBody>
      </p:sp>
      <p:sp>
        <p:nvSpPr>
          <p:cNvPr id="87" name="Google Shape;87;p12"/>
          <p:cNvSpPr txBox="1"/>
          <p:nvPr/>
        </p:nvSpPr>
        <p:spPr>
          <a:xfrm>
            <a:off x="6997286" y="3458040"/>
            <a:ext cx="8850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44 d</a:t>
            </a:r>
            <a:endParaRPr sz="10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descr="universe-history.jpg" id="92" name="Google Shape;92;p13"/>
          <p:cNvPicPr preferRelativeResize="0"/>
          <p:nvPr/>
        </p:nvPicPr>
        <p:blipFill>
          <a:blip r:embed="rId3">
            <a:alphaModFix/>
          </a:blip>
          <a:stretch>
            <a:fillRect/>
          </a:stretch>
        </p:blipFill>
        <p:spPr>
          <a:xfrm>
            <a:off x="24684" y="0"/>
            <a:ext cx="3608232" cy="5143499"/>
          </a:xfrm>
          <a:prstGeom prst="rect">
            <a:avLst/>
          </a:prstGeom>
          <a:noFill/>
          <a:ln>
            <a:noFill/>
          </a:ln>
        </p:spPr>
      </p:pic>
      <p:cxnSp>
        <p:nvCxnSpPr>
          <p:cNvPr id="93" name="Google Shape;93;p13"/>
          <p:cNvCxnSpPr/>
          <p:nvPr/>
        </p:nvCxnSpPr>
        <p:spPr>
          <a:xfrm>
            <a:off x="3937716" y="2571750"/>
            <a:ext cx="893700" cy="0"/>
          </a:xfrm>
          <a:prstGeom prst="straightConnector1">
            <a:avLst/>
          </a:prstGeom>
          <a:noFill/>
          <a:ln cap="flat" cmpd="sng" w="38100">
            <a:solidFill>
              <a:srgbClr val="000000"/>
            </a:solidFill>
            <a:prstDash val="solid"/>
            <a:round/>
            <a:headEnd len="med" w="med" type="triangle"/>
            <a:tailEnd len="med" w="med" type="none"/>
          </a:ln>
        </p:spPr>
      </p:cxnSp>
      <p:cxnSp>
        <p:nvCxnSpPr>
          <p:cNvPr id="94" name="Google Shape;94;p13"/>
          <p:cNvCxnSpPr/>
          <p:nvPr/>
        </p:nvCxnSpPr>
        <p:spPr>
          <a:xfrm>
            <a:off x="3937716" y="514350"/>
            <a:ext cx="893700" cy="0"/>
          </a:xfrm>
          <a:prstGeom prst="straightConnector1">
            <a:avLst/>
          </a:prstGeom>
          <a:noFill/>
          <a:ln cap="flat" cmpd="sng" w="38100">
            <a:solidFill>
              <a:srgbClr val="000000"/>
            </a:solidFill>
            <a:prstDash val="solid"/>
            <a:round/>
            <a:headEnd len="med" w="med" type="triangle"/>
            <a:tailEnd len="med" w="med" type="none"/>
          </a:ln>
        </p:spPr>
      </p:cxnSp>
      <p:sp>
        <p:nvSpPr>
          <p:cNvPr id="95" name="Google Shape;95;p13"/>
          <p:cNvSpPr txBox="1"/>
          <p:nvPr/>
        </p:nvSpPr>
        <p:spPr>
          <a:xfrm>
            <a:off x="5034725" y="261384"/>
            <a:ext cx="3953400" cy="1433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t>i dag</a:t>
            </a:r>
            <a:endParaRPr sz="1800"/>
          </a:p>
          <a:p>
            <a:pPr indent="-317500" lvl="0" marL="457200" rtl="0">
              <a:lnSpc>
                <a:spcPct val="115000"/>
              </a:lnSpc>
              <a:spcBef>
                <a:spcPts val="0"/>
              </a:spcBef>
              <a:spcAft>
                <a:spcPts val="0"/>
              </a:spcAft>
              <a:buClr>
                <a:srgbClr val="4A86E8"/>
              </a:buClr>
              <a:buSzPts val="1400"/>
              <a:buChar char="●"/>
            </a:pPr>
            <a:r>
              <a:rPr lang="en">
                <a:solidFill>
                  <a:srgbClr val="4A86E8"/>
                </a:solidFill>
              </a:rPr>
              <a:t>13,8 mia. år</a:t>
            </a:r>
            <a:endParaRPr>
              <a:solidFill>
                <a:srgbClr val="4A86E8"/>
              </a:solidFill>
            </a:endParaRPr>
          </a:p>
          <a:p>
            <a:pPr indent="-317500" lvl="0" marL="457200" rtl="0">
              <a:lnSpc>
                <a:spcPct val="115000"/>
              </a:lnSpc>
              <a:spcBef>
                <a:spcPts val="0"/>
              </a:spcBef>
              <a:spcAft>
                <a:spcPts val="0"/>
              </a:spcAft>
              <a:buClr>
                <a:srgbClr val="4A86E8"/>
              </a:buClr>
              <a:buSzPts val="1400"/>
              <a:buChar char="●"/>
            </a:pPr>
            <a:r>
              <a:rPr lang="en">
                <a:solidFill>
                  <a:srgbClr val="4A86E8"/>
                </a:solidFill>
              </a:rPr>
              <a:t>2,73 K</a:t>
            </a:r>
            <a:endParaRPr>
              <a:solidFill>
                <a:srgbClr val="4A86E8"/>
              </a:solidFill>
            </a:endParaRPr>
          </a:p>
        </p:txBody>
      </p:sp>
      <p:sp>
        <p:nvSpPr>
          <p:cNvPr id="96" name="Google Shape;96;p13"/>
          <p:cNvSpPr txBox="1"/>
          <p:nvPr/>
        </p:nvSpPr>
        <p:spPr>
          <a:xfrm>
            <a:off x="5017850" y="2327522"/>
            <a:ext cx="3953400" cy="1045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t>Big Bang kernesyntese </a:t>
            </a:r>
            <a:endParaRPr sz="1800"/>
          </a:p>
          <a:p>
            <a:pPr indent="-317500" lvl="0" marL="457200" rtl="0">
              <a:lnSpc>
                <a:spcPct val="115000"/>
              </a:lnSpc>
              <a:spcBef>
                <a:spcPts val="0"/>
              </a:spcBef>
              <a:spcAft>
                <a:spcPts val="0"/>
              </a:spcAft>
              <a:buClr>
                <a:srgbClr val="4A86E8"/>
              </a:buClr>
              <a:buSzPts val="1400"/>
              <a:buChar char="●"/>
            </a:pPr>
            <a:r>
              <a:rPr lang="en">
                <a:solidFill>
                  <a:srgbClr val="4A86E8"/>
                </a:solidFill>
              </a:rPr>
              <a:t>3 minutter</a:t>
            </a:r>
            <a:endParaRPr>
              <a:solidFill>
                <a:srgbClr val="4A86E8"/>
              </a:solidFill>
            </a:endParaRPr>
          </a:p>
          <a:p>
            <a:pPr indent="-317500" lvl="0" marL="457200" rtl="0">
              <a:lnSpc>
                <a:spcPct val="115000"/>
              </a:lnSpc>
              <a:spcBef>
                <a:spcPts val="0"/>
              </a:spcBef>
              <a:spcAft>
                <a:spcPts val="0"/>
              </a:spcAft>
              <a:buClr>
                <a:srgbClr val="4A86E8"/>
              </a:buClr>
              <a:buSzPts val="1400"/>
              <a:buChar char="●"/>
            </a:pPr>
            <a:r>
              <a:rPr lang="en">
                <a:solidFill>
                  <a:srgbClr val="4A86E8"/>
                </a:solidFill>
              </a:rPr>
              <a:t>1 mia. K</a:t>
            </a:r>
            <a:endParaRPr>
              <a:solidFill>
                <a:srgbClr val="4A86E8"/>
              </a:solidFill>
            </a:endParaRPr>
          </a:p>
        </p:txBody>
      </p:sp>
      <p:cxnSp>
        <p:nvCxnSpPr>
          <p:cNvPr id="97" name="Google Shape;97;p13"/>
          <p:cNvCxnSpPr/>
          <p:nvPr/>
        </p:nvCxnSpPr>
        <p:spPr>
          <a:xfrm>
            <a:off x="3937716" y="4950200"/>
            <a:ext cx="893700" cy="0"/>
          </a:xfrm>
          <a:prstGeom prst="straightConnector1">
            <a:avLst/>
          </a:prstGeom>
          <a:noFill/>
          <a:ln cap="flat" cmpd="sng" w="38100">
            <a:solidFill>
              <a:srgbClr val="000000"/>
            </a:solidFill>
            <a:prstDash val="solid"/>
            <a:round/>
            <a:headEnd len="med" w="med" type="triangle"/>
            <a:tailEnd len="med" w="med" type="none"/>
          </a:ln>
        </p:spPr>
      </p:cxnSp>
      <p:sp>
        <p:nvSpPr>
          <p:cNvPr id="98" name="Google Shape;98;p13"/>
          <p:cNvSpPr txBox="1"/>
          <p:nvPr/>
        </p:nvSpPr>
        <p:spPr>
          <a:xfrm>
            <a:off x="5017850" y="4689725"/>
            <a:ext cx="1188000" cy="4959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t>Big Bang</a:t>
            </a:r>
            <a:endParaRPr/>
          </a:p>
        </p:txBody>
      </p:sp>
      <p:grpSp>
        <p:nvGrpSpPr>
          <p:cNvPr id="99" name="Google Shape;99;p13"/>
          <p:cNvGrpSpPr/>
          <p:nvPr/>
        </p:nvGrpSpPr>
        <p:grpSpPr>
          <a:xfrm>
            <a:off x="3852478" y="3407129"/>
            <a:ext cx="256647" cy="327871"/>
            <a:chOff x="4538278" y="3330929"/>
            <a:chExt cx="256647" cy="327871"/>
          </a:xfrm>
        </p:grpSpPr>
        <p:sp>
          <p:nvSpPr>
            <p:cNvPr id="100" name="Google Shape;100;p13"/>
            <p:cNvSpPr/>
            <p:nvPr/>
          </p:nvSpPr>
          <p:spPr>
            <a:xfrm>
              <a:off x="4542025" y="34059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nvSpPr>
          <p:spPr>
            <a:xfrm>
              <a:off x="4538278" y="3330929"/>
              <a:ext cx="252900" cy="29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p</a:t>
              </a:r>
              <a:endParaRPr sz="1200"/>
            </a:p>
          </p:txBody>
        </p:sp>
      </p:grpSp>
      <p:grpSp>
        <p:nvGrpSpPr>
          <p:cNvPr id="102" name="Google Shape;102;p13"/>
          <p:cNvGrpSpPr/>
          <p:nvPr/>
        </p:nvGrpSpPr>
        <p:grpSpPr>
          <a:xfrm>
            <a:off x="3852790" y="3948961"/>
            <a:ext cx="256335" cy="319439"/>
            <a:chOff x="4614790" y="3948961"/>
            <a:chExt cx="256335" cy="319439"/>
          </a:xfrm>
        </p:grpSpPr>
        <p:sp>
          <p:nvSpPr>
            <p:cNvPr id="103" name="Google Shape;103;p13"/>
            <p:cNvSpPr/>
            <p:nvPr/>
          </p:nvSpPr>
          <p:spPr>
            <a:xfrm>
              <a:off x="4618225" y="4015500"/>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3"/>
            <p:cNvSpPr txBox="1"/>
            <p:nvPr/>
          </p:nvSpPr>
          <p:spPr>
            <a:xfrm>
              <a:off x="4614790" y="3948961"/>
              <a:ext cx="252900" cy="29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n</a:t>
              </a:r>
              <a:endParaRPr sz="1200"/>
            </a:p>
          </p:txBody>
        </p:sp>
      </p:grpSp>
      <p:cxnSp>
        <p:nvCxnSpPr>
          <p:cNvPr id="105" name="Google Shape;105;p13"/>
          <p:cNvCxnSpPr/>
          <p:nvPr/>
        </p:nvCxnSpPr>
        <p:spPr>
          <a:xfrm>
            <a:off x="4141623" y="3685348"/>
            <a:ext cx="246300" cy="154200"/>
          </a:xfrm>
          <a:prstGeom prst="straightConnector1">
            <a:avLst/>
          </a:prstGeom>
          <a:noFill/>
          <a:ln cap="flat" cmpd="sng" w="19050">
            <a:solidFill>
              <a:srgbClr val="000000"/>
            </a:solidFill>
            <a:prstDash val="solid"/>
            <a:round/>
            <a:headEnd len="med" w="med" type="none"/>
            <a:tailEnd len="med" w="med" type="triangle"/>
          </a:ln>
        </p:spPr>
      </p:cxnSp>
      <p:cxnSp>
        <p:nvCxnSpPr>
          <p:cNvPr id="106" name="Google Shape;106;p13"/>
          <p:cNvCxnSpPr/>
          <p:nvPr/>
        </p:nvCxnSpPr>
        <p:spPr>
          <a:xfrm flipH="1" rot="10800000">
            <a:off x="4181925" y="3991375"/>
            <a:ext cx="254100" cy="108900"/>
          </a:xfrm>
          <a:prstGeom prst="straightConnector1">
            <a:avLst/>
          </a:prstGeom>
          <a:noFill/>
          <a:ln cap="flat" cmpd="sng" w="19050">
            <a:solidFill>
              <a:srgbClr val="000000"/>
            </a:solidFill>
            <a:prstDash val="solid"/>
            <a:round/>
            <a:headEnd len="med" w="med" type="none"/>
            <a:tailEnd len="med" w="med" type="triangle"/>
          </a:ln>
        </p:spPr>
      </p:cxnSp>
      <p:sp>
        <p:nvSpPr>
          <p:cNvPr id="107" name="Google Shape;107;p13"/>
          <p:cNvSpPr/>
          <p:nvPr/>
        </p:nvSpPr>
        <p:spPr>
          <a:xfrm>
            <a:off x="5304025" y="37107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3"/>
          <p:cNvSpPr/>
          <p:nvPr/>
        </p:nvSpPr>
        <p:spPr>
          <a:xfrm>
            <a:off x="5456425" y="3786900"/>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3"/>
          <p:cNvSpPr txBox="1"/>
          <p:nvPr/>
        </p:nvSpPr>
        <p:spPr>
          <a:xfrm>
            <a:off x="5308825" y="3338425"/>
            <a:ext cx="426000" cy="25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aseline="30000" lang="en"/>
              <a:t>2</a:t>
            </a:r>
            <a:r>
              <a:rPr lang="en"/>
              <a:t>H</a:t>
            </a:r>
            <a:endParaRPr/>
          </a:p>
        </p:txBody>
      </p:sp>
      <p:sp>
        <p:nvSpPr>
          <p:cNvPr id="110" name="Google Shape;110;p13"/>
          <p:cNvSpPr/>
          <p:nvPr/>
        </p:nvSpPr>
        <p:spPr>
          <a:xfrm>
            <a:off x="6828025" y="40155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3"/>
          <p:cNvSpPr/>
          <p:nvPr/>
        </p:nvSpPr>
        <p:spPr>
          <a:xfrm>
            <a:off x="6980425" y="4091700"/>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2" name="Google Shape;112;p13"/>
          <p:cNvGrpSpPr/>
          <p:nvPr/>
        </p:nvGrpSpPr>
        <p:grpSpPr>
          <a:xfrm>
            <a:off x="5528878" y="4245329"/>
            <a:ext cx="256647" cy="327871"/>
            <a:chOff x="4538278" y="3330929"/>
            <a:chExt cx="256647" cy="327871"/>
          </a:xfrm>
        </p:grpSpPr>
        <p:sp>
          <p:nvSpPr>
            <p:cNvPr id="113" name="Google Shape;113;p13"/>
            <p:cNvSpPr/>
            <p:nvPr/>
          </p:nvSpPr>
          <p:spPr>
            <a:xfrm>
              <a:off x="4542025" y="34059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3"/>
            <p:cNvSpPr txBox="1"/>
            <p:nvPr/>
          </p:nvSpPr>
          <p:spPr>
            <a:xfrm>
              <a:off x="4538278" y="3330929"/>
              <a:ext cx="252900" cy="29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p</a:t>
              </a:r>
              <a:endParaRPr sz="1200"/>
            </a:p>
          </p:txBody>
        </p:sp>
      </p:grpSp>
      <p:sp>
        <p:nvSpPr>
          <p:cNvPr id="115" name="Google Shape;115;p13"/>
          <p:cNvSpPr/>
          <p:nvPr/>
        </p:nvSpPr>
        <p:spPr>
          <a:xfrm>
            <a:off x="6980425" y="39393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6" name="Google Shape;116;p13"/>
          <p:cNvCxnSpPr>
            <a:endCxn id="117" idx="1"/>
          </p:cNvCxnSpPr>
          <p:nvPr/>
        </p:nvCxnSpPr>
        <p:spPr>
          <a:xfrm>
            <a:off x="5792572" y="3967365"/>
            <a:ext cx="301200" cy="55800"/>
          </a:xfrm>
          <a:prstGeom prst="straightConnector1">
            <a:avLst/>
          </a:prstGeom>
          <a:noFill/>
          <a:ln cap="flat" cmpd="sng" w="19050">
            <a:solidFill>
              <a:srgbClr val="000000"/>
            </a:solidFill>
            <a:prstDash val="solid"/>
            <a:round/>
            <a:headEnd len="med" w="med" type="none"/>
            <a:tailEnd len="med" w="med" type="triangle"/>
          </a:ln>
        </p:spPr>
      </p:cxnSp>
      <p:cxnSp>
        <p:nvCxnSpPr>
          <p:cNvPr id="118" name="Google Shape;118;p13"/>
          <p:cNvCxnSpPr/>
          <p:nvPr/>
        </p:nvCxnSpPr>
        <p:spPr>
          <a:xfrm flipH="1" rot="10800000">
            <a:off x="5857978" y="4236329"/>
            <a:ext cx="265200" cy="156600"/>
          </a:xfrm>
          <a:prstGeom prst="straightConnector1">
            <a:avLst/>
          </a:prstGeom>
          <a:noFill/>
          <a:ln cap="flat" cmpd="sng" w="19050">
            <a:solidFill>
              <a:srgbClr val="000000"/>
            </a:solidFill>
            <a:prstDash val="solid"/>
            <a:round/>
            <a:headEnd len="med" w="med" type="none"/>
            <a:tailEnd len="med" w="med" type="triangle"/>
          </a:ln>
        </p:spPr>
      </p:cxnSp>
      <p:sp>
        <p:nvSpPr>
          <p:cNvPr id="119" name="Google Shape;119;p13"/>
          <p:cNvSpPr txBox="1"/>
          <p:nvPr/>
        </p:nvSpPr>
        <p:spPr>
          <a:xfrm>
            <a:off x="6750561" y="3541417"/>
            <a:ext cx="561300" cy="319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aseline="30000" lang="en"/>
              <a:t>3</a:t>
            </a:r>
            <a:r>
              <a:rPr lang="en"/>
              <a:t>He</a:t>
            </a:r>
            <a:endParaRPr/>
          </a:p>
        </p:txBody>
      </p:sp>
      <p:sp>
        <p:nvSpPr>
          <p:cNvPr id="120" name="Google Shape;120;p13"/>
          <p:cNvSpPr/>
          <p:nvPr/>
        </p:nvSpPr>
        <p:spPr>
          <a:xfrm>
            <a:off x="8428225" y="43203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3"/>
          <p:cNvSpPr txBox="1"/>
          <p:nvPr/>
        </p:nvSpPr>
        <p:spPr>
          <a:xfrm>
            <a:off x="8424791" y="4253761"/>
            <a:ext cx="252900" cy="29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p</a:t>
            </a:r>
            <a:endParaRPr sz="1200"/>
          </a:p>
        </p:txBody>
      </p:sp>
      <p:cxnSp>
        <p:nvCxnSpPr>
          <p:cNvPr id="122" name="Google Shape;122;p13"/>
          <p:cNvCxnSpPr/>
          <p:nvPr/>
        </p:nvCxnSpPr>
        <p:spPr>
          <a:xfrm>
            <a:off x="7583725" y="3655775"/>
            <a:ext cx="199500" cy="226800"/>
          </a:xfrm>
          <a:prstGeom prst="straightConnector1">
            <a:avLst/>
          </a:prstGeom>
          <a:noFill/>
          <a:ln cap="flat" cmpd="sng" w="19050">
            <a:solidFill>
              <a:srgbClr val="000000"/>
            </a:solidFill>
            <a:prstDash val="solid"/>
            <a:round/>
            <a:headEnd len="med" w="med" type="none"/>
            <a:tailEnd len="med" w="med" type="triangle"/>
          </a:ln>
        </p:spPr>
      </p:cxnSp>
      <p:cxnSp>
        <p:nvCxnSpPr>
          <p:cNvPr id="123" name="Google Shape;123;p13"/>
          <p:cNvCxnSpPr/>
          <p:nvPr/>
        </p:nvCxnSpPr>
        <p:spPr>
          <a:xfrm flipH="1" rot="10800000">
            <a:off x="7332992" y="4073129"/>
            <a:ext cx="350400" cy="15000"/>
          </a:xfrm>
          <a:prstGeom prst="straightConnector1">
            <a:avLst/>
          </a:prstGeom>
          <a:noFill/>
          <a:ln cap="flat" cmpd="sng" w="19050">
            <a:solidFill>
              <a:srgbClr val="000000"/>
            </a:solidFill>
            <a:prstDash val="solid"/>
            <a:round/>
            <a:headEnd len="med" w="med" type="none"/>
            <a:tailEnd len="med" w="med" type="triangle"/>
          </a:ln>
        </p:spPr>
      </p:cxnSp>
      <p:sp>
        <p:nvSpPr>
          <p:cNvPr id="124" name="Google Shape;124;p13"/>
          <p:cNvSpPr/>
          <p:nvPr/>
        </p:nvSpPr>
        <p:spPr>
          <a:xfrm>
            <a:off x="8558854" y="3683486"/>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3"/>
          <p:cNvSpPr/>
          <p:nvPr/>
        </p:nvSpPr>
        <p:spPr>
          <a:xfrm>
            <a:off x="8711254" y="3759686"/>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3"/>
          <p:cNvSpPr/>
          <p:nvPr/>
        </p:nvSpPr>
        <p:spPr>
          <a:xfrm>
            <a:off x="8711254" y="3607286"/>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13"/>
          <p:cNvSpPr/>
          <p:nvPr/>
        </p:nvSpPr>
        <p:spPr>
          <a:xfrm>
            <a:off x="8558854" y="3531086"/>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3"/>
          <p:cNvSpPr txBox="1"/>
          <p:nvPr/>
        </p:nvSpPr>
        <p:spPr>
          <a:xfrm>
            <a:off x="8743718" y="3200971"/>
            <a:ext cx="561300" cy="319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aseline="30000" lang="en"/>
              <a:t>4</a:t>
            </a:r>
            <a:r>
              <a:rPr lang="en"/>
              <a:t>He</a:t>
            </a:r>
            <a:endParaRPr/>
          </a:p>
        </p:txBody>
      </p:sp>
      <p:sp>
        <p:nvSpPr>
          <p:cNvPr id="129" name="Google Shape;129;p13"/>
          <p:cNvSpPr/>
          <p:nvPr/>
        </p:nvSpPr>
        <p:spPr>
          <a:xfrm>
            <a:off x="5244065" y="3625750"/>
            <a:ext cx="512100" cy="512100"/>
          </a:xfrm>
          <a:prstGeom prst="ellipse">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Google Shape;130;p13"/>
          <p:cNvSpPr/>
          <p:nvPr/>
        </p:nvSpPr>
        <p:spPr>
          <a:xfrm>
            <a:off x="6767773" y="3844296"/>
            <a:ext cx="563400" cy="582900"/>
          </a:xfrm>
          <a:prstGeom prst="ellipse">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Google Shape;131;p13"/>
          <p:cNvSpPr/>
          <p:nvPr/>
        </p:nvSpPr>
        <p:spPr>
          <a:xfrm>
            <a:off x="8461290" y="3460821"/>
            <a:ext cx="617400" cy="617400"/>
          </a:xfrm>
          <a:prstGeom prst="ellipse">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Google Shape;132;p13"/>
          <p:cNvSpPr/>
          <p:nvPr/>
        </p:nvSpPr>
        <p:spPr>
          <a:xfrm>
            <a:off x="4459434" y="3675668"/>
            <a:ext cx="426006" cy="440424"/>
          </a:xfrm>
          <a:prstGeom prst="irregularSeal1">
            <a:avLst/>
          </a:prstGeom>
          <a:solidFill>
            <a:srgbClr val="F1C232"/>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33" name="Google Shape;133;p13"/>
          <p:cNvCxnSpPr/>
          <p:nvPr/>
        </p:nvCxnSpPr>
        <p:spPr>
          <a:xfrm flipH="1" rot="10800000">
            <a:off x="4907780" y="3881800"/>
            <a:ext cx="300000" cy="900"/>
          </a:xfrm>
          <a:prstGeom prst="straightConnector1">
            <a:avLst/>
          </a:prstGeom>
          <a:noFill/>
          <a:ln cap="flat" cmpd="sng" w="19050">
            <a:solidFill>
              <a:srgbClr val="000000"/>
            </a:solidFill>
            <a:prstDash val="solid"/>
            <a:round/>
            <a:headEnd len="med" w="med" type="none"/>
            <a:tailEnd len="med" w="med" type="triangle"/>
          </a:ln>
        </p:spPr>
      </p:cxnSp>
      <p:sp>
        <p:nvSpPr>
          <p:cNvPr id="117" name="Google Shape;117;p13"/>
          <p:cNvSpPr/>
          <p:nvPr/>
        </p:nvSpPr>
        <p:spPr>
          <a:xfrm>
            <a:off x="6093772" y="3847505"/>
            <a:ext cx="426006" cy="440424"/>
          </a:xfrm>
          <a:prstGeom prst="irregularSeal1">
            <a:avLst/>
          </a:prstGeom>
          <a:solidFill>
            <a:srgbClr val="F1C232"/>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34" name="Google Shape;134;p13"/>
          <p:cNvCxnSpPr/>
          <p:nvPr/>
        </p:nvCxnSpPr>
        <p:spPr>
          <a:xfrm>
            <a:off x="6531425" y="4073075"/>
            <a:ext cx="235800" cy="9000"/>
          </a:xfrm>
          <a:prstGeom prst="straightConnector1">
            <a:avLst/>
          </a:prstGeom>
          <a:noFill/>
          <a:ln cap="flat" cmpd="sng" w="19050">
            <a:solidFill>
              <a:srgbClr val="000000"/>
            </a:solidFill>
            <a:prstDash val="solid"/>
            <a:round/>
            <a:headEnd len="med" w="med" type="none"/>
            <a:tailEnd len="med" w="med" type="triangle"/>
          </a:ln>
        </p:spPr>
      </p:cxnSp>
      <p:sp>
        <p:nvSpPr>
          <p:cNvPr id="135" name="Google Shape;135;p13"/>
          <p:cNvSpPr/>
          <p:nvPr/>
        </p:nvSpPr>
        <p:spPr>
          <a:xfrm>
            <a:off x="7693972" y="3847505"/>
            <a:ext cx="426006" cy="440424"/>
          </a:xfrm>
          <a:prstGeom prst="irregularSeal1">
            <a:avLst/>
          </a:prstGeom>
          <a:solidFill>
            <a:srgbClr val="F1C232"/>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36" name="Google Shape;136;p13"/>
          <p:cNvCxnSpPr/>
          <p:nvPr/>
        </p:nvCxnSpPr>
        <p:spPr>
          <a:xfrm flipH="1" rot="10800000">
            <a:off x="8104064" y="3928014"/>
            <a:ext cx="368700" cy="132900"/>
          </a:xfrm>
          <a:prstGeom prst="straightConnector1">
            <a:avLst/>
          </a:prstGeom>
          <a:noFill/>
          <a:ln cap="flat" cmpd="sng" w="19050">
            <a:solidFill>
              <a:srgbClr val="000000"/>
            </a:solidFill>
            <a:prstDash val="solid"/>
            <a:round/>
            <a:headEnd len="med" w="med" type="none"/>
            <a:tailEnd len="med" w="med" type="triangle"/>
          </a:ln>
        </p:spPr>
      </p:cxnSp>
      <p:pic>
        <p:nvPicPr>
          <p:cNvPr descr="ppchainl.jpg" id="137" name="Google Shape;137;p13"/>
          <p:cNvPicPr preferRelativeResize="0"/>
          <p:nvPr/>
        </p:nvPicPr>
        <p:blipFill rotWithShape="1">
          <a:blip r:embed="rId4">
            <a:alphaModFix/>
          </a:blip>
          <a:srcRect b="78347" l="40341" r="46164" t="5871"/>
          <a:stretch/>
        </p:blipFill>
        <p:spPr>
          <a:xfrm rot="-1731307">
            <a:off x="4497375" y="3060773"/>
            <a:ext cx="563400" cy="495900"/>
          </a:xfrm>
          <a:prstGeom prst="rect">
            <a:avLst/>
          </a:prstGeom>
          <a:noFill/>
          <a:ln>
            <a:noFill/>
          </a:ln>
        </p:spPr>
      </p:pic>
      <p:pic>
        <p:nvPicPr>
          <p:cNvPr descr="ppchainl.jpg" id="138" name="Google Shape;138;p13"/>
          <p:cNvPicPr preferRelativeResize="0"/>
          <p:nvPr/>
        </p:nvPicPr>
        <p:blipFill rotWithShape="1">
          <a:blip r:embed="rId4">
            <a:alphaModFix/>
          </a:blip>
          <a:srcRect b="78347" l="40341" r="46164" t="5871"/>
          <a:stretch/>
        </p:blipFill>
        <p:spPr>
          <a:xfrm rot="-1731307">
            <a:off x="6173775" y="3213173"/>
            <a:ext cx="563400" cy="495900"/>
          </a:xfrm>
          <a:prstGeom prst="rect">
            <a:avLst/>
          </a:prstGeom>
          <a:noFill/>
          <a:ln>
            <a:noFill/>
          </a:ln>
        </p:spPr>
      </p:pic>
      <p:sp>
        <p:nvSpPr>
          <p:cNvPr id="139" name="Google Shape;139;p13"/>
          <p:cNvSpPr/>
          <p:nvPr/>
        </p:nvSpPr>
        <p:spPr>
          <a:xfrm>
            <a:off x="7209025" y="3253500"/>
            <a:ext cx="252900" cy="25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3"/>
          <p:cNvSpPr/>
          <p:nvPr/>
        </p:nvSpPr>
        <p:spPr>
          <a:xfrm>
            <a:off x="7361425" y="3329700"/>
            <a:ext cx="252900" cy="252900"/>
          </a:xfrm>
          <a:prstGeom prst="ellipse">
            <a:avLst/>
          </a:prstGeom>
          <a:solidFill>
            <a:srgbClr val="DD7E6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3"/>
          <p:cNvSpPr txBox="1"/>
          <p:nvPr/>
        </p:nvSpPr>
        <p:spPr>
          <a:xfrm>
            <a:off x="7213825" y="2881225"/>
            <a:ext cx="426000" cy="25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aseline="30000" lang="en"/>
              <a:t>2</a:t>
            </a:r>
            <a:r>
              <a:rPr lang="en"/>
              <a:t>H</a:t>
            </a:r>
            <a:endParaRPr/>
          </a:p>
        </p:txBody>
      </p:sp>
      <p:sp>
        <p:nvSpPr>
          <p:cNvPr id="142" name="Google Shape;142;p13"/>
          <p:cNvSpPr/>
          <p:nvPr/>
        </p:nvSpPr>
        <p:spPr>
          <a:xfrm>
            <a:off x="7149066" y="3168550"/>
            <a:ext cx="512100" cy="512100"/>
          </a:xfrm>
          <a:prstGeom prst="ellipse">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43" name="Google Shape;143;p13"/>
          <p:cNvCxnSpPr/>
          <p:nvPr/>
        </p:nvCxnSpPr>
        <p:spPr>
          <a:xfrm>
            <a:off x="8082650" y="4181925"/>
            <a:ext cx="335700" cy="1905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7" name="Shape 147"/>
        <p:cNvGrpSpPr/>
        <p:nvPr/>
      </p:nvGrpSpPr>
      <p:grpSpPr>
        <a:xfrm>
          <a:off x="0" y="0"/>
          <a:ext cx="0" cy="0"/>
          <a:chOff x="0" y="0"/>
          <a:chExt cx="0" cy="0"/>
        </a:xfrm>
      </p:grpSpPr>
      <p:pic>
        <p:nvPicPr>
          <p:cNvPr descr="stellar-evolution.jpg" id="148" name="Google Shape;148;p14"/>
          <p:cNvPicPr preferRelativeResize="0"/>
          <p:nvPr/>
        </p:nvPicPr>
        <p:blipFill>
          <a:blip r:embed="rId3">
            <a:alphaModFix/>
          </a:blip>
          <a:stretch>
            <a:fillRect/>
          </a:stretch>
        </p:blipFill>
        <p:spPr>
          <a:xfrm>
            <a:off x="0" y="0"/>
            <a:ext cx="6857999"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2" name="Shape 152"/>
        <p:cNvGrpSpPr/>
        <p:nvPr/>
      </p:nvGrpSpPr>
      <p:grpSpPr>
        <a:xfrm>
          <a:off x="0" y="0"/>
          <a:ext cx="0" cy="0"/>
          <a:chOff x="0" y="0"/>
          <a:chExt cx="0" cy="0"/>
        </a:xfrm>
      </p:grpSpPr>
      <p:pic>
        <p:nvPicPr>
          <p:cNvPr descr="stellar-evolution.jpg" id="153" name="Google Shape;153;p15"/>
          <p:cNvPicPr preferRelativeResize="0"/>
          <p:nvPr/>
        </p:nvPicPr>
        <p:blipFill>
          <a:blip r:embed="rId3">
            <a:alphaModFix/>
          </a:blip>
          <a:stretch>
            <a:fillRect/>
          </a:stretch>
        </p:blipFill>
        <p:spPr>
          <a:xfrm>
            <a:off x="0" y="0"/>
            <a:ext cx="6857999" cy="5143499"/>
          </a:xfrm>
          <a:prstGeom prst="rect">
            <a:avLst/>
          </a:prstGeom>
          <a:noFill/>
          <a:ln>
            <a:noFill/>
          </a:ln>
        </p:spPr>
      </p:pic>
      <p:pic>
        <p:nvPicPr>
          <p:cNvPr descr="WhiteDwarf.png" id="154" name="Google Shape;154;p15"/>
          <p:cNvPicPr preferRelativeResize="0"/>
          <p:nvPr/>
        </p:nvPicPr>
        <p:blipFill>
          <a:blip r:embed="rId4">
            <a:alphaModFix/>
          </a:blip>
          <a:stretch>
            <a:fillRect/>
          </a:stretch>
        </p:blipFill>
        <p:spPr>
          <a:xfrm>
            <a:off x="6920425" y="76200"/>
            <a:ext cx="2147376" cy="1610550"/>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onio.JPG" id="159" name="Google Shape;159;p16"/>
          <p:cNvPicPr preferRelativeResize="0"/>
          <p:nvPr/>
        </p:nvPicPr>
        <p:blipFill rotWithShape="1">
          <a:blip r:embed="rId3">
            <a:alphaModFix/>
          </a:blip>
          <a:srcRect b="0" l="0" r="4003" t="3035"/>
          <a:stretch/>
        </p:blipFill>
        <p:spPr>
          <a:xfrm>
            <a:off x="3969026" y="0"/>
            <a:ext cx="5174974" cy="5143499"/>
          </a:xfrm>
          <a:prstGeom prst="rect">
            <a:avLst/>
          </a:prstGeom>
          <a:noFill/>
          <a:ln>
            <a:noFill/>
          </a:ln>
        </p:spPr>
      </p:pic>
      <p:pic>
        <p:nvPicPr>
          <p:cNvPr descr="onion-sliced.jpg" id="160" name="Google Shape;160;p16"/>
          <p:cNvPicPr preferRelativeResize="0"/>
          <p:nvPr/>
        </p:nvPicPr>
        <p:blipFill>
          <a:blip r:embed="rId4">
            <a:alphaModFix/>
          </a:blip>
          <a:stretch>
            <a:fillRect/>
          </a:stretch>
        </p:blipFill>
        <p:spPr>
          <a:xfrm>
            <a:off x="0" y="608875"/>
            <a:ext cx="3969025" cy="4534613"/>
          </a:xfrm>
          <a:prstGeom prst="rect">
            <a:avLst/>
          </a:prstGeom>
          <a:noFill/>
          <a:ln>
            <a:noFill/>
          </a:ln>
        </p:spPr>
      </p:pic>
      <p:sp>
        <p:nvSpPr>
          <p:cNvPr id="161" name="Google Shape;161;p16"/>
          <p:cNvSpPr txBox="1"/>
          <p:nvPr/>
        </p:nvSpPr>
        <p:spPr>
          <a:xfrm>
            <a:off x="168650" y="134900"/>
            <a:ext cx="3372900" cy="180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H:     7 mio. år</a:t>
            </a:r>
            <a:endParaRPr sz="1800"/>
          </a:p>
          <a:p>
            <a:pPr indent="0" lvl="0" marL="0" rtl="0">
              <a:spcBef>
                <a:spcPts val="0"/>
              </a:spcBef>
              <a:spcAft>
                <a:spcPts val="0"/>
              </a:spcAft>
              <a:buNone/>
            </a:pPr>
            <a:r>
              <a:rPr lang="en" sz="1800"/>
              <a:t>He:   500.000 år</a:t>
            </a:r>
            <a:endParaRPr sz="1800"/>
          </a:p>
          <a:p>
            <a:pPr indent="0" lvl="0" marL="0" rtl="0">
              <a:spcBef>
                <a:spcPts val="0"/>
              </a:spcBef>
              <a:spcAft>
                <a:spcPts val="0"/>
              </a:spcAft>
              <a:buNone/>
            </a:pPr>
            <a:r>
              <a:rPr lang="en" sz="1800"/>
              <a:t>C:     600 år</a:t>
            </a:r>
            <a:endParaRPr sz="1800"/>
          </a:p>
          <a:p>
            <a:pPr indent="0" lvl="0" marL="0" rtl="0">
              <a:spcBef>
                <a:spcPts val="0"/>
              </a:spcBef>
              <a:spcAft>
                <a:spcPts val="0"/>
              </a:spcAft>
              <a:buNone/>
            </a:pPr>
            <a:r>
              <a:rPr lang="en" sz="1800"/>
              <a:t>Ne:   1 år</a:t>
            </a:r>
            <a:endParaRPr sz="1800"/>
          </a:p>
          <a:p>
            <a:pPr indent="0" lvl="0" marL="0">
              <a:spcBef>
                <a:spcPts val="0"/>
              </a:spcBef>
              <a:spcAft>
                <a:spcPts val="0"/>
              </a:spcAft>
              <a:buNone/>
            </a:pPr>
            <a:r>
              <a:rPr lang="en" sz="1800"/>
              <a:t>Si:    1 dag</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