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1.xml" ContentType="application/vnd.openxmlformats-officedocument.drawingml.chart+xml"/>
  <Override PartName="/ppt/notesSlides/notesSlide22.xml" ContentType="application/vnd.openxmlformats-officedocument.presentationml.notesSlid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handoutMasterIdLst>
    <p:handoutMasterId r:id="rId50"/>
  </p:handoutMasterIdLst>
  <p:sldIdLst>
    <p:sldId id="256" r:id="rId2"/>
    <p:sldId id="629" r:id="rId3"/>
    <p:sldId id="652" r:id="rId4"/>
    <p:sldId id="767" r:id="rId5"/>
    <p:sldId id="770" r:id="rId6"/>
    <p:sldId id="772" r:id="rId7"/>
    <p:sldId id="773" r:id="rId8"/>
    <p:sldId id="768" r:id="rId9"/>
    <p:sldId id="632" r:id="rId10"/>
    <p:sldId id="633" r:id="rId11"/>
    <p:sldId id="574" r:id="rId12"/>
    <p:sldId id="774" r:id="rId13"/>
    <p:sldId id="775" r:id="rId14"/>
    <p:sldId id="784" r:id="rId15"/>
    <p:sldId id="777" r:id="rId16"/>
    <p:sldId id="740" r:id="rId17"/>
    <p:sldId id="776" r:id="rId18"/>
    <p:sldId id="742" r:id="rId19"/>
    <p:sldId id="743" r:id="rId20"/>
    <p:sldId id="750" r:id="rId21"/>
    <p:sldId id="730" r:id="rId22"/>
    <p:sldId id="733" r:id="rId23"/>
    <p:sldId id="734" r:id="rId24"/>
    <p:sldId id="735" r:id="rId25"/>
    <p:sldId id="736" r:id="rId26"/>
    <p:sldId id="738" r:id="rId27"/>
    <p:sldId id="716" r:id="rId28"/>
    <p:sldId id="717" r:id="rId29"/>
    <p:sldId id="718" r:id="rId30"/>
    <p:sldId id="635" r:id="rId31"/>
    <p:sldId id="638" r:id="rId32"/>
    <p:sldId id="639" r:id="rId33"/>
    <p:sldId id="641" r:id="rId34"/>
    <p:sldId id="643" r:id="rId35"/>
    <p:sldId id="258" r:id="rId36"/>
    <p:sldId id="607" r:id="rId37"/>
    <p:sldId id="575" r:id="rId38"/>
    <p:sldId id="608" r:id="rId39"/>
    <p:sldId id="646" r:id="rId40"/>
    <p:sldId id="620" r:id="rId41"/>
    <p:sldId id="623" r:id="rId42"/>
    <p:sldId id="648" r:id="rId43"/>
    <p:sldId id="655" r:id="rId44"/>
    <p:sldId id="656" r:id="rId45"/>
    <p:sldId id="651" r:id="rId46"/>
    <p:sldId id="654" r:id="rId47"/>
    <p:sldId id="672" r:id="rId48"/>
  </p:sldIdLst>
  <p:sldSz cx="9144000" cy="6858000" type="screen4x3"/>
  <p:notesSz cx="6797675" cy="99282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743" autoAdjust="0"/>
    <p:restoredTop sz="86710" autoAdjust="0"/>
  </p:normalViewPr>
  <p:slideViewPr>
    <p:cSldViewPr>
      <p:cViewPr varScale="1">
        <p:scale>
          <a:sx n="73" d="100"/>
          <a:sy n="73" d="100"/>
        </p:scale>
        <p:origin x="1109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58" y="33662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1"/>
          <c:order val="0"/>
          <c:spPr>
            <a:ln>
              <a:solidFill>
                <a:schemeClr val="bg1"/>
              </a:solidFill>
            </a:ln>
          </c:spPr>
          <c:marker>
            <c:spPr>
              <a:noFill/>
              <a:ln>
                <a:solidFill>
                  <a:schemeClr val="bg1"/>
                </a:solidFill>
              </a:ln>
            </c:spPr>
          </c:marker>
          <c:trendline>
            <c:spPr>
              <a:ln w="31750">
                <a:solidFill>
                  <a:schemeClr val="tx1"/>
                </a:solidFill>
              </a:ln>
            </c:spPr>
            <c:trendlineType val="exp"/>
            <c:dispRSqr val="0"/>
            <c:dispEq val="0"/>
          </c:trendline>
          <c:val>
            <c:numRef>
              <c:f>Sheet1!$C$6:$C$11</c:f>
              <c:numCache>
                <c:formatCode>General</c:formatCode>
                <c:ptCount val="6"/>
                <c:pt idx="0">
                  <c:v>1</c:v>
                </c:pt>
                <c:pt idx="1">
                  <c:v>2.7182818284590451</c:v>
                </c:pt>
                <c:pt idx="2">
                  <c:v>7.3890560989306504</c:v>
                </c:pt>
                <c:pt idx="3">
                  <c:v>20.085536923187668</c:v>
                </c:pt>
                <c:pt idx="4">
                  <c:v>54.598150033144236</c:v>
                </c:pt>
                <c:pt idx="5">
                  <c:v>148.4131591025766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E9C-4032-9329-7BF1080286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3072512"/>
        <c:axId val="44417792"/>
      </c:lineChart>
      <c:catAx>
        <c:axId val="43072512"/>
        <c:scaling>
          <c:orientation val="minMax"/>
        </c:scaling>
        <c:delete val="1"/>
        <c:axPos val="b"/>
        <c:majorTickMark val="out"/>
        <c:minorTickMark val="none"/>
        <c:tickLblPos val="nextTo"/>
        <c:crossAx val="44417792"/>
        <c:crosses val="autoZero"/>
        <c:auto val="1"/>
        <c:lblAlgn val="ctr"/>
        <c:lblOffset val="100"/>
        <c:noMultiLvlLbl val="0"/>
      </c:catAx>
      <c:valAx>
        <c:axId val="4441779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43072512"/>
        <c:crosses val="autoZero"/>
        <c:crossBetween val="between"/>
      </c:valAx>
      <c:spPr>
        <a:noFill/>
      </c:spPr>
    </c:plotArea>
    <c:plotVisOnly val="1"/>
    <c:dispBlanksAs val="gap"/>
    <c:showDLblsOverMax val="0"/>
  </c:chart>
  <c:spPr>
    <a:solidFill>
      <a:schemeClr val="bg1"/>
    </a:solidFill>
    <a:ln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1"/>
          <c:order val="0"/>
          <c:spPr>
            <a:ln>
              <a:solidFill>
                <a:schemeClr val="bg1"/>
              </a:solidFill>
            </a:ln>
          </c:spPr>
          <c:marker>
            <c:spPr>
              <a:noFill/>
              <a:ln>
                <a:solidFill>
                  <a:schemeClr val="bg1"/>
                </a:solidFill>
              </a:ln>
            </c:spPr>
          </c:marker>
          <c:trendline>
            <c:spPr>
              <a:ln w="31750">
                <a:solidFill>
                  <a:schemeClr val="tx1"/>
                </a:solidFill>
              </a:ln>
            </c:spPr>
            <c:trendlineType val="exp"/>
            <c:dispRSqr val="0"/>
            <c:dispEq val="0"/>
          </c:trendline>
          <c:val>
            <c:numRef>
              <c:f>Sheet1!$C$6:$C$11</c:f>
              <c:numCache>
                <c:formatCode>General</c:formatCode>
                <c:ptCount val="6"/>
                <c:pt idx="0">
                  <c:v>1</c:v>
                </c:pt>
                <c:pt idx="1">
                  <c:v>2.7182818284590451</c:v>
                </c:pt>
                <c:pt idx="2">
                  <c:v>7.3890560989306504</c:v>
                </c:pt>
                <c:pt idx="3">
                  <c:v>20.085536923187668</c:v>
                </c:pt>
                <c:pt idx="4">
                  <c:v>54.598150033144236</c:v>
                </c:pt>
                <c:pt idx="5">
                  <c:v>148.4131591025766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40D-46DC-AC19-B0C62CC833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4700672"/>
        <c:axId val="209199104"/>
      </c:lineChart>
      <c:catAx>
        <c:axId val="204700672"/>
        <c:scaling>
          <c:orientation val="minMax"/>
        </c:scaling>
        <c:delete val="1"/>
        <c:axPos val="b"/>
        <c:majorTickMark val="out"/>
        <c:minorTickMark val="none"/>
        <c:tickLblPos val="nextTo"/>
        <c:crossAx val="209199104"/>
        <c:crosses val="autoZero"/>
        <c:auto val="1"/>
        <c:lblAlgn val="ctr"/>
        <c:lblOffset val="100"/>
        <c:noMultiLvlLbl val="0"/>
      </c:catAx>
      <c:valAx>
        <c:axId val="20919910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04700672"/>
        <c:crosses val="autoZero"/>
        <c:crossBetween val="between"/>
      </c:valAx>
      <c:spPr>
        <a:noFill/>
      </c:spPr>
    </c:plotArea>
    <c:plotVisOnly val="1"/>
    <c:dispBlanksAs val="gap"/>
    <c:showDLblsOverMax val="0"/>
  </c:chart>
  <c:spPr>
    <a:solidFill>
      <a:schemeClr val="bg1"/>
    </a:solidFill>
    <a:ln>
      <a:noFill/>
    </a:ln>
  </c:spPr>
  <c:externalData r:id="rId1">
    <c:autoUpdate val="0"/>
  </c:externalData>
  <c:userShapes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0.9196</cdr:x>
      <cdr:y>0.0814</cdr:y>
    </cdr:from>
    <cdr:to>
      <cdr:x>0.92179</cdr:x>
      <cdr:y>0.67154</cdr:y>
    </cdr:to>
    <cdr:cxnSp macro="">
      <cdr:nvCxnSpPr>
        <cdr:cNvPr id="2" name="Straight Arrow Connector 1"/>
        <cdr:cNvCxnSpPr/>
      </cdr:nvCxnSpPr>
      <cdr:spPr>
        <a:xfrm xmlns:a="http://schemas.openxmlformats.org/drawingml/2006/main" flipV="1">
          <a:off x="5531450" y="288032"/>
          <a:ext cx="13166" cy="2088232"/>
        </a:xfrm>
        <a:prstGeom xmlns:a="http://schemas.openxmlformats.org/drawingml/2006/main" prst="straightConnector1">
          <a:avLst/>
        </a:prstGeom>
        <a:ln xmlns:a="http://schemas.openxmlformats.org/drawingml/2006/main" w="25400">
          <a:solidFill>
            <a:srgbClr val="FF0000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5365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443" y="0"/>
            <a:ext cx="2945659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5365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0091"/>
            <a:ext cx="2945659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5365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0834AE1-AA69-4F00-B62B-DC6E4ABE9D8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77321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358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358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58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58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091"/>
            <a:ext cx="2945659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358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6366B0B-CB51-4C75-9A77-B719A476F94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01010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366B0B-CB51-4C75-9A77-B719A476F94A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92023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366B0B-CB51-4C75-9A77-B719A476F94A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24771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366B0B-CB51-4C75-9A77-B719A476F94A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7935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366B0B-CB51-4C75-9A77-B719A476F94A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86369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366B0B-CB51-4C75-9A77-B719A476F94A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86338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765E85-9F0D-4474-B675-639FCB042B36}" type="slidenum">
              <a:rPr lang="en-GB" altLang="en-US" smtClean="0"/>
              <a:pPr/>
              <a:t>15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933591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30D277-9B2F-4734-8AC3-F9F06BB4B902}" type="slidenum">
              <a:rPr lang="da-DK" smtClean="0"/>
              <a:pPr/>
              <a:t>16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593251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a-DK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da-DK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developmental</a:t>
            </a:r>
            <a:r>
              <a:rPr lang="da-DK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a-DK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acclimation</a:t>
            </a:r>
            <a:r>
              <a:rPr lang="da-DK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da-DK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constant</a:t>
            </a:r>
            <a:r>
              <a:rPr lang="da-DK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temperatures the </a:t>
            </a:r>
            <a:r>
              <a:rPr lang="da-DK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plasticity</a:t>
            </a:r>
            <a:r>
              <a:rPr lang="da-DK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is </a:t>
            </a:r>
            <a:r>
              <a:rPr lang="da-DK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estimated</a:t>
            </a:r>
            <a:r>
              <a:rPr lang="da-DK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as </a:t>
            </a:r>
            <a:r>
              <a:rPr lang="da-DK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slope</a:t>
            </a:r>
            <a:r>
              <a:rPr lang="da-DK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(</a:t>
            </a:r>
            <a:r>
              <a:rPr lang="da-DK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linear</a:t>
            </a:r>
            <a:r>
              <a:rPr lang="da-DK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da-DK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reaction</a:t>
            </a:r>
            <a:r>
              <a:rPr lang="da-DK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norm (ºC/ºC)</a:t>
            </a:r>
          </a:p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09A85A-9AFE-4B3D-9457-34038BFC7D82}" type="slidenum">
              <a:rPr lang="da-DK" smtClean="0"/>
              <a:t>17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306015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09A85A-9AFE-4B3D-9457-34038BFC7D82}" type="slidenum">
              <a:rPr lang="da-DK" smtClean="0"/>
              <a:t>18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192900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09A85A-9AFE-4B3D-9457-34038BFC7D82}" type="slidenum">
              <a:rPr lang="da-DK" smtClean="0"/>
              <a:t>19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04179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09A85A-9AFE-4B3D-9457-34038BFC7D82}" type="slidenum">
              <a:rPr lang="da-DK" smtClean="0"/>
              <a:t>20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316883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366B0B-CB51-4C75-9A77-B719A476F94A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285603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5AB8FB-08D0-374B-899D-52428FC7AC09}" type="slidenum">
              <a:rPr lang="it-IT" smtClean="0"/>
              <a:t>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0143324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E3F833-B48A-407C-A778-0165D1CF12F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62104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E3F833-B48A-407C-A778-0165D1CF12F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51522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798B51-E6EE-4A92-92DB-BA62AFDE4BF3}" type="slidenum">
              <a:rPr lang="da-DK" smtClean="0"/>
              <a:t>24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3958141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E3F833-B48A-407C-A778-0165D1CF12F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90980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Fluctuating temperatures</a:t>
            </a:r>
            <a:r>
              <a:rPr lang="en-US" baseline="0" dirty="0" smtClean="0"/>
              <a:t> </a:t>
            </a:r>
            <a:r>
              <a:rPr lang="en-US" baseline="0" dirty="0" smtClean="0">
                <a:sym typeface="Wingdings" panose="05000000000000000000" pitchFamily="2" charset="2"/>
              </a:rPr>
              <a:t> Ecological relevance</a:t>
            </a:r>
          </a:p>
          <a:p>
            <a:r>
              <a:rPr lang="en-US" baseline="0" dirty="0" smtClean="0">
                <a:sym typeface="Wingdings" panose="05000000000000000000" pitchFamily="2" charset="2"/>
              </a:rPr>
              <a:t>C = Control; PF = Predictable fluctuating; UF = Unpredictably fluctuating</a:t>
            </a:r>
          </a:p>
          <a:p>
            <a:r>
              <a:rPr lang="en-US" baseline="0" dirty="0" smtClean="0">
                <a:sym typeface="Wingdings" panose="05000000000000000000" pitchFamily="2" charset="2"/>
              </a:rPr>
              <a:t>Effects on fitness (stress and life history traits) – suggests that UF is more stressful even</a:t>
            </a:r>
          </a:p>
          <a:p>
            <a:r>
              <a:rPr lang="en-US" baseline="0" dirty="0" smtClean="0">
                <a:sym typeface="Wingdings" panose="05000000000000000000" pitchFamily="2" charset="2"/>
              </a:rPr>
              <a:t>Mechanisms are being studied further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E3F833-B48A-407C-A778-0165D1CF12F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14463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B2ED38-D4BF-4390-833A-5DF0194DFE50}" type="slidenum">
              <a:rPr lang="en-GB"/>
              <a:pPr/>
              <a:t>27</a:t>
            </a:fld>
            <a:endParaRPr lang="en-GB" dirty="0"/>
          </a:p>
        </p:txBody>
      </p:sp>
      <p:sp>
        <p:nvSpPr>
          <p:cNvPr id="453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3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5933" y="4717416"/>
            <a:ext cx="4982634" cy="4469130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277110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632757-EAF3-429B-8C73-A6706EB3D039}" type="slidenum">
              <a:rPr lang="en-GB" smtClean="0"/>
              <a:t>28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433566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7EE6E9-350D-443F-804D-AA9EAD12C353}" type="slidenum">
              <a:rPr lang="en-GB"/>
              <a:pPr/>
              <a:t>29</a:t>
            </a:fld>
            <a:endParaRPr lang="en-GB" dirty="0"/>
          </a:p>
        </p:txBody>
      </p:sp>
      <p:sp>
        <p:nvSpPr>
          <p:cNvPr id="487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7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5933" y="4717416"/>
            <a:ext cx="4982634" cy="4469130"/>
          </a:xfrm>
        </p:spPr>
        <p:txBody>
          <a:bodyPr/>
          <a:lstStyle/>
          <a:p>
            <a:r>
              <a:rPr lang="en-GB" dirty="0"/>
              <a:t>I will start out with an outline</a:t>
            </a:r>
          </a:p>
          <a:p>
            <a:r>
              <a:rPr lang="en-GB" dirty="0"/>
              <a:t>Introduction for the talk and title:</a:t>
            </a:r>
          </a:p>
          <a:p>
            <a:r>
              <a:rPr lang="en-GB" dirty="0"/>
              <a:t>Why study adaptation to thermal stress. Why use Drosophila,</a:t>
            </a:r>
          </a:p>
          <a:p>
            <a:r>
              <a:rPr lang="en-GB" dirty="0"/>
              <a:t>Relevance in nature, what is stress etc.</a:t>
            </a:r>
          </a:p>
          <a:p>
            <a:r>
              <a:rPr lang="en-GB" dirty="0"/>
              <a:t>Means:  measured traits and mechanisms (if known)</a:t>
            </a:r>
          </a:p>
          <a:p>
            <a:r>
              <a:rPr lang="en-GB" dirty="0"/>
              <a:t>Intro: molecular chaperones – candidate genes for adaptation – and the ones I have worked with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7355155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366B0B-CB51-4C75-9A77-B719A476F94A}" type="slidenum">
              <a:rPr lang="en-US" altLang="en-US" smtClean="0"/>
              <a:pPr/>
              <a:t>30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29169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366B0B-CB51-4C75-9A77-B719A476F94A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846791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366B0B-CB51-4C75-9A77-B719A476F94A}" type="slidenum">
              <a:rPr lang="en-US" altLang="en-US" smtClean="0"/>
              <a:pPr/>
              <a:t>31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257751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366B0B-CB51-4C75-9A77-B719A476F94A}" type="slidenum">
              <a:rPr lang="en-US" altLang="en-US" smtClean="0"/>
              <a:pPr/>
              <a:t>32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335333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366B0B-CB51-4C75-9A77-B719A476F94A}" type="slidenum">
              <a:rPr lang="en-US" altLang="en-US" smtClean="0"/>
              <a:pPr/>
              <a:t>33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236720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366B0B-CB51-4C75-9A77-B719A476F94A}" type="slidenum">
              <a:rPr lang="en-US" altLang="en-US" smtClean="0"/>
              <a:pPr/>
              <a:t>34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920693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366B0B-CB51-4C75-9A77-B719A476F94A}" type="slidenum">
              <a:rPr lang="en-US" altLang="en-US" smtClean="0"/>
              <a:pPr/>
              <a:t>35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476293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366B0B-CB51-4C75-9A77-B719A476F94A}" type="slidenum">
              <a:rPr lang="en-US" altLang="en-US" smtClean="0"/>
              <a:pPr/>
              <a:t>36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953301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366B0B-CB51-4C75-9A77-B719A476F94A}" type="slidenum">
              <a:rPr lang="en-US" altLang="en-US" smtClean="0"/>
              <a:pPr/>
              <a:t>37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099807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366B0B-CB51-4C75-9A77-B719A476F94A}" type="slidenum">
              <a:rPr lang="en-US" altLang="en-US" smtClean="0"/>
              <a:pPr/>
              <a:t>38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044920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366B0B-CB51-4C75-9A77-B719A476F94A}" type="slidenum">
              <a:rPr lang="en-US" altLang="en-US" smtClean="0"/>
              <a:pPr/>
              <a:t>39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404669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366B0B-CB51-4C75-9A77-B719A476F94A}" type="slidenum">
              <a:rPr lang="en-US" altLang="en-US" smtClean="0"/>
              <a:pPr/>
              <a:t>40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18416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366B0B-CB51-4C75-9A77-B719A476F94A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669308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366B0B-CB51-4C75-9A77-B719A476F94A}" type="slidenum">
              <a:rPr lang="en-US" altLang="en-US" smtClean="0"/>
              <a:pPr/>
              <a:t>41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349865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366B0B-CB51-4C75-9A77-B719A476F94A}" type="slidenum">
              <a:rPr lang="en-US" altLang="en-US" smtClean="0"/>
              <a:pPr/>
              <a:t>42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625903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366B0B-CB51-4C75-9A77-B719A476F94A}" type="slidenum">
              <a:rPr lang="en-US" altLang="en-US" smtClean="0"/>
              <a:pPr/>
              <a:t>43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385674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366B0B-CB51-4C75-9A77-B719A476F94A}" type="slidenum">
              <a:rPr lang="en-US" altLang="en-US" smtClean="0"/>
              <a:pPr/>
              <a:t>44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551927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366B0B-CB51-4C75-9A77-B719A476F94A}" type="slidenum">
              <a:rPr lang="en-US" altLang="en-US" smtClean="0"/>
              <a:pPr/>
              <a:t>45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661780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366B0B-CB51-4C75-9A77-B719A476F94A}" type="slidenum">
              <a:rPr lang="en-US" altLang="en-US" smtClean="0"/>
              <a:pPr/>
              <a:t>46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365932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366B0B-CB51-4C75-9A77-B719A476F94A}" type="slidenum">
              <a:rPr lang="en-US" altLang="en-US" smtClean="0"/>
              <a:pPr/>
              <a:t>47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62089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366B0B-CB51-4C75-9A77-B719A476F94A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23032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366B0B-CB51-4C75-9A77-B719A476F94A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58212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699031-2C31-4815-88C9-22C09B628A98}" type="slidenum">
              <a:rPr lang="da-DK" smtClean="0"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966331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366B0B-CB51-4C75-9A77-B719A476F94A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03370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366B0B-CB51-4C75-9A77-B719A476F94A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12725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A0A33-072B-46A0-853D-960640BD1C6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7001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EB05ED-F3FF-43F4-86F5-E3DB55D6CC8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4806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598D1B-2467-46AD-9AA9-7FA66E27262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7003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51C1C7-9E61-4D2B-8267-30079705669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7852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DC3414-552A-49E5-823F-40D31C3C584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00573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ABC8D1-0C18-4392-9FCB-00FE8923E50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43362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C9A1E2-7A60-4DFE-A340-E3D3644C7B7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1027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088529-EA16-4714-976F-870E728393D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7711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F7463E-934C-4B9E-8349-FD31C2E6887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7480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192F4C-44A0-4376-95F0-EC73E1A383D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0955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CCA349-CB13-41C8-94D1-120F9AB1EDF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1542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1688C4A-D96F-4124-B586-8371A4CCAE2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2.wmf"/><Relationship Id="rId4" Type="http://schemas.openxmlformats.org/officeDocument/2006/relationships/oleObject" Target="../embeddings/oleObject1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3.jpg"/><Relationship Id="rId5" Type="http://schemas.openxmlformats.org/officeDocument/2006/relationships/image" Target="../media/image42.jpeg"/><Relationship Id="rId4" Type="http://schemas.openxmlformats.org/officeDocument/2006/relationships/image" Target="../media/image41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wmf"/><Relationship Id="rId4" Type="http://schemas.openxmlformats.org/officeDocument/2006/relationships/image" Target="../media/image4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png"/><Relationship Id="rId4" Type="http://schemas.openxmlformats.org/officeDocument/2006/relationships/image" Target="../media/image55.w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wm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wmf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wmf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jpe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hyperlink" Target="http://en.wikipedia.org/wiki/File:Antibiotic_resistance.svg" TargetMode="Externa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762000"/>
            <a:ext cx="6400800" cy="1752600"/>
          </a:xfrm>
        </p:spPr>
        <p:txBody>
          <a:bodyPr/>
          <a:lstStyle/>
          <a:p>
            <a:r>
              <a:rPr lang="da-DK" sz="3600" dirty="0" smtClean="0"/>
              <a:t>Big Bang til Naturfag</a:t>
            </a:r>
          </a:p>
          <a:p>
            <a:r>
              <a:rPr lang="da-DK" sz="2800" dirty="0" smtClean="0"/>
              <a:t>- Moderne Evolution</a:t>
            </a:r>
            <a:endParaRPr lang="en-US" altLang="en-US" sz="2800" dirty="0"/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0" y="3733800"/>
            <a:ext cx="9144000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GB" altLang="en-US" sz="2400" dirty="0">
                <a:latin typeface="Times New Roman" pitchFamily="18" charset="0"/>
              </a:rPr>
              <a:t>Jesper Givskov Sørensen</a:t>
            </a:r>
          </a:p>
          <a:p>
            <a:pPr algn="ctr" eaLnBrk="0" hangingPunct="0">
              <a:lnSpc>
                <a:spcPct val="150000"/>
              </a:lnSpc>
            </a:pPr>
            <a:r>
              <a:rPr lang="en-GB" altLang="en-US" sz="2400" dirty="0">
                <a:latin typeface="Times New Roman" pitchFamily="18" charset="0"/>
              </a:rPr>
              <a:t>j</a:t>
            </a:r>
            <a:r>
              <a:rPr lang="en-GB" altLang="en-US" sz="2400" dirty="0" smtClean="0">
                <a:latin typeface="Times New Roman" pitchFamily="18" charset="0"/>
              </a:rPr>
              <a:t>esper.soerensen@bios.au.dk</a:t>
            </a:r>
            <a:endParaRPr lang="en-GB" altLang="en-US" sz="2400" dirty="0">
              <a:latin typeface="Times New Roman" pitchFamily="18" charset="0"/>
            </a:endParaRPr>
          </a:p>
          <a:p>
            <a:pPr algn="ctr" eaLnBrk="0" hangingPunct="0">
              <a:lnSpc>
                <a:spcPct val="150000"/>
              </a:lnSpc>
            </a:pPr>
            <a:r>
              <a:rPr lang="en-GB" altLang="en-US" sz="2400" dirty="0" err="1" smtClean="0">
                <a:latin typeface="Times New Roman" pitchFamily="18" charset="0"/>
              </a:rPr>
              <a:t>Genetik</a:t>
            </a:r>
            <a:r>
              <a:rPr lang="en-GB" altLang="en-US" sz="2400" dirty="0" smtClean="0">
                <a:latin typeface="Times New Roman" pitchFamily="18" charset="0"/>
              </a:rPr>
              <a:t>, </a:t>
            </a:r>
            <a:r>
              <a:rPr lang="en-GB" altLang="en-US" sz="2400" dirty="0" err="1" smtClean="0">
                <a:latin typeface="Times New Roman" pitchFamily="18" charset="0"/>
              </a:rPr>
              <a:t>Økologi</a:t>
            </a:r>
            <a:r>
              <a:rPr lang="en-GB" altLang="en-US" sz="2400" dirty="0" smtClean="0">
                <a:latin typeface="Times New Roman" pitchFamily="18" charset="0"/>
              </a:rPr>
              <a:t> &amp; Evolution</a:t>
            </a:r>
            <a:endParaRPr lang="en-GB" altLang="en-US" sz="2400" dirty="0">
              <a:latin typeface="Times New Roman" pitchFamily="18" charset="0"/>
            </a:endParaRPr>
          </a:p>
          <a:p>
            <a:pPr algn="ctr" eaLnBrk="0" hangingPunct="0">
              <a:lnSpc>
                <a:spcPct val="150000"/>
              </a:lnSpc>
            </a:pPr>
            <a:r>
              <a:rPr lang="en-GB" altLang="en-US" sz="2400" dirty="0" smtClean="0">
                <a:latin typeface="Times New Roman" pitchFamily="18" charset="0"/>
              </a:rPr>
              <a:t>Institut for Bioscience</a:t>
            </a:r>
          </a:p>
          <a:p>
            <a:pPr algn="ctr" eaLnBrk="0" hangingPunct="0">
              <a:lnSpc>
                <a:spcPct val="150000"/>
              </a:lnSpc>
            </a:pPr>
            <a:r>
              <a:rPr lang="en-GB" altLang="en-US" sz="2400" dirty="0" smtClean="0">
                <a:latin typeface="Times New Roman" pitchFamily="18" charset="0"/>
              </a:rPr>
              <a:t>Aarhus </a:t>
            </a:r>
            <a:r>
              <a:rPr lang="en-GB" altLang="en-US" sz="2400" dirty="0" err="1">
                <a:latin typeface="Times New Roman" pitchFamily="18" charset="0"/>
              </a:rPr>
              <a:t>Universitet</a:t>
            </a:r>
            <a:endParaRPr lang="en-GB" altLang="en-US" sz="2400" dirty="0">
              <a:latin typeface="Times New Roman" pitchFamily="18" charset="0"/>
            </a:endParaRPr>
          </a:p>
        </p:txBody>
      </p:sp>
      <p:pic>
        <p:nvPicPr>
          <p:cNvPr id="4101" name="Picture 5" descr="au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5395913"/>
            <a:ext cx="1276350" cy="1268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7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da-DK" altLang="en-US" sz="3200"/>
              <a:t>Menneskets plads i evolutionen</a:t>
            </a:r>
            <a:endParaRPr lang="en-US" altLang="en-US" sz="3200"/>
          </a:p>
        </p:txBody>
      </p:sp>
      <p:sp>
        <p:nvSpPr>
          <p:cNvPr id="629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84238"/>
            <a:ext cx="8229600" cy="4525962"/>
          </a:xfrm>
        </p:spPr>
        <p:txBody>
          <a:bodyPr/>
          <a:lstStyle/>
          <a:p>
            <a:r>
              <a:rPr lang="da-DK" altLang="en-US" sz="2000"/>
              <a:t>Alle organismer (herunder mennesker), der klarer sig, har samme evolutionære succes.</a:t>
            </a:r>
            <a:endParaRPr lang="en-US" altLang="en-US" sz="2000"/>
          </a:p>
          <a:p>
            <a:pPr>
              <a:buFontTx/>
              <a:buNone/>
            </a:pPr>
            <a:endParaRPr lang="en-US" altLang="en-US" sz="2000"/>
          </a:p>
        </p:txBody>
      </p:sp>
      <p:pic>
        <p:nvPicPr>
          <p:cNvPr id="629764" name="Picture 4" descr="800px-MyosinUnrootedTre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6688"/>
            <a:ext cx="9144000" cy="644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 flipH="1">
            <a:off x="914400" y="3505200"/>
            <a:ext cx="2971800" cy="228600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" name="Picture 5" descr="wall_clock_three - My Edmonds New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791200"/>
            <a:ext cx="838200" cy="838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a-DK" altLang="en-US"/>
              <a:t>Evolution i dag</a:t>
            </a:r>
            <a:endParaRPr lang="en-US" altLang="en-US"/>
          </a:p>
        </p:txBody>
      </p:sp>
      <p:sp>
        <p:nvSpPr>
          <p:cNvPr id="539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altLang="en-US" sz="2400" dirty="0"/>
              <a:t>De evolutionære spilleregler er ikke mindre relevante i dag end tidligere i historien (men overses ofte pga. den relativt lange tidsskala den virker over).</a:t>
            </a:r>
          </a:p>
          <a:p>
            <a:endParaRPr lang="da-DK" altLang="en-US" sz="2400" dirty="0"/>
          </a:p>
          <a:p>
            <a:r>
              <a:rPr lang="da-DK" altLang="en-US" sz="2400" dirty="0"/>
              <a:t>Vi påvirkes af (og kan udnytte) evolutionen på mange punkter. Kræver vi kender ”spillereglerne” </a:t>
            </a:r>
            <a:endParaRPr lang="da-DK" altLang="en-US" sz="2400" dirty="0" smtClean="0"/>
          </a:p>
          <a:p>
            <a:endParaRPr lang="da-DK" altLang="en-US" sz="2400" dirty="0"/>
          </a:p>
          <a:p>
            <a:pPr marL="0" indent="0">
              <a:buNone/>
            </a:pPr>
            <a:r>
              <a:rPr lang="da-DK" altLang="en-US" sz="2800" dirty="0" smtClean="0">
                <a:sym typeface="Wingdings" pitchFamily="2" charset="2"/>
              </a:rPr>
              <a:t></a:t>
            </a:r>
            <a:r>
              <a:rPr lang="da-DK" altLang="en-US" sz="2400" dirty="0" smtClean="0">
                <a:sym typeface="Wingdings" pitchFamily="2" charset="2"/>
              </a:rPr>
              <a:t> derfor studerer jeg evolution</a:t>
            </a:r>
            <a:endParaRPr lang="da-DK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3200" dirty="0" smtClean="0"/>
              <a:t>Klimatilpasninger i bananfluer</a:t>
            </a:r>
            <a:endParaRPr lang="da-DK" sz="3200" dirty="0"/>
          </a:p>
        </p:txBody>
      </p:sp>
      <p:pic>
        <p:nvPicPr>
          <p:cNvPr id="4" name="Picture 2" descr="C:\Users\biojgs\Dropbox\Billeder\Genetik\PICT005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295400"/>
            <a:ext cx="39624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biojgs\Dropbox\Billeder\Evolution\IMG_202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9370" y="4013415"/>
            <a:ext cx="3398684" cy="2549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biojgs\Dropbox\Billeder\Evolution\IMG_204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00200"/>
            <a:ext cx="3034912" cy="4046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2926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3200" dirty="0" smtClean="0"/>
              <a:t>Klimatilpasninger i bananfluer</a:t>
            </a:r>
            <a:endParaRPr lang="da-DK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1676400"/>
            <a:ext cx="7848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Model for evolution generelt</a:t>
            </a:r>
          </a:p>
          <a:p>
            <a:endParaRPr lang="da-DK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Hvilke parametre i temperaturen/miljøet udøver selektion?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Er tilpasninger generelle (eller fører mange veje til Rom)?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Hvad fremmer eller hæmmer tilpasningen?</a:t>
            </a:r>
            <a:endParaRPr lang="da-DK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813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285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854" y="1849295"/>
            <a:ext cx="3536721" cy="4703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2850" name="Picture 2" descr="argentina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8589" y="981075"/>
            <a:ext cx="2843212" cy="41381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62851" name="Oval 3"/>
          <p:cNvSpPr>
            <a:spLocks noChangeArrowheads="1"/>
          </p:cNvSpPr>
          <p:nvPr/>
        </p:nvSpPr>
        <p:spPr bwMode="auto">
          <a:xfrm>
            <a:off x="1042988" y="2060575"/>
            <a:ext cx="792162" cy="1439863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a-DK"/>
          </a:p>
        </p:txBody>
      </p:sp>
      <p:sp>
        <p:nvSpPr>
          <p:cNvPr id="462852" name="Text Box 4"/>
          <p:cNvSpPr txBox="1">
            <a:spLocks noChangeArrowheads="1"/>
          </p:cNvSpPr>
          <p:nvPr/>
        </p:nvSpPr>
        <p:spPr bwMode="auto">
          <a:xfrm>
            <a:off x="228600" y="5084621"/>
            <a:ext cx="2263775" cy="7794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da-DK" b="1" dirty="0">
                <a:latin typeface="Book Antiqua" panose="02040602050305030304" pitchFamily="18" charset="0"/>
              </a:rPr>
              <a:t>Study populations</a:t>
            </a:r>
          </a:p>
          <a:p>
            <a:pPr>
              <a:spcBef>
                <a:spcPct val="50000"/>
              </a:spcBef>
            </a:pPr>
            <a:r>
              <a:rPr lang="en-GB" altLang="da-DK" dirty="0">
                <a:latin typeface="Book Antiqua" panose="02040602050305030304" pitchFamily="18" charset="0"/>
              </a:rPr>
              <a:t>(202 m - 2300 m)</a:t>
            </a:r>
          </a:p>
        </p:txBody>
      </p:sp>
      <p:sp>
        <p:nvSpPr>
          <p:cNvPr id="462853" name="Rectangle 5"/>
          <p:cNvSpPr>
            <a:spLocks noChangeArrowheads="1"/>
          </p:cNvSpPr>
          <p:nvPr/>
        </p:nvSpPr>
        <p:spPr bwMode="auto">
          <a:xfrm>
            <a:off x="468313" y="1984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da-DK" altLang="da-DK" sz="32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Naturen eller laboratoriet som laboratorium</a:t>
            </a:r>
            <a:r>
              <a:rPr lang="da-DK" altLang="da-DK" sz="3200" dirty="0">
                <a:solidFill>
                  <a:schemeClr val="tx1"/>
                </a:solidFill>
                <a:latin typeface="Times New Roman" panose="02020603050405020304" pitchFamily="18" charset="0"/>
              </a:rPr>
              <a:t/>
            </a:r>
            <a:br>
              <a:rPr lang="da-DK" altLang="da-DK" sz="3200" dirty="0">
                <a:solidFill>
                  <a:schemeClr val="tx1"/>
                </a:solidFill>
                <a:latin typeface="Times New Roman" panose="02020603050405020304" pitchFamily="18" charset="0"/>
              </a:rPr>
            </a:br>
            <a:endParaRPr lang="en-GB" altLang="da-DK" sz="3200" dirty="0">
              <a:latin typeface="Times New Roman" panose="02020603050405020304" pitchFamily="18" charset="0"/>
            </a:endParaRPr>
          </a:p>
        </p:txBody>
      </p:sp>
      <p:sp>
        <p:nvSpPr>
          <p:cNvPr id="462855" name="Text Box 7"/>
          <p:cNvSpPr txBox="1">
            <a:spLocks noChangeArrowheads="1"/>
          </p:cNvSpPr>
          <p:nvPr/>
        </p:nvSpPr>
        <p:spPr bwMode="auto">
          <a:xfrm>
            <a:off x="3810000" y="6553200"/>
            <a:ext cx="18002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a-DK" altLang="da-DK" sz="1400" dirty="0">
                <a:latin typeface="Times New Roman" panose="02020603050405020304" pitchFamily="18" charset="0"/>
              </a:rPr>
              <a:t>Sarup et al. 2006</a:t>
            </a:r>
            <a:endParaRPr lang="en-US" altLang="da-DK" sz="1400" dirty="0">
              <a:latin typeface="Times New Roman" panose="02020603050405020304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18" r="58691" b="15184"/>
          <a:stretch/>
        </p:blipFill>
        <p:spPr bwMode="auto">
          <a:xfrm>
            <a:off x="6184986" y="3097727"/>
            <a:ext cx="2514600" cy="3607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5" descr="E:\DCIM\100MEDIA\IMAG019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47"/>
          <a:stretch>
            <a:fillRect/>
          </a:stretch>
        </p:blipFill>
        <p:spPr bwMode="auto">
          <a:xfrm>
            <a:off x="6079208" y="1033453"/>
            <a:ext cx="2958429" cy="1995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0853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550589" y="453132"/>
            <a:ext cx="8229600" cy="1143000"/>
          </a:xfrm>
        </p:spPr>
        <p:txBody>
          <a:bodyPr/>
          <a:lstStyle/>
          <a:p>
            <a:pPr eaLnBrk="1" hangingPunct="1"/>
            <a:r>
              <a:rPr lang="da-DK" altLang="en-US" sz="3600" dirty="0" smtClean="0">
                <a:latin typeface="Book Antiqua" pitchFamily="18" charset="0"/>
              </a:rPr>
              <a:t>Mønstre i tilpasninger afslører tilpasnings-mekanismer</a:t>
            </a:r>
            <a:br>
              <a:rPr lang="da-DK" altLang="en-US" sz="3600" dirty="0" smtClean="0">
                <a:latin typeface="Book Antiqua" pitchFamily="18" charset="0"/>
              </a:rPr>
            </a:br>
            <a:endParaRPr lang="en-GB" altLang="en-US" sz="2800" dirty="0" smtClean="0">
              <a:latin typeface="Book Antiqua" pitchFamily="18" charset="0"/>
            </a:endParaRPr>
          </a:p>
        </p:txBody>
      </p:sp>
      <p:graphicFrame>
        <p:nvGraphicFramePr>
          <p:cNvPr id="2150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9717580"/>
              </p:ext>
            </p:extLst>
          </p:nvPr>
        </p:nvGraphicFramePr>
        <p:xfrm>
          <a:off x="1688678" y="1634067"/>
          <a:ext cx="5953421" cy="47797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5" name="SPW 7.1 Graph" r:id="rId4" imgW="5394046" imgH="4326941" progId="SigmaPlotGraphicObject.6">
                  <p:embed/>
                </p:oleObj>
              </mc:Choice>
              <mc:Fallback>
                <p:oleObj name="SPW 7.1 Graph" r:id="rId4" imgW="5394046" imgH="4326941" progId="SigmaPlotGraphicObject.6">
                  <p:embed/>
                  <p:pic>
                    <p:nvPicPr>
                      <p:cNvPr id="21507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8678" y="1634067"/>
                        <a:ext cx="5953421" cy="477973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08" name="Text Box 8"/>
          <p:cNvSpPr txBox="1">
            <a:spLocks noChangeArrowheads="1"/>
          </p:cNvSpPr>
          <p:nvPr/>
        </p:nvSpPr>
        <p:spPr bwMode="auto">
          <a:xfrm>
            <a:off x="7924800" y="3554037"/>
            <a:ext cx="28797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dirty="0" err="1" smtClean="0">
                <a:latin typeface="Book Antiqua" pitchFamily="18" charset="0"/>
              </a:rPr>
              <a:t>Hunner</a:t>
            </a:r>
            <a:endParaRPr lang="en-GB" altLang="en-US" sz="1800" dirty="0">
              <a:latin typeface="Book Antiqua" pitchFamily="18" charset="0"/>
            </a:endParaRPr>
          </a:p>
        </p:txBody>
      </p:sp>
      <p:sp>
        <p:nvSpPr>
          <p:cNvPr id="21509" name="Text Box 9"/>
          <p:cNvSpPr txBox="1">
            <a:spLocks noChangeArrowheads="1"/>
          </p:cNvSpPr>
          <p:nvPr/>
        </p:nvSpPr>
        <p:spPr bwMode="auto">
          <a:xfrm>
            <a:off x="7890164" y="2443322"/>
            <a:ext cx="25923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dirty="0" err="1" smtClean="0">
                <a:latin typeface="Book Antiqua" pitchFamily="18" charset="0"/>
              </a:rPr>
              <a:t>Hanner</a:t>
            </a:r>
            <a:endParaRPr lang="en-GB" altLang="en-US" sz="1800" dirty="0">
              <a:latin typeface="Book Antiqua" pitchFamily="18" charset="0"/>
            </a:endParaRPr>
          </a:p>
        </p:txBody>
      </p:sp>
      <p:sp>
        <p:nvSpPr>
          <p:cNvPr id="21512" name="Text Box 12"/>
          <p:cNvSpPr txBox="1">
            <a:spLocks noChangeArrowheads="1"/>
          </p:cNvSpPr>
          <p:nvPr/>
        </p:nvSpPr>
        <p:spPr bwMode="auto">
          <a:xfrm>
            <a:off x="6934200" y="6348554"/>
            <a:ext cx="230505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a-DK" altLang="en-US" sz="1500" dirty="0">
                <a:latin typeface="Comic Sans MS" pitchFamily="66" charset="0"/>
              </a:rPr>
              <a:t>Sørensen et al. 2005</a:t>
            </a:r>
            <a:endParaRPr lang="en-GB" altLang="en-US" sz="15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5726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1" y="1496368"/>
            <a:ext cx="8892479" cy="5193704"/>
          </a:xfrm>
        </p:spPr>
        <p:txBody>
          <a:bodyPr>
            <a:normAutofit/>
          </a:bodyPr>
          <a:lstStyle/>
          <a:p>
            <a:r>
              <a:rPr lang="da-DK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Fænotypisk</a:t>
            </a:r>
            <a:r>
              <a:rPr lang="da-DK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a-DK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plasticitet </a:t>
            </a:r>
            <a:r>
              <a:rPr lang="da-DK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er en organismes (genotypes) evne til at ændre fænotypen som </a:t>
            </a:r>
            <a:r>
              <a:rPr lang="da-DK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response</a:t>
            </a:r>
            <a:r>
              <a:rPr lang="da-DK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på ændringer i det omgivende miljø</a:t>
            </a:r>
          </a:p>
          <a:p>
            <a:r>
              <a:rPr lang="da-DK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Temperatur </a:t>
            </a:r>
            <a:r>
              <a:rPr lang="da-DK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akklimering</a:t>
            </a:r>
            <a:r>
              <a:rPr lang="da-DK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er en form for </a:t>
            </a:r>
            <a:r>
              <a:rPr lang="da-DK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fænotypisk</a:t>
            </a:r>
            <a:r>
              <a:rPr lang="da-DK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plasticitet</a:t>
            </a:r>
          </a:p>
          <a:p>
            <a:r>
              <a:rPr lang="da-DK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Variationen i responsen kaldes en ”</a:t>
            </a:r>
            <a:r>
              <a:rPr lang="da-DK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reaction</a:t>
            </a:r>
            <a:r>
              <a:rPr lang="da-DK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norm”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095"/>
          <a:stretch/>
        </p:blipFill>
        <p:spPr bwMode="auto">
          <a:xfrm>
            <a:off x="1967057" y="3200400"/>
            <a:ext cx="4765183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732240" y="6525344"/>
            <a:ext cx="24482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 smtClean="0"/>
              <a:t>Sørensen et al., 2016</a:t>
            </a:r>
            <a:endParaRPr lang="da-DK" sz="1600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da-DK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Akklimering</a:t>
            </a:r>
            <a:r>
              <a:rPr lang="da-DK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og </a:t>
            </a:r>
            <a:r>
              <a:rPr lang="da-DK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fænotypisk</a:t>
            </a:r>
            <a:r>
              <a:rPr lang="da-DK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plasticitet</a:t>
            </a:r>
            <a:endParaRPr lang="da-DK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0255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015" r="64709"/>
          <a:stretch/>
        </p:blipFill>
        <p:spPr bwMode="auto">
          <a:xfrm>
            <a:off x="4860032" y="1746508"/>
            <a:ext cx="2736304" cy="4778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078" r="64096" b="290"/>
          <a:stretch/>
        </p:blipFill>
        <p:spPr bwMode="auto">
          <a:xfrm>
            <a:off x="1619672" y="1774365"/>
            <a:ext cx="2771116" cy="4778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66" t="38564" r="100000" b="208"/>
          <a:stretch/>
        </p:blipFill>
        <p:spPr bwMode="auto">
          <a:xfrm>
            <a:off x="5626100" y="1340768"/>
            <a:ext cx="98028" cy="477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781800" y="6525343"/>
            <a:ext cx="246970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Schou et al. 2017, </a:t>
            </a:r>
            <a:r>
              <a:rPr lang="da-DK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Funct</a:t>
            </a:r>
            <a:r>
              <a:rPr lang="da-DK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a-DK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Ecol</a:t>
            </a:r>
            <a:endParaRPr lang="da-DK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da-DK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Akklimering</a:t>
            </a:r>
            <a:r>
              <a:rPr lang="da-DK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og </a:t>
            </a:r>
            <a:r>
              <a:rPr lang="da-DK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fænotypisk</a:t>
            </a:r>
            <a:r>
              <a:rPr lang="da-DK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plasticitet</a:t>
            </a:r>
            <a:endParaRPr lang="da-DK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2272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8313" y="1600200"/>
            <a:ext cx="7848103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akklimering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kompensere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for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temperaturstigninger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følge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af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klimaforandringer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Sker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der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forudsigelig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evolution i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evnen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til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at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akklimere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til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klimaet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Teorien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siger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Graden</a:t>
            </a:r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af</a:t>
            </a:r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akklimeringsevne</a:t>
            </a:r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er</a:t>
            </a:r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negativt</a:t>
            </a:r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relateret</a:t>
            </a:r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til</a:t>
            </a:r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	basal-</a:t>
            </a:r>
            <a:r>
              <a:rPr lang="en-US" sz="2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tolerancen</a:t>
            </a:r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sz="22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Graden</a:t>
            </a:r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af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akklimeringsevne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er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positivt</a:t>
            </a:r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relateret</a:t>
            </a:r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til</a:t>
            </a:r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en-US" sz="2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graden</a:t>
            </a:r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af</a:t>
            </a:r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variation i </a:t>
            </a:r>
            <a:r>
              <a:rPr lang="en-US" sz="2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klimaet</a:t>
            </a:r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468313" y="18864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Temperatur-akklimeringsevne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Drosophila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836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27584" y="1484784"/>
            <a:ext cx="3744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Latitudinal</a:t>
            </a:r>
            <a:r>
              <a:rPr lang="da-DK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a-DK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hypothesis</a:t>
            </a:r>
            <a:endParaRPr lang="da-DK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64088" y="1484784"/>
            <a:ext cx="3744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Trade-</a:t>
            </a:r>
            <a:r>
              <a:rPr lang="da-DK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off</a:t>
            </a:r>
            <a:r>
              <a:rPr lang="da-DK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a-DK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hypothesis</a:t>
            </a:r>
            <a:endParaRPr lang="da-DK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9307" y="2186696"/>
            <a:ext cx="3395141" cy="444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846" y="2186696"/>
            <a:ext cx="4679210" cy="444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79512" y="6300028"/>
            <a:ext cx="22349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err="1" smtClean="0"/>
              <a:t>Chown</a:t>
            </a:r>
            <a:r>
              <a:rPr lang="da-DK" dirty="0" smtClean="0"/>
              <a:t> et al., 2004</a:t>
            </a:r>
            <a:endParaRPr lang="da-DK" dirty="0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468313" y="18864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Temperatur-akklimeringsevne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Drosophila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2467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a-DK" altLang="en-US" dirty="0"/>
              <a:t>Indhold</a:t>
            </a:r>
            <a:endParaRPr lang="en-US" altLang="en-US" dirty="0"/>
          </a:p>
        </p:txBody>
      </p:sp>
      <p:sp>
        <p:nvSpPr>
          <p:cNvPr id="624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da-DK" altLang="en-US" sz="2800" dirty="0" smtClean="0"/>
              <a:t>Hvad </a:t>
            </a:r>
            <a:r>
              <a:rPr lang="da-DK" altLang="en-US" sz="2800" dirty="0"/>
              <a:t>er evolution?</a:t>
            </a:r>
          </a:p>
          <a:p>
            <a:pPr lvl="1">
              <a:lnSpc>
                <a:spcPct val="80000"/>
              </a:lnSpc>
            </a:pPr>
            <a:r>
              <a:rPr lang="da-DK" altLang="en-US" sz="2400" dirty="0"/>
              <a:t>Forudsætninger</a:t>
            </a:r>
          </a:p>
          <a:p>
            <a:pPr lvl="2">
              <a:lnSpc>
                <a:spcPct val="80000"/>
              </a:lnSpc>
            </a:pPr>
            <a:r>
              <a:rPr lang="da-DK" altLang="en-US" sz="2000" dirty="0"/>
              <a:t>Genetik</a:t>
            </a:r>
          </a:p>
          <a:p>
            <a:pPr lvl="2">
              <a:lnSpc>
                <a:spcPct val="80000"/>
              </a:lnSpc>
            </a:pPr>
            <a:r>
              <a:rPr lang="da-DK" altLang="en-US" sz="2000" dirty="0"/>
              <a:t>Variation</a:t>
            </a:r>
          </a:p>
          <a:p>
            <a:pPr lvl="2">
              <a:lnSpc>
                <a:spcPct val="80000"/>
              </a:lnSpc>
            </a:pPr>
            <a:r>
              <a:rPr lang="da-DK" altLang="en-US" sz="2000" dirty="0" smtClean="0"/>
              <a:t>Tilfældigheder</a:t>
            </a:r>
          </a:p>
          <a:p>
            <a:pPr lvl="2">
              <a:lnSpc>
                <a:spcPct val="80000"/>
              </a:lnSpc>
            </a:pPr>
            <a:endParaRPr lang="da-DK" altLang="en-US" sz="2000" dirty="0"/>
          </a:p>
          <a:p>
            <a:pPr>
              <a:lnSpc>
                <a:spcPct val="80000"/>
              </a:lnSpc>
            </a:pPr>
            <a:r>
              <a:rPr lang="da-DK" altLang="en-US" sz="2800" dirty="0"/>
              <a:t>Hvor </a:t>
            </a:r>
            <a:r>
              <a:rPr lang="da-DK" altLang="en-US" sz="2800" dirty="0" smtClean="0"/>
              <a:t>og hvornår foregår </a:t>
            </a:r>
            <a:r>
              <a:rPr lang="da-DK" altLang="en-US" sz="2800" dirty="0"/>
              <a:t>evolution?</a:t>
            </a:r>
          </a:p>
          <a:p>
            <a:pPr>
              <a:lnSpc>
                <a:spcPct val="80000"/>
              </a:lnSpc>
            </a:pPr>
            <a:endParaRPr lang="da-DK" altLang="en-US" sz="1600" dirty="0" smtClean="0"/>
          </a:p>
          <a:p>
            <a:pPr>
              <a:lnSpc>
                <a:spcPct val="80000"/>
              </a:lnSpc>
            </a:pPr>
            <a:r>
              <a:rPr lang="da-DK" altLang="en-US" sz="2800" dirty="0" smtClean="0"/>
              <a:t>Evolution </a:t>
            </a:r>
            <a:r>
              <a:rPr lang="da-DK" altLang="en-US" sz="2800" dirty="0"/>
              <a:t>i </a:t>
            </a:r>
            <a:r>
              <a:rPr lang="da-DK" altLang="en-US" sz="2800" dirty="0" smtClean="0"/>
              <a:t>dag: forståelse af klimatilpasninger, naturbevaring, landbrug &amp; sundhed</a:t>
            </a:r>
            <a:endParaRPr lang="da-DK" alt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1066800"/>
            <a:ext cx="2809673" cy="2209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da-DK" sz="3200" dirty="0" err="1" smtClean="0"/>
              <a:t>Latitudinal</a:t>
            </a:r>
            <a:r>
              <a:rPr lang="da-DK" sz="3200" dirty="0" smtClean="0"/>
              <a:t> hypotese</a:t>
            </a:r>
            <a:endParaRPr lang="da-DK" sz="3200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463" r="49521"/>
          <a:stretch/>
        </p:blipFill>
        <p:spPr bwMode="auto">
          <a:xfrm>
            <a:off x="2286000" y="1143000"/>
            <a:ext cx="3960440" cy="4032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1000" y="5410200"/>
            <a:ext cx="8610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30000"/>
              </a:spcBef>
              <a:defRPr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Drosophila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viser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samstemmende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at der kun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er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lidt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variation i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akklimeringsevnen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indenfor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art, og at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egenskaber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ikke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nemt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ændres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evolutionært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hverken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laboratoriet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eller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naturen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(evolutionary constrained?).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00800" y="19050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Kuldetolerance</a:t>
            </a:r>
            <a:endParaRPr lang="da-DK" dirty="0"/>
          </a:p>
        </p:txBody>
      </p:sp>
      <p:sp>
        <p:nvSpPr>
          <p:cNvPr id="7" name="TextBox 6"/>
          <p:cNvSpPr txBox="1"/>
          <p:nvPr/>
        </p:nvSpPr>
        <p:spPr>
          <a:xfrm>
            <a:off x="6416722" y="3236031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Varmetolerance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927863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4166" y="1249384"/>
            <a:ext cx="87080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Temperatur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inducerer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potentielt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adaptive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akklimeringsresponser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der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kan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følge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daglige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fluktuationer</a:t>
            </a:r>
            <a:endParaRPr lang="en-US" sz="2000" u="sng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Men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langt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det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meste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forskning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er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lavet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under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laboratorieforhold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og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konstante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temperaturer</a:t>
            </a:r>
            <a:endParaRPr lang="en-US" sz="2000" dirty="0"/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 descr="E:\DCIM\100MEDIA\IMAG019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852936"/>
            <a:ext cx="6013039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68313" y="18864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Temperatur-akklimeringsevne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lang="en-US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Drosophila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6876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4000" dirty="0" smtClean="0">
                <a:latin typeface="+mn-lt"/>
              </a:rPr>
              <a:t>Effekter af ikke-linearitet</a:t>
            </a:r>
            <a:endParaRPr lang="da-DK" sz="4000" dirty="0">
              <a:latin typeface="+mn-lt"/>
            </a:endParaRPr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/>
          </p:nvPr>
        </p:nvGraphicFramePr>
        <p:xfrm>
          <a:off x="1475656" y="2276872"/>
          <a:ext cx="6015038" cy="35385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5" name="Straight Arrow Connector 4"/>
          <p:cNvCxnSpPr/>
          <p:nvPr/>
        </p:nvCxnSpPr>
        <p:spPr>
          <a:xfrm>
            <a:off x="1547664" y="5733256"/>
            <a:ext cx="583264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1547664" y="2420888"/>
            <a:ext cx="0" cy="33123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690156" y="5890874"/>
            <a:ext cx="1907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Temperatur</a:t>
            </a:r>
            <a:endParaRPr lang="da-DK" dirty="0"/>
          </a:p>
        </p:txBody>
      </p:sp>
      <p:sp>
        <p:nvSpPr>
          <p:cNvPr id="9" name="TextBox 8"/>
          <p:cNvSpPr txBox="1"/>
          <p:nvPr/>
        </p:nvSpPr>
        <p:spPr>
          <a:xfrm>
            <a:off x="1691680" y="2348880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Metabolisme</a:t>
            </a:r>
            <a:endParaRPr lang="da-DK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4644008" y="4653136"/>
            <a:ext cx="115212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5868144" y="4653136"/>
            <a:ext cx="115212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860032" y="4221088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- </a:t>
            </a:r>
            <a:r>
              <a:rPr lang="el-GR" dirty="0" smtClean="0"/>
              <a:t>Δ</a:t>
            </a:r>
            <a:r>
              <a:rPr lang="da-DK" dirty="0" smtClean="0"/>
              <a:t>°C</a:t>
            </a:r>
            <a:endParaRPr lang="da-DK" dirty="0"/>
          </a:p>
        </p:txBody>
      </p:sp>
      <p:sp>
        <p:nvSpPr>
          <p:cNvPr id="18" name="TextBox 17"/>
          <p:cNvSpPr txBox="1"/>
          <p:nvPr/>
        </p:nvSpPr>
        <p:spPr>
          <a:xfrm>
            <a:off x="6228184" y="4221088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+ </a:t>
            </a:r>
            <a:r>
              <a:rPr lang="el-GR" dirty="0" smtClean="0"/>
              <a:t>Δ</a:t>
            </a:r>
            <a:r>
              <a:rPr lang="da-DK" dirty="0" smtClean="0"/>
              <a:t>°C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058291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/>
          </p:cNvGraphicFramePr>
          <p:nvPr>
            <p:extLst/>
          </p:nvPr>
        </p:nvGraphicFramePr>
        <p:xfrm>
          <a:off x="1475656" y="2276872"/>
          <a:ext cx="6015038" cy="35385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5" name="Straight Arrow Connector 4"/>
          <p:cNvCxnSpPr/>
          <p:nvPr/>
        </p:nvCxnSpPr>
        <p:spPr>
          <a:xfrm>
            <a:off x="1547664" y="5733256"/>
            <a:ext cx="583264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1547664" y="2420888"/>
            <a:ext cx="0" cy="33123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690156" y="5890874"/>
            <a:ext cx="1907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Temperature</a:t>
            </a:r>
            <a:endParaRPr lang="da-DK" dirty="0"/>
          </a:p>
        </p:txBody>
      </p:sp>
      <p:sp>
        <p:nvSpPr>
          <p:cNvPr id="9" name="TextBox 8"/>
          <p:cNvSpPr txBox="1"/>
          <p:nvPr/>
        </p:nvSpPr>
        <p:spPr>
          <a:xfrm>
            <a:off x="1691680" y="2348880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err="1" smtClean="0"/>
              <a:t>Metabolism</a:t>
            </a:r>
            <a:endParaRPr lang="da-DK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4644008" y="4653136"/>
            <a:ext cx="115212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5868144" y="4653136"/>
            <a:ext cx="115212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4644008" y="4653136"/>
            <a:ext cx="0" cy="72008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860032" y="4221088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- </a:t>
            </a:r>
            <a:r>
              <a:rPr lang="el-GR" dirty="0" smtClean="0"/>
              <a:t>Δ</a:t>
            </a:r>
            <a:r>
              <a:rPr lang="da-DK" dirty="0" smtClean="0"/>
              <a:t>°C</a:t>
            </a:r>
            <a:endParaRPr lang="da-DK" dirty="0"/>
          </a:p>
        </p:txBody>
      </p:sp>
      <p:sp>
        <p:nvSpPr>
          <p:cNvPr id="18" name="TextBox 17"/>
          <p:cNvSpPr txBox="1"/>
          <p:nvPr/>
        </p:nvSpPr>
        <p:spPr>
          <a:xfrm>
            <a:off x="6228184" y="4221088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+ </a:t>
            </a:r>
            <a:r>
              <a:rPr lang="el-GR" dirty="0" smtClean="0"/>
              <a:t>Δ</a:t>
            </a:r>
            <a:r>
              <a:rPr lang="da-DK" dirty="0" smtClean="0"/>
              <a:t>°C</a:t>
            </a:r>
            <a:endParaRPr lang="da-DK" dirty="0"/>
          </a:p>
        </p:txBody>
      </p:sp>
      <p:sp>
        <p:nvSpPr>
          <p:cNvPr id="14" name="Title 1"/>
          <p:cNvSpPr txBox="1">
            <a:spLocks/>
          </p:cNvSpPr>
          <p:nvPr/>
        </p:nvSpPr>
        <p:spPr bwMode="auto">
          <a:xfrm>
            <a:off x="609600" y="4270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da-DK" sz="4000" kern="0" smtClean="0">
                <a:latin typeface="+mn-lt"/>
              </a:rPr>
              <a:t>Effekter af ikke-linearitet</a:t>
            </a:r>
            <a:endParaRPr lang="da-DK" sz="4000" kern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50073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332656"/>
            <a:ext cx="915346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Effekter</a:t>
            </a:r>
            <a:r>
              <a:rPr lang="en-A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af</a:t>
            </a:r>
            <a:r>
              <a:rPr lang="en-A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fluktuationer</a:t>
            </a:r>
            <a:r>
              <a:rPr lang="en-A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afhænger</a:t>
            </a:r>
            <a:r>
              <a:rPr lang="en-A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AU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af</a:t>
            </a:r>
            <a:r>
              <a:rPr lang="en-A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position </a:t>
            </a:r>
            <a:r>
              <a:rPr lang="en-AU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på</a:t>
            </a:r>
            <a:r>
              <a:rPr lang="en-A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A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“the thermal performance curve”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371600" y="4324203"/>
            <a:ext cx="6400800" cy="1752600"/>
          </a:xfrm>
        </p:spPr>
        <p:txBody>
          <a:bodyPr/>
          <a:lstStyle/>
          <a:p>
            <a:endParaRPr lang="da-DK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0611" y="1469137"/>
            <a:ext cx="4833209" cy="4840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641771" y="6234798"/>
            <a:ext cx="13258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Angilletta</a:t>
            </a:r>
            <a:r>
              <a:rPr lang="en-A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et al 2010</a:t>
            </a:r>
            <a:endParaRPr lang="en-A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3962400" y="4019403"/>
            <a:ext cx="152400" cy="133347"/>
          </a:xfrm>
          <a:prstGeom prst="ellipse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" name="Oval 8"/>
          <p:cNvSpPr/>
          <p:nvPr/>
        </p:nvSpPr>
        <p:spPr>
          <a:xfrm>
            <a:off x="4953000" y="2343003"/>
            <a:ext cx="152400" cy="133347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18384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70507E-6 L 0.09166 -0.2206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83" y="-110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58917E-6 L 0.09167 0.0791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83" y="39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84976" cy="1143000"/>
          </a:xfrm>
        </p:spPr>
        <p:txBody>
          <a:bodyPr>
            <a:normAutofit fontScale="90000"/>
          </a:bodyPr>
          <a:lstStyle/>
          <a:p>
            <a:r>
              <a:rPr lang="da-DK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Temperatur-</a:t>
            </a:r>
            <a:r>
              <a:rPr lang="da-DK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akklimering</a:t>
            </a:r>
            <a:r>
              <a:rPr lang="da-DK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 laboratoriet og i felten</a:t>
            </a:r>
            <a:endParaRPr lang="da-DK" sz="3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688" r="3937" b="32299"/>
          <a:stretch/>
        </p:blipFill>
        <p:spPr bwMode="auto">
          <a:xfrm>
            <a:off x="683568" y="1628800"/>
            <a:ext cx="3253368" cy="2004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783" b="32433"/>
          <a:stretch/>
        </p:blipFill>
        <p:spPr bwMode="auto">
          <a:xfrm>
            <a:off x="683568" y="3756073"/>
            <a:ext cx="3260204" cy="2008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684060"/>
            <a:ext cx="4464496" cy="4158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5076056" y="1916832"/>
            <a:ext cx="1008112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" name="Oval 7"/>
          <p:cNvSpPr/>
          <p:nvPr/>
        </p:nvSpPr>
        <p:spPr>
          <a:xfrm>
            <a:off x="5004048" y="4797152"/>
            <a:ext cx="1008112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" name="Rectangle 8"/>
          <p:cNvSpPr/>
          <p:nvPr/>
        </p:nvSpPr>
        <p:spPr>
          <a:xfrm>
            <a:off x="395536" y="6372036"/>
            <a:ext cx="25075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dirty="0" smtClean="0"/>
              <a:t>Schou et al., </a:t>
            </a:r>
            <a:r>
              <a:rPr lang="da-DK" dirty="0" err="1" smtClean="0"/>
              <a:t>Funct</a:t>
            </a:r>
            <a:r>
              <a:rPr lang="da-DK" dirty="0" smtClean="0"/>
              <a:t>. </a:t>
            </a:r>
            <a:r>
              <a:rPr lang="da-DK" dirty="0" err="1" smtClean="0"/>
              <a:t>Ecol</a:t>
            </a:r>
            <a:r>
              <a:rPr lang="da-DK" dirty="0" smtClean="0"/>
              <a:t>. </a:t>
            </a:r>
            <a:endParaRPr lang="da-DK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2628" y="6368568"/>
            <a:ext cx="4281850" cy="342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0088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0"/>
            <a:ext cx="7772400" cy="1470025"/>
          </a:xfrm>
        </p:spPr>
        <p:txBody>
          <a:bodyPr>
            <a:normAutofit/>
          </a:bodyPr>
          <a:lstStyle/>
          <a:p>
            <a:r>
              <a:rPr lang="en-US" sz="2800" dirty="0" err="1" smtClean="0"/>
              <a:t>Fluktuerenden</a:t>
            </a:r>
            <a:r>
              <a:rPr lang="en-US" sz="2800" dirty="0" smtClean="0"/>
              <a:t> </a:t>
            </a:r>
            <a:r>
              <a:rPr lang="en-US" sz="2800" dirty="0" err="1" smtClean="0"/>
              <a:t>temperaturers</a:t>
            </a:r>
            <a:r>
              <a:rPr lang="en-US" sz="2800" dirty="0" smtClean="0"/>
              <a:t> </a:t>
            </a:r>
            <a:r>
              <a:rPr lang="en-US" sz="2800" dirty="0" err="1" smtClean="0"/>
              <a:t>forudsigelighed</a:t>
            </a:r>
            <a:endParaRPr lang="en-US" sz="2800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436096" y="6323912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Manenti et al. 2014, J. </a:t>
            </a:r>
            <a:r>
              <a:rPr lang="da-DK" dirty="0" err="1" smtClean="0"/>
              <a:t>Evol</a:t>
            </a:r>
            <a:r>
              <a:rPr lang="da-DK" dirty="0" smtClean="0"/>
              <a:t>. </a:t>
            </a:r>
            <a:r>
              <a:rPr lang="da-DK" dirty="0" err="1" smtClean="0"/>
              <a:t>Biol</a:t>
            </a:r>
            <a:endParaRPr lang="da-DK" dirty="0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8" y="1124744"/>
            <a:ext cx="9136414" cy="217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magine 1" descr="Macintosh HD:Users:tommaso:Documents:PHD:PROGETTO_PHD:febbraio:analisi gen 10:cab.pdf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649"/>
          <a:stretch/>
        </p:blipFill>
        <p:spPr bwMode="auto">
          <a:xfrm>
            <a:off x="395536" y="4343400"/>
            <a:ext cx="5040560" cy="2325960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11" name="TextBox 10"/>
          <p:cNvSpPr txBox="1"/>
          <p:nvPr/>
        </p:nvSpPr>
        <p:spPr>
          <a:xfrm>
            <a:off x="396662" y="3501008"/>
            <a:ext cx="85678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aseline="0" dirty="0" err="1" smtClean="0">
                <a:sym typeface="Wingdings" panose="05000000000000000000" pitchFamily="2" charset="2"/>
              </a:rPr>
              <a:t>Effekter</a:t>
            </a:r>
            <a:r>
              <a:rPr lang="en-US" sz="2000" baseline="0" dirty="0" smtClean="0">
                <a:sym typeface="Wingdings" panose="05000000000000000000" pitchFamily="2" charset="2"/>
              </a:rPr>
              <a:t> </a:t>
            </a:r>
            <a:r>
              <a:rPr lang="en-US" sz="2000" baseline="0" dirty="0" err="1" smtClean="0">
                <a:sym typeface="Wingdings" panose="05000000000000000000" pitchFamily="2" charset="2"/>
              </a:rPr>
              <a:t>på</a:t>
            </a:r>
            <a:r>
              <a:rPr lang="en-US" sz="2000" baseline="0" dirty="0" smtClean="0">
                <a:sym typeface="Wingdings" panose="05000000000000000000" pitchFamily="2" charset="2"/>
              </a:rPr>
              <a:t> fitness (stress og </a:t>
            </a:r>
            <a:r>
              <a:rPr lang="en-US" sz="2000" baseline="0" dirty="0" err="1" smtClean="0">
                <a:sym typeface="Wingdings" panose="05000000000000000000" pitchFamily="2" charset="2"/>
              </a:rPr>
              <a:t>livshistrorie</a:t>
            </a:r>
            <a:r>
              <a:rPr lang="en-US" sz="2000" baseline="0" dirty="0" smtClean="0">
                <a:sym typeface="Wingdings" panose="05000000000000000000" pitchFamily="2" charset="2"/>
              </a:rPr>
              <a:t> </a:t>
            </a:r>
            <a:r>
              <a:rPr lang="en-US" sz="2000" baseline="0" dirty="0" err="1" smtClean="0">
                <a:sym typeface="Wingdings" panose="05000000000000000000" pitchFamily="2" charset="2"/>
              </a:rPr>
              <a:t>træk</a:t>
            </a:r>
            <a:r>
              <a:rPr lang="en-US" sz="2000" baseline="0" dirty="0" smtClean="0">
                <a:sym typeface="Wingdings" panose="05000000000000000000" pitchFamily="2" charset="2"/>
              </a:rPr>
              <a:t>) – </a:t>
            </a:r>
            <a:r>
              <a:rPr lang="en-US" sz="2000" baseline="0" dirty="0" err="1" smtClean="0">
                <a:sym typeface="Wingdings" panose="05000000000000000000" pitchFamily="2" charset="2"/>
              </a:rPr>
              <a:t>viser</a:t>
            </a:r>
            <a:r>
              <a:rPr lang="en-US" sz="2000" baseline="0" dirty="0" smtClean="0">
                <a:sym typeface="Wingdings" panose="05000000000000000000" pitchFamily="2" charset="2"/>
              </a:rPr>
              <a:t> at </a:t>
            </a:r>
            <a:r>
              <a:rPr lang="en-US" sz="2000" baseline="0" dirty="0" err="1" smtClean="0">
                <a:sym typeface="Wingdings" panose="05000000000000000000" pitchFamily="2" charset="2"/>
              </a:rPr>
              <a:t>uforsigelighed</a:t>
            </a:r>
            <a:r>
              <a:rPr lang="en-US" sz="2000" baseline="0" dirty="0" smtClean="0">
                <a:sym typeface="Wingdings" panose="05000000000000000000" pitchFamily="2" charset="2"/>
              </a:rPr>
              <a:t> </a:t>
            </a:r>
            <a:r>
              <a:rPr lang="en-US" sz="2000" baseline="0" dirty="0" err="1" smtClean="0">
                <a:sym typeface="Wingdings" panose="05000000000000000000" pitchFamily="2" charset="2"/>
              </a:rPr>
              <a:t>er</a:t>
            </a:r>
            <a:r>
              <a:rPr lang="en-US" sz="2000" baseline="0" dirty="0" smtClean="0">
                <a:sym typeface="Wingdings" panose="05000000000000000000" pitchFamily="2" charset="2"/>
              </a:rPr>
              <a:t> mere </a:t>
            </a:r>
            <a:r>
              <a:rPr lang="en-US" sz="2000" baseline="0" dirty="0" err="1" smtClean="0">
                <a:sym typeface="Wingdings" panose="05000000000000000000" pitchFamily="2" charset="2"/>
              </a:rPr>
              <a:t>stressende</a:t>
            </a:r>
            <a:r>
              <a:rPr lang="en-US" sz="2000" baseline="0" dirty="0" smtClean="0">
                <a:sym typeface="Wingdings" panose="05000000000000000000" pitchFamily="2" charset="2"/>
              </a:rPr>
              <a:t> </a:t>
            </a:r>
            <a:r>
              <a:rPr lang="en-US" sz="2000" baseline="0" dirty="0" err="1" smtClean="0">
                <a:sym typeface="Wingdings" panose="05000000000000000000" pitchFamily="2" charset="2"/>
              </a:rPr>
              <a:t>selvom</a:t>
            </a:r>
            <a:r>
              <a:rPr lang="en-US" sz="2000" baseline="0" dirty="0" smtClean="0">
                <a:sym typeface="Wingdings" panose="05000000000000000000" pitchFamily="2" charset="2"/>
              </a:rPr>
              <a:t> </a:t>
            </a:r>
            <a:r>
              <a:rPr lang="en-US" sz="2000" baseline="0" dirty="0" err="1" smtClean="0">
                <a:sym typeface="Wingdings" panose="05000000000000000000" pitchFamily="2" charset="2"/>
              </a:rPr>
              <a:t>regimet</a:t>
            </a:r>
            <a:r>
              <a:rPr lang="en-US" sz="2000" baseline="0" dirty="0" smtClean="0">
                <a:sym typeface="Wingdings" panose="05000000000000000000" pitchFamily="2" charset="2"/>
              </a:rPr>
              <a:t> </a:t>
            </a:r>
            <a:r>
              <a:rPr lang="en-US" sz="2000" baseline="0" dirty="0" err="1" smtClean="0">
                <a:sym typeface="Wingdings" panose="05000000000000000000" pitchFamily="2" charset="2"/>
              </a:rPr>
              <a:t>er</a:t>
            </a:r>
            <a:r>
              <a:rPr lang="en-US" sz="2000" baseline="0" dirty="0" smtClean="0">
                <a:sym typeface="Wingdings" panose="05000000000000000000" pitchFamily="2" charset="2"/>
              </a:rPr>
              <a:t> </a:t>
            </a:r>
            <a:r>
              <a:rPr lang="en-US" sz="2000" baseline="0" dirty="0" err="1" smtClean="0">
                <a:sym typeface="Wingdings" panose="05000000000000000000" pitchFamily="2" charset="2"/>
              </a:rPr>
              <a:t>mildere</a:t>
            </a:r>
            <a:r>
              <a:rPr lang="en-US" sz="2000" baseline="0" dirty="0" smtClean="0">
                <a:sym typeface="Wingdings" panose="05000000000000000000" pitchFamily="2" charset="2"/>
              </a:rPr>
              <a:t> end </a:t>
            </a:r>
            <a:r>
              <a:rPr lang="en-US" sz="2000" baseline="0" dirty="0" err="1" smtClean="0">
                <a:sym typeface="Wingdings" panose="05000000000000000000" pitchFamily="2" charset="2"/>
              </a:rPr>
              <a:t>det</a:t>
            </a:r>
            <a:r>
              <a:rPr lang="en-US" sz="2000" baseline="0" dirty="0" smtClean="0">
                <a:sym typeface="Wingdings" panose="05000000000000000000" pitchFamily="2" charset="2"/>
              </a:rPr>
              <a:t> </a:t>
            </a:r>
            <a:r>
              <a:rPr lang="en-US" sz="2000" baseline="0" dirty="0" err="1" smtClean="0">
                <a:sym typeface="Wingdings" panose="05000000000000000000" pitchFamily="2" charset="2"/>
              </a:rPr>
              <a:t>forudsigelige</a:t>
            </a:r>
            <a:endParaRPr lang="en-US" sz="2000" baseline="0" dirty="0" smtClean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527861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jgs\AppData\Local\Microsoft\Windows\Temporary Internet Files\Content.IE5\EEOAWGZM\MP900439183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2610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2185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lnSpc>
                <a:spcPct val="150000"/>
              </a:lnSpc>
            </a:pPr>
            <a:endParaRPr lang="en-GB" sz="3200" dirty="0" smtClean="0">
              <a:latin typeface="Times New Roman" pitchFamily="18" charset="0"/>
            </a:endParaRPr>
          </a:p>
          <a:p>
            <a:pPr algn="ctr"/>
            <a:r>
              <a:rPr lang="en-GB" sz="3200" dirty="0" smtClean="0"/>
              <a:t>Extreme cold and desiccation in </a:t>
            </a:r>
            <a:r>
              <a:rPr lang="en-GB" sz="3200" i="1" dirty="0" err="1" smtClean="0"/>
              <a:t>Megaphorura</a:t>
            </a:r>
            <a:r>
              <a:rPr lang="en-GB" sz="3200" i="1" dirty="0" smtClean="0"/>
              <a:t> </a:t>
            </a:r>
            <a:r>
              <a:rPr lang="en-GB" sz="3200" i="1" dirty="0" err="1" smtClean="0"/>
              <a:t>arctica</a:t>
            </a:r>
            <a:r>
              <a:rPr lang="en-GB" sz="3200" dirty="0" smtClean="0"/>
              <a:t/>
            </a:r>
            <a:br>
              <a:rPr lang="en-GB" sz="3200" dirty="0" smtClean="0"/>
            </a:br>
            <a:endParaRPr lang="en-GB" sz="2400" dirty="0" smtClean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518864" y="5382343"/>
            <a:ext cx="8229600" cy="11430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 err="1" smtClean="0"/>
              <a:t>Cryoprotective</a:t>
            </a:r>
            <a:r>
              <a:rPr lang="en-GB" sz="3200" dirty="0" smtClean="0"/>
              <a:t> dehydration</a:t>
            </a:r>
            <a:endParaRPr lang="en-GB" sz="3200" dirty="0"/>
          </a:p>
        </p:txBody>
      </p:sp>
      <p:pic>
        <p:nvPicPr>
          <p:cNvPr id="8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63" t="19116" r="28265" b="59348"/>
          <a:stretch>
            <a:fillRect/>
          </a:stretch>
        </p:blipFill>
        <p:spPr bwMode="auto">
          <a:xfrm>
            <a:off x="4642966" y="2925464"/>
            <a:ext cx="2907840" cy="2456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00" t="19116" r="56242" b="59348"/>
          <a:stretch>
            <a:fillRect/>
          </a:stretch>
        </p:blipFill>
        <p:spPr bwMode="auto">
          <a:xfrm>
            <a:off x="1017938" y="2924945"/>
            <a:ext cx="2905990" cy="2457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Arrow Connector 10"/>
          <p:cNvCxnSpPr/>
          <p:nvPr/>
        </p:nvCxnSpPr>
        <p:spPr>
          <a:xfrm>
            <a:off x="2411760" y="1755286"/>
            <a:ext cx="72008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5868144" y="1740158"/>
            <a:ext cx="72008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7460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" descr="C:\Users\jgs\AppData\Local\Microsoft\Windows\Temporary Internet Files\Content.IE5\EEOAWGZM\MP900439183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3590461"/>
            <a:ext cx="2520280" cy="1890210"/>
          </a:xfrm>
          <a:prstGeom prst="rect">
            <a:avLst/>
          </a:prstGeom>
        </p:spPr>
      </p:pic>
      <p:pic>
        <p:nvPicPr>
          <p:cNvPr id="11" name="Picture 5" descr="hydrerede arcticus på gip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473"/>
          <a:stretch>
            <a:fillRect/>
          </a:stretch>
        </p:blipFill>
        <p:spPr bwMode="auto">
          <a:xfrm>
            <a:off x="6588225" y="3563595"/>
            <a:ext cx="1998028" cy="18841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566861"/>
            <a:ext cx="2875208" cy="1913810"/>
          </a:xfrm>
          <a:prstGeom prst="rect">
            <a:avLst/>
          </a:prstGeom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76" y="0"/>
            <a:ext cx="9144000" cy="2996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21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3" descr="C:\Users\jgs\AppData\Local\Microsoft\Windows\Temporary Internet Files\Content.IE5\EEOAWGZM\MP900439183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6402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1621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hangingPunct="0">
              <a:lnSpc>
                <a:spcPct val="50000"/>
              </a:lnSpc>
            </a:pPr>
            <a:endParaRPr lang="en-GB" sz="3200" dirty="0" smtClean="0">
              <a:solidFill>
                <a:srgbClr val="FFFFD5"/>
              </a:solidFill>
              <a:latin typeface="+mj-lt"/>
            </a:endParaRPr>
          </a:p>
          <a:p>
            <a:pPr lvl="1" eaLnBrk="0" hangingPunct="0">
              <a:lnSpc>
                <a:spcPct val="150000"/>
              </a:lnSpc>
              <a:spcAft>
                <a:spcPct val="30000"/>
              </a:spcAft>
            </a:pPr>
            <a:r>
              <a:rPr lang="en-GB" sz="2800" dirty="0" smtClean="0">
                <a:latin typeface="+mj-lt"/>
              </a:rPr>
              <a:t>Population differences in adaptation in </a:t>
            </a:r>
            <a:r>
              <a:rPr lang="en-GB" sz="2800" i="1" dirty="0" smtClean="0">
                <a:latin typeface="+mj-lt"/>
              </a:rPr>
              <a:t>M. </a:t>
            </a:r>
            <a:r>
              <a:rPr lang="en-GB" sz="2800" i="1" dirty="0" err="1" smtClean="0">
                <a:latin typeface="+mj-lt"/>
              </a:rPr>
              <a:t>arctica</a:t>
            </a:r>
            <a:endParaRPr lang="en-GB" sz="2800" dirty="0" smtClean="0">
              <a:latin typeface="+mj-lt"/>
            </a:endParaRPr>
          </a:p>
          <a:p>
            <a:pPr lvl="1" eaLnBrk="0" hangingPunct="0">
              <a:lnSpc>
                <a:spcPct val="150000"/>
              </a:lnSpc>
              <a:buFontTx/>
              <a:buChar char="•"/>
            </a:pPr>
            <a:r>
              <a:rPr lang="en-GB" sz="2200" dirty="0" smtClean="0">
                <a:latin typeface="+mj-lt"/>
              </a:rPr>
              <a:t>Population from mainland Norway, Iceland, Svalbard (Norway)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1763688" y="2204864"/>
            <a:ext cx="5213984" cy="4029400"/>
            <a:chOff x="0" y="3041989"/>
            <a:chExt cx="4392488" cy="4042594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074242"/>
              <a:ext cx="4392488" cy="4010341"/>
            </a:xfrm>
            <a:prstGeom prst="rect">
              <a:avLst/>
            </a:prstGeom>
          </p:spPr>
        </p:pic>
        <p:sp>
          <p:nvSpPr>
            <p:cNvPr id="16" name="Oval 15"/>
            <p:cNvSpPr/>
            <p:nvPr/>
          </p:nvSpPr>
          <p:spPr>
            <a:xfrm>
              <a:off x="2344588" y="3041989"/>
              <a:ext cx="792088" cy="780124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GB" sz="1100" dirty="0" smtClean="0">
                  <a:effectLst/>
                  <a:ea typeface="Times New Roman"/>
                  <a:cs typeface="Times New Roman"/>
                </a:rPr>
                <a:t> </a:t>
              </a:r>
              <a:endParaRPr lang="en-GB" sz="1100" dirty="0">
                <a:effectLst/>
                <a:ea typeface="Calibri"/>
                <a:cs typeface="Times New Roman"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720080" y="4811907"/>
              <a:ext cx="792088" cy="780124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GB" sz="1100" dirty="0" smtClean="0">
                  <a:effectLst/>
                  <a:ea typeface="Times New Roman"/>
                  <a:cs typeface="Times New Roman"/>
                </a:rPr>
                <a:t> </a:t>
              </a:r>
              <a:endParaRPr lang="en-GB" sz="1100" dirty="0">
                <a:effectLst/>
                <a:ea typeface="Calibri"/>
                <a:cs typeface="Times New Roman"/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2344588" y="5592031"/>
              <a:ext cx="792088" cy="780124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GB" sz="1100" dirty="0" smtClean="0">
                  <a:effectLst/>
                  <a:ea typeface="Times New Roman"/>
                  <a:cs typeface="Times New Roman"/>
                </a:rPr>
                <a:t> </a:t>
              </a:r>
              <a:endParaRPr lang="en-GB" sz="1100" dirty="0">
                <a:effectLst/>
                <a:ea typeface="Calibri"/>
                <a:cs typeface="Times New Roman"/>
              </a:endParaRPr>
            </a:p>
          </p:txBody>
        </p:sp>
      </p:grpSp>
      <p:pic>
        <p:nvPicPr>
          <p:cNvPr id="10" name="Picture 2" descr="C:\Users\jgs\AppData\Local\Microsoft\Windows\Temporary Internet Files\Content.IE5\WW3S6VLT\MC900285788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2417" y="3511727"/>
            <a:ext cx="1768572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1729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a-DK" altLang="en-US" sz="3400" dirty="0"/>
              <a:t>Hvad ved </a:t>
            </a:r>
            <a:r>
              <a:rPr lang="da-DK" altLang="en-US" sz="3400" dirty="0" smtClean="0"/>
              <a:t>vi </a:t>
            </a:r>
            <a:r>
              <a:rPr lang="da-DK" altLang="en-US" sz="3400" dirty="0"/>
              <a:t>om evolution </a:t>
            </a:r>
            <a:r>
              <a:rPr lang="da-DK" altLang="en-US" sz="3400" dirty="0" smtClean="0"/>
              <a:t>i dag</a:t>
            </a:r>
            <a:r>
              <a:rPr lang="da-DK" altLang="en-US" sz="3400" dirty="0"/>
              <a:t>?</a:t>
            </a:r>
            <a:endParaRPr lang="en-US" altLang="en-US" sz="3400" dirty="0"/>
          </a:p>
        </p:txBody>
      </p:sp>
      <p:sp>
        <p:nvSpPr>
          <p:cNvPr id="65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altLang="en-US" sz="2800" dirty="0" smtClean="0"/>
              <a:t>Foregik evolution mest i fortiden?</a:t>
            </a:r>
          </a:p>
          <a:p>
            <a:r>
              <a:rPr lang="da-DK" altLang="en-US" sz="2800" dirty="0" smtClean="0"/>
              <a:t>Er </a:t>
            </a:r>
            <a:r>
              <a:rPr lang="da-DK" altLang="en-US" sz="2800" dirty="0"/>
              <a:t>mennesker </a:t>
            </a:r>
            <a:r>
              <a:rPr lang="da-DK" altLang="en-US" sz="2800" dirty="0" smtClean="0"/>
              <a:t>påvirket? Hvordan</a:t>
            </a:r>
            <a:r>
              <a:rPr lang="da-DK" altLang="en-US" sz="2800" dirty="0"/>
              <a:t>?</a:t>
            </a:r>
          </a:p>
          <a:p>
            <a:r>
              <a:rPr lang="da-DK" altLang="en-US" sz="2800" dirty="0" smtClean="0"/>
              <a:t>Kan vi bruge evolution til noget?</a:t>
            </a:r>
            <a:endParaRPr lang="da-DK" altLang="en-US" sz="2800" dirty="0"/>
          </a:p>
          <a:p>
            <a:r>
              <a:rPr lang="da-DK" altLang="en-US" sz="2800" dirty="0"/>
              <a:t>Skal vi blande os?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6333" y="3968549"/>
            <a:ext cx="4741334" cy="2667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a-DK" altLang="en-US"/>
              <a:t>Naturbevaring</a:t>
            </a:r>
            <a:endParaRPr lang="en-US" altLang="en-US"/>
          </a:p>
        </p:txBody>
      </p:sp>
      <p:sp>
        <p:nvSpPr>
          <p:cNvPr id="631815" name="Text Box 7"/>
          <p:cNvSpPr txBox="1">
            <a:spLocks noChangeArrowheads="1"/>
          </p:cNvSpPr>
          <p:nvPr/>
        </p:nvSpPr>
        <p:spPr bwMode="auto">
          <a:xfrm>
            <a:off x="990600" y="1371600"/>
            <a:ext cx="6934200" cy="536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a-DK" altLang="en-US" dirty="0"/>
              <a:t>Tidligere strategi: </a:t>
            </a:r>
            <a:r>
              <a:rPr lang="da-DK" altLang="en-US" dirty="0" err="1"/>
              <a:t>Noah’s</a:t>
            </a:r>
            <a:r>
              <a:rPr lang="da-DK" altLang="en-US" dirty="0"/>
              <a:t> Ark</a:t>
            </a:r>
          </a:p>
          <a:p>
            <a:pPr>
              <a:spcBef>
                <a:spcPct val="50000"/>
              </a:spcBef>
            </a:pPr>
            <a:r>
              <a:rPr lang="da-DK" altLang="en-US" dirty="0"/>
              <a:t>Europæisk Bison</a:t>
            </a:r>
          </a:p>
          <a:p>
            <a:pPr>
              <a:spcBef>
                <a:spcPct val="50000"/>
              </a:spcBef>
            </a:pPr>
            <a:r>
              <a:rPr lang="da-DK" altLang="en-US" dirty="0"/>
              <a:t>Udryddet i naturen (1919)</a:t>
            </a:r>
          </a:p>
          <a:p>
            <a:pPr>
              <a:spcBef>
                <a:spcPct val="50000"/>
              </a:spcBef>
            </a:pPr>
            <a:r>
              <a:rPr lang="da-DK" altLang="en-US" dirty="0"/>
              <a:t>Population gen-etableret fra 7 zoo-individer </a:t>
            </a:r>
          </a:p>
          <a:p>
            <a:pPr>
              <a:spcBef>
                <a:spcPct val="50000"/>
              </a:spcBef>
            </a:pPr>
            <a:r>
              <a:rPr lang="da-DK" altLang="en-US" dirty="0"/>
              <a:t>I dag ca. 800 vildtlevende individer (+ 600 i fangenskab)</a:t>
            </a:r>
          </a:p>
          <a:p>
            <a:pPr>
              <a:spcBef>
                <a:spcPct val="50000"/>
              </a:spcBef>
            </a:pPr>
            <a:endParaRPr lang="da-DK" altLang="en-US" b="1" i="1" dirty="0"/>
          </a:p>
          <a:p>
            <a:pPr>
              <a:spcBef>
                <a:spcPct val="50000"/>
              </a:spcBef>
            </a:pPr>
            <a:r>
              <a:rPr lang="da-DK" altLang="en-US" b="1" i="1" dirty="0"/>
              <a:t>Succes……men</a:t>
            </a:r>
          </a:p>
          <a:p>
            <a:pPr>
              <a:spcBef>
                <a:spcPct val="50000"/>
              </a:spcBef>
            </a:pPr>
            <a:endParaRPr lang="da-DK" altLang="en-US" dirty="0"/>
          </a:p>
          <a:p>
            <a:pPr>
              <a:spcBef>
                <a:spcPct val="50000"/>
              </a:spcBef>
            </a:pPr>
            <a:r>
              <a:rPr lang="da-DK" altLang="en-US" dirty="0"/>
              <a:t>Ekstremt sårbar (genetisk)</a:t>
            </a:r>
          </a:p>
          <a:p>
            <a:pPr>
              <a:spcBef>
                <a:spcPct val="50000"/>
              </a:spcBef>
            </a:pPr>
            <a:r>
              <a:rPr lang="en-US" altLang="en-US" dirty="0" err="1"/>
              <a:t>Lav</a:t>
            </a:r>
            <a:r>
              <a:rPr lang="en-US" altLang="en-US" dirty="0"/>
              <a:t> </a:t>
            </a:r>
            <a:r>
              <a:rPr lang="en-US" altLang="en-US" dirty="0" err="1"/>
              <a:t>effektiv</a:t>
            </a:r>
            <a:r>
              <a:rPr lang="en-US" altLang="en-US" dirty="0"/>
              <a:t> </a:t>
            </a:r>
            <a:r>
              <a:rPr lang="en-US" altLang="en-US" dirty="0" err="1"/>
              <a:t>populationstørrelse</a:t>
            </a:r>
            <a:r>
              <a:rPr lang="en-US" altLang="en-US" dirty="0"/>
              <a:t> (</a:t>
            </a:r>
            <a:r>
              <a:rPr lang="da-DK" altLang="en-US" dirty="0"/>
              <a:t>~ 25</a:t>
            </a:r>
            <a:r>
              <a:rPr lang="en-US" altLang="en-US" dirty="0"/>
              <a:t>) </a:t>
            </a:r>
          </a:p>
          <a:p>
            <a:pPr>
              <a:spcBef>
                <a:spcPct val="50000"/>
              </a:spcBef>
            </a:pPr>
            <a:r>
              <a:rPr lang="da-DK" altLang="en-US" dirty="0"/>
              <a:t>Genetisk flaskehals, indavl</a:t>
            </a:r>
          </a:p>
          <a:p>
            <a:pPr>
              <a:spcBef>
                <a:spcPct val="50000"/>
              </a:spcBef>
            </a:pPr>
            <a:r>
              <a:rPr lang="da-DK" altLang="en-US" dirty="0"/>
              <a:t>Kraftigt reduceret potentiale for evolutionære tilpasninger</a:t>
            </a:r>
            <a:endParaRPr lang="en-US" altLang="en-US" dirty="0"/>
          </a:p>
          <a:p>
            <a:endParaRPr lang="en-US" altLang="en-US" dirty="0"/>
          </a:p>
          <a:p>
            <a:r>
              <a:rPr lang="en-US" altLang="en-US" sz="1200" dirty="0"/>
              <a:t>http://news.bbc.co.uk/earth/hi/earth_news/newsid_8182000/8182104.stm</a:t>
            </a:r>
          </a:p>
        </p:txBody>
      </p:sp>
      <p:pic>
        <p:nvPicPr>
          <p:cNvPr id="631817" name="Picture 9" descr="58b82ae59ee8816f2d13278ed4a4d38e-grand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219200"/>
            <a:ext cx="2238375" cy="214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1818" name="Picture 10" descr="_46150280_157_578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038600"/>
            <a:ext cx="28956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da-DK" altLang="en-US"/>
              <a:t>Naturbevaring</a:t>
            </a:r>
            <a:endParaRPr lang="en-US" altLang="en-US"/>
          </a:p>
        </p:txBody>
      </p:sp>
      <p:pic>
        <p:nvPicPr>
          <p:cNvPr id="634885" name="Picture 5" descr="1-doomsday-seed-vault-l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574925"/>
            <a:ext cx="5181600" cy="405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4888" name="Text Box 8"/>
          <p:cNvSpPr txBox="1">
            <a:spLocks noChangeArrowheads="1"/>
          </p:cNvSpPr>
          <p:nvPr/>
        </p:nvSpPr>
        <p:spPr bwMode="auto">
          <a:xfrm>
            <a:off x="228600" y="1066800"/>
            <a:ext cx="8153400" cy="187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da-DK" altLang="en-US"/>
              <a:t> Sikring af genetisk potentiale (både naturbevaring og ift. landbrug)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da-DK" altLang="en-US"/>
              <a:t> Planlægning af naturparker/reservater (størrelse, placering, mulighed for   spredning)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da-DK" altLang="en-US"/>
              <a:t> Zoologiske haver</a:t>
            </a:r>
            <a:endParaRPr lang="en-US" altLang="en-US"/>
          </a:p>
          <a:p>
            <a:pPr>
              <a:spcBef>
                <a:spcPct val="50000"/>
              </a:spcBef>
              <a:buFontTx/>
              <a:buChar char="•"/>
            </a:pPr>
            <a:r>
              <a:rPr lang="da-DK" altLang="en-US"/>
              <a:t> Gen-banker 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9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da-DK" altLang="en-US"/>
              <a:t>Landbrug</a:t>
            </a:r>
            <a:endParaRPr lang="en-US" altLang="en-US"/>
          </a:p>
        </p:txBody>
      </p:sp>
      <p:sp>
        <p:nvSpPr>
          <p:cNvPr id="635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43000"/>
            <a:ext cx="9144000" cy="5410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000"/>
              <a:t>Mennesket har haft landbrug &gt; 10000 år og udnyttet evolution gennem avl </a:t>
            </a:r>
          </a:p>
          <a:p>
            <a:pPr>
              <a:lnSpc>
                <a:spcPct val="80000"/>
              </a:lnSpc>
            </a:pPr>
            <a:endParaRPr lang="en-US" altLang="en-US" sz="2000"/>
          </a:p>
          <a:p>
            <a:pPr>
              <a:lnSpc>
                <a:spcPct val="80000"/>
              </a:lnSpc>
            </a:pPr>
            <a:r>
              <a:rPr lang="en-US" altLang="en-US" sz="2000"/>
              <a:t>Stadig store gevinster</a:t>
            </a:r>
          </a:p>
        </p:txBody>
      </p:sp>
      <p:pic>
        <p:nvPicPr>
          <p:cNvPr id="635910" name="Picture 6" descr="kyllingevægt[kaskelot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209800"/>
            <a:ext cx="5715000" cy="4522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9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da-DK" altLang="en-US"/>
              <a:t>Landbrug</a:t>
            </a:r>
            <a:endParaRPr lang="en-US" altLang="en-US"/>
          </a:p>
        </p:txBody>
      </p:sp>
      <p:sp>
        <p:nvSpPr>
          <p:cNvPr id="637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43000"/>
            <a:ext cx="9144000" cy="54102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altLang="en-US" sz="2000"/>
              <a:t>	</a:t>
            </a:r>
            <a:r>
              <a:rPr lang="en-US" altLang="en-US" sz="2400"/>
              <a:t>Intensiv (ind)avl forarmer den genetiske variation</a:t>
            </a:r>
          </a:p>
          <a:p>
            <a:pPr lvl="1">
              <a:lnSpc>
                <a:spcPct val="80000"/>
              </a:lnSpc>
            </a:pPr>
            <a:r>
              <a:rPr lang="en-US" altLang="en-US" sz="1800"/>
              <a:t>Påvirker muligheden for yderligere avl</a:t>
            </a:r>
          </a:p>
          <a:p>
            <a:pPr lvl="1">
              <a:lnSpc>
                <a:spcPct val="80000"/>
              </a:lnSpc>
            </a:pPr>
            <a:r>
              <a:rPr lang="da-DK" altLang="en-US" sz="1800"/>
              <a:t>Øget sårbarheden overfor sygdomme etc.</a:t>
            </a:r>
          </a:p>
          <a:p>
            <a:pPr lvl="1">
              <a:lnSpc>
                <a:spcPct val="80000"/>
              </a:lnSpc>
            </a:pPr>
            <a:r>
              <a:rPr lang="da-DK" altLang="en-US" sz="1800"/>
              <a:t>Risiko for genetisk relaterede, sygdoms-, adfærds- og reproduktionsproblemer</a:t>
            </a:r>
            <a:endParaRPr lang="en-US" altLang="en-US" sz="1800"/>
          </a:p>
        </p:txBody>
      </p:sp>
      <p:pic>
        <p:nvPicPr>
          <p:cNvPr id="637957" name="Picture 5" descr="majsmar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400300"/>
            <a:ext cx="5638800" cy="422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000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743" b="22495"/>
          <a:stretch>
            <a:fillRect/>
          </a:stretch>
        </p:blipFill>
        <p:spPr bwMode="auto">
          <a:xfrm>
            <a:off x="228600" y="1066800"/>
            <a:ext cx="48768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000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338" b="32843"/>
          <a:stretch>
            <a:fillRect/>
          </a:stretch>
        </p:blipFill>
        <p:spPr bwMode="auto">
          <a:xfrm>
            <a:off x="4379913" y="1066800"/>
            <a:ext cx="4764087" cy="537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400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da-DK" altLang="en-US"/>
              <a:t>Sundhed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029200"/>
            <a:ext cx="4572000" cy="2128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04800" y="1843088"/>
            <a:ext cx="4267200" cy="3643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5" name="Picture 11" descr="New Ima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514600"/>
            <a:ext cx="5048250" cy="4056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56" name="Rectangle 21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  <a:noFill/>
          <a:ln/>
        </p:spPr>
        <p:txBody>
          <a:bodyPr/>
          <a:lstStyle/>
          <a:p>
            <a:r>
              <a:rPr lang="da-DK" altLang="en-US"/>
              <a:t>Sundhed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090" name="Rectangle 2"/>
          <p:cNvSpPr>
            <a:spLocks/>
          </p:cNvSpPr>
          <p:nvPr/>
        </p:nvSpPr>
        <p:spPr bwMode="auto">
          <a:xfrm>
            <a:off x="762000" y="381000"/>
            <a:ext cx="77724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>
              <a:lnSpc>
                <a:spcPts val="3600"/>
              </a:lnSpc>
            </a:pPr>
            <a:r>
              <a:rPr lang="en-US" altLang="en-US" sz="3600">
                <a:solidFill>
                  <a:srgbClr val="10007F"/>
                </a:solidFill>
                <a:latin typeface="Lucida Grande" charset="0"/>
                <a:sym typeface="Lucida Grande" charset="0"/>
              </a:rPr>
              <a:t> Hvor kommer antibiotika fra?</a:t>
            </a:r>
          </a:p>
        </p:txBody>
      </p:sp>
      <p:sp>
        <p:nvSpPr>
          <p:cNvPr id="601091" name="Rectangle 3"/>
          <p:cNvSpPr>
            <a:spLocks/>
          </p:cNvSpPr>
          <p:nvPr/>
        </p:nvSpPr>
        <p:spPr bwMode="auto">
          <a:xfrm>
            <a:off x="0" y="1327150"/>
            <a:ext cx="87630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ts val="2800"/>
              </a:lnSpc>
              <a:spcBef>
                <a:spcPts val="600"/>
              </a:spcBef>
              <a:buClr>
                <a:srgbClr val="F6FF0F"/>
              </a:buClr>
              <a:buSzPct val="75000"/>
              <a:buFont typeface="Geeza Pro" charset="0"/>
              <a:buNone/>
            </a:pPr>
            <a:r>
              <a:rPr lang="en-US" altLang="en-US" sz="2400" dirty="0">
                <a:latin typeface="Times New Roman" pitchFamily="18" charset="0"/>
                <a:sym typeface="Lucida Grande" charset="0"/>
              </a:rPr>
              <a:t>	</a:t>
            </a:r>
            <a:r>
              <a:rPr lang="en-US" altLang="en-US" sz="2400" dirty="0" err="1">
                <a:latin typeface="Times New Roman" pitchFamily="18" charset="0"/>
                <a:sym typeface="Lucida Grande" charset="0"/>
              </a:rPr>
              <a:t>Mest</a:t>
            </a:r>
            <a:r>
              <a:rPr lang="en-US" altLang="en-US" sz="2400" dirty="0">
                <a:latin typeface="Times New Roman" pitchFamily="18" charset="0"/>
                <a:sym typeface="Lucida Grande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sym typeface="Lucida Grande" charset="0"/>
              </a:rPr>
              <a:t>fra</a:t>
            </a:r>
            <a:r>
              <a:rPr lang="en-US" altLang="en-US" sz="2400" dirty="0">
                <a:latin typeface="Times New Roman" pitchFamily="18" charset="0"/>
                <a:sym typeface="Lucida Grande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sym typeface="Lucida Grande" charset="0"/>
              </a:rPr>
              <a:t>naturen</a:t>
            </a:r>
            <a:r>
              <a:rPr lang="en-US" altLang="en-US" sz="2400" dirty="0">
                <a:latin typeface="Times New Roman" pitchFamily="18" charset="0"/>
                <a:sym typeface="Lucida Grande" charset="0"/>
              </a:rPr>
              <a:t>.</a:t>
            </a:r>
          </a:p>
          <a:p>
            <a:pPr>
              <a:lnSpc>
                <a:spcPts val="2800"/>
              </a:lnSpc>
              <a:spcBef>
                <a:spcPts val="600"/>
              </a:spcBef>
              <a:buClr>
                <a:srgbClr val="F6FF0F"/>
              </a:buClr>
              <a:buSzPct val="75000"/>
              <a:buFont typeface="Geeza Pro" charset="0"/>
              <a:buNone/>
            </a:pPr>
            <a:r>
              <a:rPr lang="en-US" altLang="en-US" sz="2400" dirty="0">
                <a:latin typeface="Times New Roman" pitchFamily="18" charset="0"/>
                <a:sym typeface="Lucida Grande" charset="0"/>
              </a:rPr>
              <a:t>	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Lucida Grande" charset="0"/>
              </a:rPr>
              <a:t>Naturligt</a:t>
            </a:r>
            <a:r>
              <a:rPr lang="en-US" altLang="en-US" sz="2400" dirty="0">
                <a:latin typeface="Times New Roman" pitchFamily="18" charset="0"/>
                <a:cs typeface="Times New Roman" panose="02020603050405020304" pitchFamily="18" charset="0"/>
                <a:sym typeface="Lucida Grande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anose="02020603050405020304" pitchFamily="18" charset="0"/>
                <a:sym typeface="Lucida Grande" charset="0"/>
              </a:rPr>
              <a:t>forekommende</a:t>
            </a:r>
            <a:r>
              <a:rPr lang="en-US" altLang="en-US" sz="2400" dirty="0">
                <a:latin typeface="Times New Roman" pitchFamily="18" charset="0"/>
                <a:cs typeface="Times New Roman" panose="02020603050405020304" pitchFamily="18" charset="0"/>
                <a:sym typeface="Lucida Grande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anose="02020603050405020304" pitchFamily="18" charset="0"/>
                <a:sym typeface="Lucida Grande" charset="0"/>
              </a:rPr>
              <a:t>som</a:t>
            </a:r>
            <a:r>
              <a:rPr lang="en-US" altLang="en-US" sz="2400" dirty="0">
                <a:latin typeface="Times New Roman" pitchFamily="18" charset="0"/>
                <a:cs typeface="Times New Roman" panose="02020603050405020304" pitchFamily="18" charset="0"/>
                <a:sym typeface="Lucida Grande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anose="02020603050405020304" pitchFamily="18" charset="0"/>
                <a:sym typeface="Lucida Grande" charset="0"/>
              </a:rPr>
              <a:t>en</a:t>
            </a:r>
            <a:r>
              <a:rPr lang="en-US" altLang="en-US" sz="2400" dirty="0">
                <a:latin typeface="Times New Roman" pitchFamily="18" charset="0"/>
                <a:cs typeface="Times New Roman" panose="02020603050405020304" pitchFamily="18" charset="0"/>
                <a:sym typeface="Lucida Grande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anose="02020603050405020304" pitchFamily="18" charset="0"/>
                <a:sym typeface="Lucida Grande" charset="0"/>
              </a:rPr>
              <a:t>vigtig</a:t>
            </a:r>
            <a:r>
              <a:rPr lang="en-US" altLang="en-US" sz="2400" dirty="0">
                <a:latin typeface="Times New Roman" pitchFamily="18" charset="0"/>
                <a:cs typeface="Times New Roman" panose="02020603050405020304" pitchFamily="18" charset="0"/>
                <a:sym typeface="Lucida Grande" charset="0"/>
              </a:rPr>
              <a:t> del </a:t>
            </a:r>
            <a:r>
              <a:rPr lang="en-US" altLang="en-US" sz="2400" dirty="0" err="1">
                <a:latin typeface="Times New Roman" pitchFamily="18" charset="0"/>
                <a:cs typeface="Times New Roman" panose="02020603050405020304" pitchFamily="18" charset="0"/>
                <a:sym typeface="Lucida Grande" charset="0"/>
              </a:rPr>
              <a:t>af</a:t>
            </a:r>
            <a:r>
              <a:rPr lang="en-US" altLang="en-US" sz="2400" dirty="0">
                <a:latin typeface="Times New Roman" pitchFamily="18" charset="0"/>
                <a:cs typeface="Times New Roman" panose="02020603050405020304" pitchFamily="18" charset="0"/>
                <a:sym typeface="Lucida Grande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anose="02020603050405020304" pitchFamily="18" charset="0"/>
                <a:sym typeface="Lucida Grande" charset="0"/>
              </a:rPr>
              <a:t>mikrobielle</a:t>
            </a:r>
            <a:r>
              <a:rPr lang="en-US" altLang="en-US" sz="2400" dirty="0">
                <a:latin typeface="Times New Roman" pitchFamily="18" charset="0"/>
                <a:cs typeface="Times New Roman" panose="02020603050405020304" pitchFamily="18" charset="0"/>
                <a:sym typeface="Lucida Grande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anose="02020603050405020304" pitchFamily="18" charset="0"/>
                <a:sym typeface="Lucida Grande" charset="0"/>
              </a:rPr>
              <a:t>økosystemer</a:t>
            </a:r>
            <a:r>
              <a:rPr lang="en-US" altLang="en-US" sz="2400" dirty="0">
                <a:latin typeface="Times New Roman" pitchFamily="18" charset="0"/>
                <a:cs typeface="Times New Roman" panose="02020603050405020304" pitchFamily="18" charset="0"/>
                <a:sym typeface="Lucida Grande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anose="02020603050405020304" pitchFamily="18" charset="0"/>
                <a:sym typeface="Lucida Grande" charset="0"/>
              </a:rPr>
              <a:t>og</a:t>
            </a:r>
            <a:r>
              <a:rPr lang="en-US" altLang="en-US" sz="2400" dirty="0">
                <a:latin typeface="Times New Roman" pitchFamily="18" charset="0"/>
                <a:cs typeface="Times New Roman" panose="02020603050405020304" pitchFamily="18" charset="0"/>
                <a:sym typeface="Lucida Grande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anose="02020603050405020304" pitchFamily="18" charset="0"/>
                <a:sym typeface="Lucida Grande" charset="0"/>
              </a:rPr>
              <a:t>som</a:t>
            </a:r>
            <a:r>
              <a:rPr lang="en-US" altLang="en-US" sz="2400" dirty="0">
                <a:latin typeface="Times New Roman" pitchFamily="18" charset="0"/>
                <a:cs typeface="Times New Roman" panose="02020603050405020304" pitchFamily="18" charset="0"/>
                <a:sym typeface="Lucida Grande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anose="02020603050405020304" pitchFamily="18" charset="0"/>
                <a:sym typeface="Lucida Grande" charset="0"/>
              </a:rPr>
              <a:t>forsvar</a:t>
            </a:r>
            <a:r>
              <a:rPr lang="en-US" altLang="en-US" sz="2400" dirty="0">
                <a:latin typeface="Times New Roman" pitchFamily="18" charset="0"/>
                <a:cs typeface="Times New Roman" panose="02020603050405020304" pitchFamily="18" charset="0"/>
                <a:sym typeface="Lucida Grande" charset="0"/>
              </a:rPr>
              <a:t>.  </a:t>
            </a:r>
          </a:p>
          <a:p>
            <a:pPr>
              <a:lnSpc>
                <a:spcPts val="2800"/>
              </a:lnSpc>
              <a:spcBef>
                <a:spcPts val="600"/>
              </a:spcBef>
              <a:buClr>
                <a:srgbClr val="F6FF0F"/>
              </a:buClr>
              <a:buSzPct val="75000"/>
              <a:buFont typeface="Geeza Pro" charset="0"/>
              <a:buNone/>
            </a:pPr>
            <a:r>
              <a:rPr lang="en-US" altLang="en-US" sz="2400" dirty="0">
                <a:latin typeface="Times New Roman" pitchFamily="18" charset="0"/>
                <a:cs typeface="Times New Roman" panose="02020603050405020304" pitchFamily="18" charset="0"/>
                <a:sym typeface="Lucida Grande" charset="0"/>
              </a:rPr>
              <a:t>	</a:t>
            </a:r>
            <a:r>
              <a:rPr lang="en-US" altLang="en-US" sz="2400" dirty="0" err="1">
                <a:latin typeface="Times New Roman" pitchFamily="18" charset="0"/>
                <a:cs typeface="Times New Roman" panose="02020603050405020304" pitchFamily="18" charset="0"/>
                <a:sym typeface="Lucida Grande" charset="0"/>
              </a:rPr>
              <a:t>Selektionen</a:t>
            </a:r>
            <a:r>
              <a:rPr lang="en-US" altLang="en-US" sz="2400" dirty="0">
                <a:latin typeface="Times New Roman" pitchFamily="18" charset="0"/>
                <a:cs typeface="Times New Roman" panose="02020603050405020304" pitchFamily="18" charset="0"/>
                <a:sym typeface="Lucida Grande" charset="0"/>
              </a:rPr>
              <a:t> for </a:t>
            </a:r>
            <a:r>
              <a:rPr lang="en-US" altLang="en-US" sz="2400" dirty="0" err="1">
                <a:latin typeface="Times New Roman" pitchFamily="18" charset="0"/>
                <a:cs typeface="Times New Roman" panose="02020603050405020304" pitchFamily="18" charset="0"/>
                <a:sym typeface="Lucida Grande" charset="0"/>
              </a:rPr>
              <a:t>resistens</a:t>
            </a:r>
            <a:r>
              <a:rPr lang="en-US" altLang="en-US" sz="2400" dirty="0">
                <a:latin typeface="Times New Roman" pitchFamily="18" charset="0"/>
                <a:cs typeface="Times New Roman" panose="02020603050405020304" pitchFamily="18" charset="0"/>
                <a:sym typeface="Lucida Grande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anose="02020603050405020304" pitchFamily="18" charset="0"/>
                <a:sym typeface="Lucida Grande" charset="0"/>
              </a:rPr>
              <a:t>begyndte</a:t>
            </a:r>
            <a:r>
              <a:rPr lang="en-US" altLang="en-US" sz="2400" dirty="0">
                <a:latin typeface="Times New Roman" pitchFamily="18" charset="0"/>
                <a:cs typeface="Times New Roman" panose="02020603050405020304" pitchFamily="18" charset="0"/>
                <a:sym typeface="Lucida Grande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anose="02020603050405020304" pitchFamily="18" charset="0"/>
                <a:sym typeface="Lucida Grande" charset="0"/>
              </a:rPr>
              <a:t>længe</a:t>
            </a:r>
            <a:r>
              <a:rPr lang="en-US" altLang="en-US" sz="2400" dirty="0">
                <a:latin typeface="Times New Roman" pitchFamily="18" charset="0"/>
                <a:cs typeface="Times New Roman" panose="02020603050405020304" pitchFamily="18" charset="0"/>
                <a:sym typeface="Lucida Grande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anose="02020603050405020304" pitchFamily="18" charset="0"/>
                <a:sym typeface="Lucida Grande" charset="0"/>
              </a:rPr>
              <a:t>før</a:t>
            </a:r>
            <a:r>
              <a:rPr lang="en-US" altLang="en-US" sz="2400" dirty="0">
                <a:latin typeface="Times New Roman" pitchFamily="18" charset="0"/>
                <a:cs typeface="Times New Roman" panose="02020603050405020304" pitchFamily="18" charset="0"/>
                <a:sym typeface="Lucida Grande" charset="0"/>
              </a:rPr>
              <a:t> (</a:t>
            </a:r>
            <a:r>
              <a:rPr lang="en-US" altLang="en-US" sz="2400" dirty="0" err="1">
                <a:latin typeface="Times New Roman" pitchFamily="18" charset="0"/>
                <a:cs typeface="Times New Roman" panose="02020603050405020304" pitchFamily="18" charset="0"/>
                <a:sym typeface="Lucida Grande" charset="0"/>
              </a:rPr>
              <a:t>millioner</a:t>
            </a:r>
            <a:r>
              <a:rPr lang="en-US" altLang="en-US" sz="2400" dirty="0">
                <a:latin typeface="Times New Roman" pitchFamily="18" charset="0"/>
                <a:cs typeface="Times New Roman" panose="02020603050405020304" pitchFamily="18" charset="0"/>
                <a:sym typeface="Lucida Grande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anose="02020603050405020304" pitchFamily="18" charset="0"/>
                <a:sym typeface="Lucida Grande" charset="0"/>
              </a:rPr>
              <a:t>af</a:t>
            </a:r>
            <a:r>
              <a:rPr lang="en-US" altLang="en-US" sz="2400" dirty="0">
                <a:latin typeface="Times New Roman" pitchFamily="18" charset="0"/>
                <a:cs typeface="Times New Roman" panose="02020603050405020304" pitchFamily="18" charset="0"/>
                <a:sym typeface="Lucida Grande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anose="02020603050405020304" pitchFamily="18" charset="0"/>
                <a:sym typeface="Lucida Grande" charset="0"/>
              </a:rPr>
              <a:t>år</a:t>
            </a:r>
            <a:r>
              <a:rPr lang="en-US" altLang="en-US" sz="2400" dirty="0">
                <a:latin typeface="Times New Roman" pitchFamily="18" charset="0"/>
                <a:cs typeface="Times New Roman" panose="02020603050405020304" pitchFamily="18" charset="0"/>
                <a:sym typeface="Lucida Grande" charset="0"/>
              </a:rPr>
              <a:t>) vi </a:t>
            </a:r>
            <a:r>
              <a:rPr lang="en-US" altLang="en-US" sz="2400" dirty="0" err="1">
                <a:latin typeface="Times New Roman" pitchFamily="18" charset="0"/>
                <a:cs typeface="Times New Roman" panose="02020603050405020304" pitchFamily="18" charset="0"/>
                <a:sym typeface="Lucida Grande" charset="0"/>
              </a:rPr>
              <a:t>opdagede</a:t>
            </a:r>
            <a:r>
              <a:rPr lang="en-US" altLang="en-US" sz="2400" dirty="0">
                <a:latin typeface="Times New Roman" pitchFamily="18" charset="0"/>
                <a:cs typeface="Times New Roman" panose="02020603050405020304" pitchFamily="18" charset="0"/>
                <a:sym typeface="Lucida Grande" charset="0"/>
              </a:rPr>
              <a:t> penicillin</a:t>
            </a:r>
            <a:r>
              <a:rPr lang="en-US" altLang="en-US" sz="2400" dirty="0" smtClean="0">
                <a:latin typeface="Times New Roman" pitchFamily="18" charset="0"/>
                <a:cs typeface="Times New Roman" panose="02020603050405020304" pitchFamily="18" charset="0"/>
                <a:sym typeface="Lucida Grande" charset="0"/>
              </a:rPr>
              <a:t>.</a:t>
            </a:r>
          </a:p>
          <a:p>
            <a:pPr>
              <a:lnSpc>
                <a:spcPts val="2800"/>
              </a:lnSpc>
              <a:spcBef>
                <a:spcPts val="600"/>
              </a:spcBef>
              <a:buClr>
                <a:srgbClr val="F6FF0F"/>
              </a:buClr>
              <a:buSzPct val="75000"/>
            </a:pPr>
            <a:r>
              <a:rPr lang="en-US" altLang="en-US" sz="2400" dirty="0" smtClean="0">
                <a:latin typeface="Times New Roman" pitchFamily="18" charset="0"/>
                <a:cs typeface="Times New Roman" panose="02020603050405020304" pitchFamily="18" charset="0"/>
                <a:sym typeface="Lucida Grande" charset="0"/>
              </a:rPr>
              <a:t>	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Lucida Grande" charset="0"/>
              </a:rPr>
              <a:t>Bakterier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Lucida Grande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Lucida Grande" charset="0"/>
              </a:rPr>
              <a:t>kan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Lucida Grande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Lucida Grande" charset="0"/>
              </a:rPr>
              <a:t>udvikle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Lucida Grande" charset="0"/>
              </a:rPr>
              <a:t> sig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Lucida Grande" charset="0"/>
              </a:rPr>
              <a:t>meget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Lucida Grande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Lucida Grande" charset="0"/>
              </a:rPr>
              <a:t>hurtigt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Lucida Grande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Lucida Grande" charset="0"/>
              </a:rPr>
              <a:t>p.g.a.hurtig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Lucida Grande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Lucida Grande" charset="0"/>
              </a:rPr>
              <a:t>generationstid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Lucida Grande" charset="0"/>
              </a:rPr>
              <a:t>.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  <a:sym typeface="Lucida Grande" charset="0"/>
            </a:endParaRPr>
          </a:p>
          <a:p>
            <a:pPr>
              <a:lnSpc>
                <a:spcPts val="2800"/>
              </a:lnSpc>
              <a:spcBef>
                <a:spcPts val="600"/>
              </a:spcBef>
              <a:buClr>
                <a:srgbClr val="F6FF0F"/>
              </a:buClr>
              <a:buSzPct val="75000"/>
              <a:buFont typeface="Geeza Pro" charset="0"/>
              <a:buNone/>
            </a:pPr>
            <a:endParaRPr lang="en-US" altLang="en-US" sz="2400" dirty="0">
              <a:latin typeface="Times New Roman" pitchFamily="18" charset="0"/>
              <a:sym typeface="Lucida Grande" charset="0"/>
            </a:endParaRPr>
          </a:p>
        </p:txBody>
      </p:sp>
      <p:pic>
        <p:nvPicPr>
          <p:cNvPr id="601092" name="Picture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841750"/>
            <a:ext cx="3581400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a-DK" altLang="en-US"/>
              <a:t>Evolution af resistens</a:t>
            </a:r>
            <a:endParaRPr lang="en-US" altLang="en-US"/>
          </a:p>
        </p:txBody>
      </p:sp>
      <p:grpSp>
        <p:nvGrpSpPr>
          <p:cNvPr id="540676" name="Group 4"/>
          <p:cNvGrpSpPr>
            <a:grpSpLocks/>
          </p:cNvGrpSpPr>
          <p:nvPr/>
        </p:nvGrpSpPr>
        <p:grpSpPr bwMode="auto">
          <a:xfrm>
            <a:off x="1219200" y="1681163"/>
            <a:ext cx="6934200" cy="5100637"/>
            <a:chOff x="340" y="482"/>
            <a:chExt cx="5307" cy="4034"/>
          </a:xfrm>
        </p:grpSpPr>
        <p:pic>
          <p:nvPicPr>
            <p:cNvPr id="540677" name="Picture 5" descr="j032559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" y="482"/>
              <a:ext cx="1860" cy="10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40678" name="Picture 6" descr="j032559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88" y="482"/>
              <a:ext cx="1860" cy="10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40679" name="Picture 7" descr="j032559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6" y="2568"/>
              <a:ext cx="1860" cy="10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540680" name="Group 8"/>
            <p:cNvGrpSpPr>
              <a:grpSpLocks/>
            </p:cNvGrpSpPr>
            <p:nvPr/>
          </p:nvGrpSpPr>
          <p:grpSpPr bwMode="auto">
            <a:xfrm>
              <a:off x="1014" y="832"/>
              <a:ext cx="38" cy="103"/>
              <a:chOff x="2472" y="2432"/>
              <a:chExt cx="91" cy="272"/>
            </a:xfrm>
          </p:grpSpPr>
          <p:sp>
            <p:nvSpPr>
              <p:cNvPr id="540681" name="AutoShape 9"/>
              <p:cNvSpPr>
                <a:spLocks/>
              </p:cNvSpPr>
              <p:nvPr/>
            </p:nvSpPr>
            <p:spPr bwMode="auto">
              <a:xfrm>
                <a:off x="2472" y="2432"/>
                <a:ext cx="45" cy="272"/>
              </a:xfrm>
              <a:prstGeom prst="leftBracket">
                <a:avLst>
                  <a:gd name="adj" fmla="val 50370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a-DK"/>
              </a:p>
            </p:txBody>
          </p:sp>
          <p:sp>
            <p:nvSpPr>
              <p:cNvPr id="540682" name="AutoShape 10"/>
              <p:cNvSpPr>
                <a:spLocks/>
              </p:cNvSpPr>
              <p:nvPr/>
            </p:nvSpPr>
            <p:spPr bwMode="auto">
              <a:xfrm>
                <a:off x="2517" y="2432"/>
                <a:ext cx="46" cy="272"/>
              </a:xfrm>
              <a:prstGeom prst="rightBracket">
                <a:avLst>
                  <a:gd name="adj" fmla="val 49275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a-DK"/>
              </a:p>
            </p:txBody>
          </p:sp>
        </p:grpSp>
        <p:grpSp>
          <p:nvGrpSpPr>
            <p:cNvPr id="540683" name="Group 11"/>
            <p:cNvGrpSpPr>
              <a:grpSpLocks/>
            </p:cNvGrpSpPr>
            <p:nvPr/>
          </p:nvGrpSpPr>
          <p:grpSpPr bwMode="auto">
            <a:xfrm>
              <a:off x="1474" y="867"/>
              <a:ext cx="39" cy="102"/>
              <a:chOff x="2472" y="2432"/>
              <a:chExt cx="91" cy="272"/>
            </a:xfrm>
          </p:grpSpPr>
          <p:sp>
            <p:nvSpPr>
              <p:cNvPr id="540684" name="AutoShape 12"/>
              <p:cNvSpPr>
                <a:spLocks/>
              </p:cNvSpPr>
              <p:nvPr/>
            </p:nvSpPr>
            <p:spPr bwMode="auto">
              <a:xfrm>
                <a:off x="2472" y="2432"/>
                <a:ext cx="45" cy="272"/>
              </a:xfrm>
              <a:prstGeom prst="leftBracket">
                <a:avLst>
                  <a:gd name="adj" fmla="val 50370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a-DK"/>
              </a:p>
            </p:txBody>
          </p:sp>
          <p:sp>
            <p:nvSpPr>
              <p:cNvPr id="540685" name="AutoShape 13"/>
              <p:cNvSpPr>
                <a:spLocks/>
              </p:cNvSpPr>
              <p:nvPr/>
            </p:nvSpPr>
            <p:spPr bwMode="auto">
              <a:xfrm>
                <a:off x="2517" y="2432"/>
                <a:ext cx="46" cy="272"/>
              </a:xfrm>
              <a:prstGeom prst="rightBracket">
                <a:avLst>
                  <a:gd name="adj" fmla="val 49275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a-DK"/>
              </a:p>
            </p:txBody>
          </p:sp>
        </p:grpSp>
        <p:grpSp>
          <p:nvGrpSpPr>
            <p:cNvPr id="540686" name="Group 14"/>
            <p:cNvGrpSpPr>
              <a:grpSpLocks/>
            </p:cNvGrpSpPr>
            <p:nvPr/>
          </p:nvGrpSpPr>
          <p:grpSpPr bwMode="auto">
            <a:xfrm>
              <a:off x="1129" y="935"/>
              <a:ext cx="38" cy="103"/>
              <a:chOff x="2472" y="2432"/>
              <a:chExt cx="91" cy="272"/>
            </a:xfrm>
          </p:grpSpPr>
          <p:sp>
            <p:nvSpPr>
              <p:cNvPr id="540687" name="AutoShape 15"/>
              <p:cNvSpPr>
                <a:spLocks/>
              </p:cNvSpPr>
              <p:nvPr/>
            </p:nvSpPr>
            <p:spPr bwMode="auto">
              <a:xfrm>
                <a:off x="2472" y="2432"/>
                <a:ext cx="45" cy="272"/>
              </a:xfrm>
              <a:prstGeom prst="leftBracket">
                <a:avLst>
                  <a:gd name="adj" fmla="val 50370"/>
                </a:avLst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a-DK"/>
              </a:p>
            </p:txBody>
          </p:sp>
          <p:sp>
            <p:nvSpPr>
              <p:cNvPr id="540688" name="AutoShape 16"/>
              <p:cNvSpPr>
                <a:spLocks/>
              </p:cNvSpPr>
              <p:nvPr/>
            </p:nvSpPr>
            <p:spPr bwMode="auto">
              <a:xfrm>
                <a:off x="2517" y="2432"/>
                <a:ext cx="46" cy="272"/>
              </a:xfrm>
              <a:prstGeom prst="rightBracket">
                <a:avLst>
                  <a:gd name="adj" fmla="val 49275"/>
                </a:avLst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a-DK"/>
              </a:p>
            </p:txBody>
          </p:sp>
        </p:grpSp>
        <p:grpSp>
          <p:nvGrpSpPr>
            <p:cNvPr id="540689" name="Group 17"/>
            <p:cNvGrpSpPr>
              <a:grpSpLocks/>
            </p:cNvGrpSpPr>
            <p:nvPr/>
          </p:nvGrpSpPr>
          <p:grpSpPr bwMode="auto">
            <a:xfrm>
              <a:off x="1244" y="918"/>
              <a:ext cx="39" cy="103"/>
              <a:chOff x="2472" y="2432"/>
              <a:chExt cx="91" cy="272"/>
            </a:xfrm>
          </p:grpSpPr>
          <p:sp>
            <p:nvSpPr>
              <p:cNvPr id="540690" name="AutoShape 18"/>
              <p:cNvSpPr>
                <a:spLocks/>
              </p:cNvSpPr>
              <p:nvPr/>
            </p:nvSpPr>
            <p:spPr bwMode="auto">
              <a:xfrm>
                <a:off x="2472" y="2432"/>
                <a:ext cx="45" cy="272"/>
              </a:xfrm>
              <a:prstGeom prst="leftBracket">
                <a:avLst>
                  <a:gd name="adj" fmla="val 50370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a-DK"/>
              </a:p>
            </p:txBody>
          </p:sp>
          <p:sp>
            <p:nvSpPr>
              <p:cNvPr id="540691" name="AutoShape 19"/>
              <p:cNvSpPr>
                <a:spLocks/>
              </p:cNvSpPr>
              <p:nvPr/>
            </p:nvSpPr>
            <p:spPr bwMode="auto">
              <a:xfrm>
                <a:off x="2517" y="2432"/>
                <a:ext cx="46" cy="272"/>
              </a:xfrm>
              <a:prstGeom prst="rightBracket">
                <a:avLst>
                  <a:gd name="adj" fmla="val 49275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a-DK"/>
              </a:p>
            </p:txBody>
          </p:sp>
        </p:grpSp>
        <p:grpSp>
          <p:nvGrpSpPr>
            <p:cNvPr id="540692" name="Group 20"/>
            <p:cNvGrpSpPr>
              <a:grpSpLocks/>
            </p:cNvGrpSpPr>
            <p:nvPr/>
          </p:nvGrpSpPr>
          <p:grpSpPr bwMode="auto">
            <a:xfrm>
              <a:off x="1321" y="1055"/>
              <a:ext cx="39" cy="103"/>
              <a:chOff x="2472" y="2432"/>
              <a:chExt cx="91" cy="272"/>
            </a:xfrm>
          </p:grpSpPr>
          <p:sp>
            <p:nvSpPr>
              <p:cNvPr id="540693" name="AutoShape 21"/>
              <p:cNvSpPr>
                <a:spLocks/>
              </p:cNvSpPr>
              <p:nvPr/>
            </p:nvSpPr>
            <p:spPr bwMode="auto">
              <a:xfrm>
                <a:off x="2472" y="2432"/>
                <a:ext cx="45" cy="272"/>
              </a:xfrm>
              <a:prstGeom prst="leftBracket">
                <a:avLst>
                  <a:gd name="adj" fmla="val 50370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a-DK"/>
              </a:p>
            </p:txBody>
          </p:sp>
          <p:sp>
            <p:nvSpPr>
              <p:cNvPr id="540694" name="AutoShape 22"/>
              <p:cNvSpPr>
                <a:spLocks/>
              </p:cNvSpPr>
              <p:nvPr/>
            </p:nvSpPr>
            <p:spPr bwMode="auto">
              <a:xfrm>
                <a:off x="2517" y="2432"/>
                <a:ext cx="46" cy="272"/>
              </a:xfrm>
              <a:prstGeom prst="rightBracket">
                <a:avLst>
                  <a:gd name="adj" fmla="val 49275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a-DK"/>
              </a:p>
            </p:txBody>
          </p:sp>
        </p:grpSp>
        <p:grpSp>
          <p:nvGrpSpPr>
            <p:cNvPr id="540695" name="Group 23"/>
            <p:cNvGrpSpPr>
              <a:grpSpLocks/>
            </p:cNvGrpSpPr>
            <p:nvPr/>
          </p:nvGrpSpPr>
          <p:grpSpPr bwMode="auto">
            <a:xfrm>
              <a:off x="1244" y="747"/>
              <a:ext cx="39" cy="102"/>
              <a:chOff x="2472" y="2432"/>
              <a:chExt cx="91" cy="272"/>
            </a:xfrm>
          </p:grpSpPr>
          <p:sp>
            <p:nvSpPr>
              <p:cNvPr id="540696" name="AutoShape 24"/>
              <p:cNvSpPr>
                <a:spLocks/>
              </p:cNvSpPr>
              <p:nvPr/>
            </p:nvSpPr>
            <p:spPr bwMode="auto">
              <a:xfrm>
                <a:off x="2472" y="2432"/>
                <a:ext cx="45" cy="272"/>
              </a:xfrm>
              <a:prstGeom prst="leftBracket">
                <a:avLst>
                  <a:gd name="adj" fmla="val 50370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a-DK"/>
              </a:p>
            </p:txBody>
          </p:sp>
          <p:sp>
            <p:nvSpPr>
              <p:cNvPr id="540697" name="AutoShape 25"/>
              <p:cNvSpPr>
                <a:spLocks/>
              </p:cNvSpPr>
              <p:nvPr/>
            </p:nvSpPr>
            <p:spPr bwMode="auto">
              <a:xfrm>
                <a:off x="2517" y="2432"/>
                <a:ext cx="46" cy="272"/>
              </a:xfrm>
              <a:prstGeom prst="rightBracket">
                <a:avLst>
                  <a:gd name="adj" fmla="val 49275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a-DK"/>
              </a:p>
            </p:txBody>
          </p:sp>
        </p:grpSp>
        <p:grpSp>
          <p:nvGrpSpPr>
            <p:cNvPr id="540698" name="Group 26"/>
            <p:cNvGrpSpPr>
              <a:grpSpLocks/>
            </p:cNvGrpSpPr>
            <p:nvPr/>
          </p:nvGrpSpPr>
          <p:grpSpPr bwMode="auto">
            <a:xfrm>
              <a:off x="1436" y="730"/>
              <a:ext cx="39" cy="102"/>
              <a:chOff x="2472" y="2432"/>
              <a:chExt cx="91" cy="272"/>
            </a:xfrm>
          </p:grpSpPr>
          <p:sp>
            <p:nvSpPr>
              <p:cNvPr id="540699" name="AutoShape 27"/>
              <p:cNvSpPr>
                <a:spLocks/>
              </p:cNvSpPr>
              <p:nvPr/>
            </p:nvSpPr>
            <p:spPr bwMode="auto">
              <a:xfrm>
                <a:off x="2472" y="2432"/>
                <a:ext cx="45" cy="272"/>
              </a:xfrm>
              <a:prstGeom prst="leftBracket">
                <a:avLst>
                  <a:gd name="adj" fmla="val 5037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a-DK"/>
              </a:p>
            </p:txBody>
          </p:sp>
          <p:sp>
            <p:nvSpPr>
              <p:cNvPr id="540700" name="AutoShape 28"/>
              <p:cNvSpPr>
                <a:spLocks/>
              </p:cNvSpPr>
              <p:nvPr/>
            </p:nvSpPr>
            <p:spPr bwMode="auto">
              <a:xfrm>
                <a:off x="2517" y="2432"/>
                <a:ext cx="46" cy="272"/>
              </a:xfrm>
              <a:prstGeom prst="rightBracket">
                <a:avLst>
                  <a:gd name="adj" fmla="val 49275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a-DK"/>
              </a:p>
            </p:txBody>
          </p:sp>
        </p:grpSp>
        <p:grpSp>
          <p:nvGrpSpPr>
            <p:cNvPr id="540701" name="Group 29"/>
            <p:cNvGrpSpPr>
              <a:grpSpLocks/>
            </p:cNvGrpSpPr>
            <p:nvPr/>
          </p:nvGrpSpPr>
          <p:grpSpPr bwMode="auto">
            <a:xfrm>
              <a:off x="1667" y="1004"/>
              <a:ext cx="38" cy="102"/>
              <a:chOff x="2472" y="2432"/>
              <a:chExt cx="91" cy="272"/>
            </a:xfrm>
          </p:grpSpPr>
          <p:sp>
            <p:nvSpPr>
              <p:cNvPr id="540702" name="AutoShape 30"/>
              <p:cNvSpPr>
                <a:spLocks/>
              </p:cNvSpPr>
              <p:nvPr/>
            </p:nvSpPr>
            <p:spPr bwMode="auto">
              <a:xfrm>
                <a:off x="2472" y="2432"/>
                <a:ext cx="45" cy="272"/>
              </a:xfrm>
              <a:prstGeom prst="leftBracket">
                <a:avLst>
                  <a:gd name="adj" fmla="val 50370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a-DK"/>
              </a:p>
            </p:txBody>
          </p:sp>
          <p:sp>
            <p:nvSpPr>
              <p:cNvPr id="540703" name="AutoShape 31"/>
              <p:cNvSpPr>
                <a:spLocks/>
              </p:cNvSpPr>
              <p:nvPr/>
            </p:nvSpPr>
            <p:spPr bwMode="auto">
              <a:xfrm>
                <a:off x="2517" y="2432"/>
                <a:ext cx="46" cy="272"/>
              </a:xfrm>
              <a:prstGeom prst="rightBracket">
                <a:avLst>
                  <a:gd name="adj" fmla="val 49275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a-DK"/>
              </a:p>
            </p:txBody>
          </p:sp>
        </p:grpSp>
        <p:grpSp>
          <p:nvGrpSpPr>
            <p:cNvPr id="540704" name="Group 32"/>
            <p:cNvGrpSpPr>
              <a:grpSpLocks/>
            </p:cNvGrpSpPr>
            <p:nvPr/>
          </p:nvGrpSpPr>
          <p:grpSpPr bwMode="auto">
            <a:xfrm>
              <a:off x="1570" y="713"/>
              <a:ext cx="39" cy="102"/>
              <a:chOff x="2472" y="2432"/>
              <a:chExt cx="91" cy="272"/>
            </a:xfrm>
          </p:grpSpPr>
          <p:sp>
            <p:nvSpPr>
              <p:cNvPr id="540705" name="AutoShape 33"/>
              <p:cNvSpPr>
                <a:spLocks/>
              </p:cNvSpPr>
              <p:nvPr/>
            </p:nvSpPr>
            <p:spPr bwMode="auto">
              <a:xfrm>
                <a:off x="2472" y="2432"/>
                <a:ext cx="45" cy="272"/>
              </a:xfrm>
              <a:prstGeom prst="leftBracket">
                <a:avLst>
                  <a:gd name="adj" fmla="val 50370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a-DK"/>
              </a:p>
            </p:txBody>
          </p:sp>
          <p:sp>
            <p:nvSpPr>
              <p:cNvPr id="540706" name="AutoShape 34"/>
              <p:cNvSpPr>
                <a:spLocks/>
              </p:cNvSpPr>
              <p:nvPr/>
            </p:nvSpPr>
            <p:spPr bwMode="auto">
              <a:xfrm>
                <a:off x="2517" y="2432"/>
                <a:ext cx="46" cy="272"/>
              </a:xfrm>
              <a:prstGeom prst="rightBracket">
                <a:avLst>
                  <a:gd name="adj" fmla="val 49275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a-DK"/>
              </a:p>
            </p:txBody>
          </p:sp>
        </p:grpSp>
        <p:grpSp>
          <p:nvGrpSpPr>
            <p:cNvPr id="540707" name="Group 35"/>
            <p:cNvGrpSpPr>
              <a:grpSpLocks/>
            </p:cNvGrpSpPr>
            <p:nvPr/>
          </p:nvGrpSpPr>
          <p:grpSpPr bwMode="auto">
            <a:xfrm>
              <a:off x="1743" y="935"/>
              <a:ext cx="39" cy="103"/>
              <a:chOff x="2472" y="2432"/>
              <a:chExt cx="91" cy="272"/>
            </a:xfrm>
          </p:grpSpPr>
          <p:sp>
            <p:nvSpPr>
              <p:cNvPr id="540708" name="AutoShape 36"/>
              <p:cNvSpPr>
                <a:spLocks/>
              </p:cNvSpPr>
              <p:nvPr/>
            </p:nvSpPr>
            <p:spPr bwMode="auto">
              <a:xfrm>
                <a:off x="2472" y="2432"/>
                <a:ext cx="45" cy="272"/>
              </a:xfrm>
              <a:prstGeom prst="leftBracket">
                <a:avLst>
                  <a:gd name="adj" fmla="val 50370"/>
                </a:avLst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a-DK"/>
              </a:p>
            </p:txBody>
          </p:sp>
          <p:sp>
            <p:nvSpPr>
              <p:cNvPr id="540709" name="AutoShape 37"/>
              <p:cNvSpPr>
                <a:spLocks/>
              </p:cNvSpPr>
              <p:nvPr/>
            </p:nvSpPr>
            <p:spPr bwMode="auto">
              <a:xfrm>
                <a:off x="2517" y="2432"/>
                <a:ext cx="46" cy="272"/>
              </a:xfrm>
              <a:prstGeom prst="rightBracket">
                <a:avLst>
                  <a:gd name="adj" fmla="val 49275"/>
                </a:avLst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a-DK"/>
              </a:p>
            </p:txBody>
          </p:sp>
        </p:grpSp>
        <p:grpSp>
          <p:nvGrpSpPr>
            <p:cNvPr id="540710" name="Group 38"/>
            <p:cNvGrpSpPr>
              <a:grpSpLocks/>
            </p:cNvGrpSpPr>
            <p:nvPr/>
          </p:nvGrpSpPr>
          <p:grpSpPr bwMode="auto">
            <a:xfrm>
              <a:off x="1398" y="1004"/>
              <a:ext cx="38" cy="102"/>
              <a:chOff x="2472" y="2432"/>
              <a:chExt cx="91" cy="272"/>
            </a:xfrm>
          </p:grpSpPr>
          <p:sp>
            <p:nvSpPr>
              <p:cNvPr id="540711" name="AutoShape 39"/>
              <p:cNvSpPr>
                <a:spLocks/>
              </p:cNvSpPr>
              <p:nvPr/>
            </p:nvSpPr>
            <p:spPr bwMode="auto">
              <a:xfrm>
                <a:off x="2472" y="2432"/>
                <a:ext cx="45" cy="272"/>
              </a:xfrm>
              <a:prstGeom prst="leftBracket">
                <a:avLst>
                  <a:gd name="adj" fmla="val 50370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a-DK"/>
              </a:p>
            </p:txBody>
          </p:sp>
          <p:sp>
            <p:nvSpPr>
              <p:cNvPr id="540712" name="AutoShape 40"/>
              <p:cNvSpPr>
                <a:spLocks/>
              </p:cNvSpPr>
              <p:nvPr/>
            </p:nvSpPr>
            <p:spPr bwMode="auto">
              <a:xfrm>
                <a:off x="2517" y="2432"/>
                <a:ext cx="46" cy="272"/>
              </a:xfrm>
              <a:prstGeom prst="rightBracket">
                <a:avLst>
                  <a:gd name="adj" fmla="val 49275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a-DK"/>
              </a:p>
            </p:txBody>
          </p:sp>
        </p:grpSp>
        <p:grpSp>
          <p:nvGrpSpPr>
            <p:cNvPr id="540713" name="Group 41"/>
            <p:cNvGrpSpPr>
              <a:grpSpLocks/>
            </p:cNvGrpSpPr>
            <p:nvPr/>
          </p:nvGrpSpPr>
          <p:grpSpPr bwMode="auto">
            <a:xfrm>
              <a:off x="1513" y="1038"/>
              <a:ext cx="38" cy="102"/>
              <a:chOff x="2472" y="2432"/>
              <a:chExt cx="91" cy="272"/>
            </a:xfrm>
          </p:grpSpPr>
          <p:sp>
            <p:nvSpPr>
              <p:cNvPr id="540714" name="AutoShape 42"/>
              <p:cNvSpPr>
                <a:spLocks/>
              </p:cNvSpPr>
              <p:nvPr/>
            </p:nvSpPr>
            <p:spPr bwMode="auto">
              <a:xfrm>
                <a:off x="2472" y="2432"/>
                <a:ext cx="45" cy="272"/>
              </a:xfrm>
              <a:prstGeom prst="leftBracket">
                <a:avLst>
                  <a:gd name="adj" fmla="val 50370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a-DK"/>
              </a:p>
            </p:txBody>
          </p:sp>
          <p:sp>
            <p:nvSpPr>
              <p:cNvPr id="540715" name="AutoShape 43"/>
              <p:cNvSpPr>
                <a:spLocks/>
              </p:cNvSpPr>
              <p:nvPr/>
            </p:nvSpPr>
            <p:spPr bwMode="auto">
              <a:xfrm>
                <a:off x="2517" y="2432"/>
                <a:ext cx="46" cy="272"/>
              </a:xfrm>
              <a:prstGeom prst="rightBracket">
                <a:avLst>
                  <a:gd name="adj" fmla="val 49275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a-DK"/>
              </a:p>
            </p:txBody>
          </p:sp>
        </p:grpSp>
        <p:grpSp>
          <p:nvGrpSpPr>
            <p:cNvPr id="540716" name="Group 44"/>
            <p:cNvGrpSpPr>
              <a:grpSpLocks/>
            </p:cNvGrpSpPr>
            <p:nvPr/>
          </p:nvGrpSpPr>
          <p:grpSpPr bwMode="auto">
            <a:xfrm>
              <a:off x="1628" y="850"/>
              <a:ext cx="39" cy="102"/>
              <a:chOff x="2472" y="2432"/>
              <a:chExt cx="91" cy="272"/>
            </a:xfrm>
          </p:grpSpPr>
          <p:sp>
            <p:nvSpPr>
              <p:cNvPr id="540717" name="AutoShape 45"/>
              <p:cNvSpPr>
                <a:spLocks/>
              </p:cNvSpPr>
              <p:nvPr/>
            </p:nvSpPr>
            <p:spPr bwMode="auto">
              <a:xfrm>
                <a:off x="2472" y="2432"/>
                <a:ext cx="45" cy="272"/>
              </a:xfrm>
              <a:prstGeom prst="leftBracket">
                <a:avLst>
                  <a:gd name="adj" fmla="val 50370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a-DK"/>
              </a:p>
            </p:txBody>
          </p:sp>
          <p:sp>
            <p:nvSpPr>
              <p:cNvPr id="540718" name="AutoShape 46"/>
              <p:cNvSpPr>
                <a:spLocks/>
              </p:cNvSpPr>
              <p:nvPr/>
            </p:nvSpPr>
            <p:spPr bwMode="auto">
              <a:xfrm>
                <a:off x="2517" y="2432"/>
                <a:ext cx="46" cy="272"/>
              </a:xfrm>
              <a:prstGeom prst="rightBracket">
                <a:avLst>
                  <a:gd name="adj" fmla="val 49275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a-DK"/>
              </a:p>
            </p:txBody>
          </p:sp>
        </p:grpSp>
        <p:grpSp>
          <p:nvGrpSpPr>
            <p:cNvPr id="540719" name="Group 47"/>
            <p:cNvGrpSpPr>
              <a:grpSpLocks/>
            </p:cNvGrpSpPr>
            <p:nvPr/>
          </p:nvGrpSpPr>
          <p:grpSpPr bwMode="auto">
            <a:xfrm>
              <a:off x="1398" y="884"/>
              <a:ext cx="38" cy="102"/>
              <a:chOff x="2472" y="2432"/>
              <a:chExt cx="91" cy="272"/>
            </a:xfrm>
          </p:grpSpPr>
          <p:sp>
            <p:nvSpPr>
              <p:cNvPr id="540720" name="AutoShape 48"/>
              <p:cNvSpPr>
                <a:spLocks/>
              </p:cNvSpPr>
              <p:nvPr/>
            </p:nvSpPr>
            <p:spPr bwMode="auto">
              <a:xfrm>
                <a:off x="2472" y="2432"/>
                <a:ext cx="45" cy="272"/>
              </a:xfrm>
              <a:prstGeom prst="leftBracket">
                <a:avLst>
                  <a:gd name="adj" fmla="val 50370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a-DK"/>
              </a:p>
            </p:txBody>
          </p:sp>
          <p:sp>
            <p:nvSpPr>
              <p:cNvPr id="540721" name="AutoShape 49"/>
              <p:cNvSpPr>
                <a:spLocks/>
              </p:cNvSpPr>
              <p:nvPr/>
            </p:nvSpPr>
            <p:spPr bwMode="auto">
              <a:xfrm>
                <a:off x="2517" y="2432"/>
                <a:ext cx="46" cy="272"/>
              </a:xfrm>
              <a:prstGeom prst="rightBracket">
                <a:avLst>
                  <a:gd name="adj" fmla="val 49275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a-DK"/>
              </a:p>
            </p:txBody>
          </p:sp>
        </p:grpSp>
        <p:grpSp>
          <p:nvGrpSpPr>
            <p:cNvPr id="540722" name="Group 50"/>
            <p:cNvGrpSpPr>
              <a:grpSpLocks/>
            </p:cNvGrpSpPr>
            <p:nvPr/>
          </p:nvGrpSpPr>
          <p:grpSpPr bwMode="auto">
            <a:xfrm>
              <a:off x="1763" y="764"/>
              <a:ext cx="38" cy="103"/>
              <a:chOff x="2472" y="2432"/>
              <a:chExt cx="91" cy="272"/>
            </a:xfrm>
          </p:grpSpPr>
          <p:sp>
            <p:nvSpPr>
              <p:cNvPr id="540723" name="AutoShape 51"/>
              <p:cNvSpPr>
                <a:spLocks/>
              </p:cNvSpPr>
              <p:nvPr/>
            </p:nvSpPr>
            <p:spPr bwMode="auto">
              <a:xfrm>
                <a:off x="2472" y="2432"/>
                <a:ext cx="45" cy="272"/>
              </a:xfrm>
              <a:prstGeom prst="leftBracket">
                <a:avLst>
                  <a:gd name="adj" fmla="val 50370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a-DK"/>
              </a:p>
            </p:txBody>
          </p:sp>
          <p:sp>
            <p:nvSpPr>
              <p:cNvPr id="540724" name="AutoShape 52"/>
              <p:cNvSpPr>
                <a:spLocks/>
              </p:cNvSpPr>
              <p:nvPr/>
            </p:nvSpPr>
            <p:spPr bwMode="auto">
              <a:xfrm>
                <a:off x="2517" y="2432"/>
                <a:ext cx="46" cy="272"/>
              </a:xfrm>
              <a:prstGeom prst="rightBracket">
                <a:avLst>
                  <a:gd name="adj" fmla="val 49275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a-DK"/>
              </a:p>
            </p:txBody>
          </p:sp>
        </p:grpSp>
        <p:grpSp>
          <p:nvGrpSpPr>
            <p:cNvPr id="540725" name="Group 53"/>
            <p:cNvGrpSpPr>
              <a:grpSpLocks/>
            </p:cNvGrpSpPr>
            <p:nvPr/>
          </p:nvGrpSpPr>
          <p:grpSpPr bwMode="auto">
            <a:xfrm>
              <a:off x="1129" y="747"/>
              <a:ext cx="38" cy="102"/>
              <a:chOff x="2472" y="2432"/>
              <a:chExt cx="91" cy="272"/>
            </a:xfrm>
          </p:grpSpPr>
          <p:sp>
            <p:nvSpPr>
              <p:cNvPr id="540726" name="AutoShape 54"/>
              <p:cNvSpPr>
                <a:spLocks/>
              </p:cNvSpPr>
              <p:nvPr/>
            </p:nvSpPr>
            <p:spPr bwMode="auto">
              <a:xfrm>
                <a:off x="2472" y="2432"/>
                <a:ext cx="45" cy="272"/>
              </a:xfrm>
              <a:prstGeom prst="leftBracket">
                <a:avLst>
                  <a:gd name="adj" fmla="val 50370"/>
                </a:avLst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a-DK"/>
              </a:p>
            </p:txBody>
          </p:sp>
          <p:sp>
            <p:nvSpPr>
              <p:cNvPr id="540727" name="AutoShape 55"/>
              <p:cNvSpPr>
                <a:spLocks/>
              </p:cNvSpPr>
              <p:nvPr/>
            </p:nvSpPr>
            <p:spPr bwMode="auto">
              <a:xfrm>
                <a:off x="2517" y="2432"/>
                <a:ext cx="46" cy="272"/>
              </a:xfrm>
              <a:prstGeom prst="rightBracket">
                <a:avLst>
                  <a:gd name="adj" fmla="val 49275"/>
                </a:avLst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a-DK"/>
              </a:p>
            </p:txBody>
          </p:sp>
        </p:grpSp>
        <p:grpSp>
          <p:nvGrpSpPr>
            <p:cNvPr id="540728" name="Group 56"/>
            <p:cNvGrpSpPr>
              <a:grpSpLocks/>
            </p:cNvGrpSpPr>
            <p:nvPr/>
          </p:nvGrpSpPr>
          <p:grpSpPr bwMode="auto">
            <a:xfrm>
              <a:off x="1859" y="867"/>
              <a:ext cx="38" cy="102"/>
              <a:chOff x="2472" y="2432"/>
              <a:chExt cx="91" cy="272"/>
            </a:xfrm>
          </p:grpSpPr>
          <p:sp>
            <p:nvSpPr>
              <p:cNvPr id="540729" name="AutoShape 57"/>
              <p:cNvSpPr>
                <a:spLocks/>
              </p:cNvSpPr>
              <p:nvPr/>
            </p:nvSpPr>
            <p:spPr bwMode="auto">
              <a:xfrm>
                <a:off x="2472" y="2432"/>
                <a:ext cx="45" cy="272"/>
              </a:xfrm>
              <a:prstGeom prst="leftBracket">
                <a:avLst>
                  <a:gd name="adj" fmla="val 50370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a-DK"/>
              </a:p>
            </p:txBody>
          </p:sp>
          <p:sp>
            <p:nvSpPr>
              <p:cNvPr id="540730" name="AutoShape 58"/>
              <p:cNvSpPr>
                <a:spLocks/>
              </p:cNvSpPr>
              <p:nvPr/>
            </p:nvSpPr>
            <p:spPr bwMode="auto">
              <a:xfrm>
                <a:off x="2517" y="2432"/>
                <a:ext cx="46" cy="272"/>
              </a:xfrm>
              <a:prstGeom prst="rightBracket">
                <a:avLst>
                  <a:gd name="adj" fmla="val 49275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a-DK"/>
              </a:p>
            </p:txBody>
          </p:sp>
        </p:grpSp>
        <p:sp>
          <p:nvSpPr>
            <p:cNvPr id="540731" name="Text Box 59"/>
            <p:cNvSpPr txBox="1">
              <a:spLocks noChangeArrowheads="1"/>
            </p:cNvSpPr>
            <p:nvPr/>
          </p:nvSpPr>
          <p:spPr bwMode="auto">
            <a:xfrm>
              <a:off x="340" y="1616"/>
              <a:ext cx="2132" cy="13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a-DK" altLang="en-US"/>
                <a:t>Grisen indeholder naturligt bakterier, hvoraf nogle gennem mutationer har andre egenskaber end den almindelige hvide type.</a:t>
              </a:r>
              <a:endParaRPr lang="en-US" altLang="en-US"/>
            </a:p>
          </p:txBody>
        </p:sp>
        <p:sp>
          <p:nvSpPr>
            <p:cNvPr id="540732" name="Text Box 60"/>
            <p:cNvSpPr txBox="1">
              <a:spLocks noChangeArrowheads="1"/>
            </p:cNvSpPr>
            <p:nvPr/>
          </p:nvSpPr>
          <p:spPr bwMode="auto">
            <a:xfrm>
              <a:off x="3515" y="1621"/>
              <a:ext cx="2132" cy="18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a-DK" altLang="en-US"/>
                <a:t>Antibiotika (lilla lyn) tilsættes foderet eller bruges til behandling af sygdomme, hvilket slår de fleste bakterier ihjel, mens de få der overlever deler sig og vokser videre.  </a:t>
              </a:r>
              <a:endParaRPr lang="en-US" altLang="en-US"/>
            </a:p>
          </p:txBody>
        </p:sp>
        <p:grpSp>
          <p:nvGrpSpPr>
            <p:cNvPr id="540733" name="Group 61"/>
            <p:cNvGrpSpPr>
              <a:grpSpLocks/>
            </p:cNvGrpSpPr>
            <p:nvPr/>
          </p:nvGrpSpPr>
          <p:grpSpPr bwMode="auto">
            <a:xfrm>
              <a:off x="3905" y="833"/>
              <a:ext cx="17" cy="120"/>
              <a:chOff x="2472" y="2432"/>
              <a:chExt cx="91" cy="272"/>
            </a:xfrm>
          </p:grpSpPr>
          <p:sp>
            <p:nvSpPr>
              <p:cNvPr id="540734" name="AutoShape 62"/>
              <p:cNvSpPr>
                <a:spLocks/>
              </p:cNvSpPr>
              <p:nvPr/>
            </p:nvSpPr>
            <p:spPr bwMode="auto">
              <a:xfrm>
                <a:off x="2472" y="2432"/>
                <a:ext cx="45" cy="272"/>
              </a:xfrm>
              <a:prstGeom prst="leftBracket">
                <a:avLst>
                  <a:gd name="adj" fmla="val 50370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a-DK"/>
              </a:p>
            </p:txBody>
          </p:sp>
          <p:sp>
            <p:nvSpPr>
              <p:cNvPr id="540735" name="AutoShape 63"/>
              <p:cNvSpPr>
                <a:spLocks/>
              </p:cNvSpPr>
              <p:nvPr/>
            </p:nvSpPr>
            <p:spPr bwMode="auto">
              <a:xfrm>
                <a:off x="2517" y="2432"/>
                <a:ext cx="46" cy="272"/>
              </a:xfrm>
              <a:prstGeom prst="rightBracket">
                <a:avLst>
                  <a:gd name="adj" fmla="val 49275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a-DK"/>
              </a:p>
            </p:txBody>
          </p:sp>
        </p:grpSp>
        <p:grpSp>
          <p:nvGrpSpPr>
            <p:cNvPr id="540736" name="Group 64"/>
            <p:cNvGrpSpPr>
              <a:grpSpLocks/>
            </p:cNvGrpSpPr>
            <p:nvPr/>
          </p:nvGrpSpPr>
          <p:grpSpPr bwMode="auto">
            <a:xfrm>
              <a:off x="4333" y="874"/>
              <a:ext cx="17" cy="119"/>
              <a:chOff x="2472" y="2432"/>
              <a:chExt cx="91" cy="272"/>
            </a:xfrm>
          </p:grpSpPr>
          <p:sp>
            <p:nvSpPr>
              <p:cNvPr id="540737" name="AutoShape 65"/>
              <p:cNvSpPr>
                <a:spLocks/>
              </p:cNvSpPr>
              <p:nvPr/>
            </p:nvSpPr>
            <p:spPr bwMode="auto">
              <a:xfrm>
                <a:off x="2472" y="2432"/>
                <a:ext cx="45" cy="272"/>
              </a:xfrm>
              <a:prstGeom prst="leftBracket">
                <a:avLst>
                  <a:gd name="adj" fmla="val 50370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a-DK"/>
              </a:p>
            </p:txBody>
          </p:sp>
          <p:sp>
            <p:nvSpPr>
              <p:cNvPr id="540738" name="AutoShape 66"/>
              <p:cNvSpPr>
                <a:spLocks/>
              </p:cNvSpPr>
              <p:nvPr/>
            </p:nvSpPr>
            <p:spPr bwMode="auto">
              <a:xfrm>
                <a:off x="2517" y="2432"/>
                <a:ext cx="46" cy="272"/>
              </a:xfrm>
              <a:prstGeom prst="rightBracket">
                <a:avLst>
                  <a:gd name="adj" fmla="val 49275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a-DK"/>
              </a:p>
            </p:txBody>
          </p:sp>
        </p:grpSp>
        <p:grpSp>
          <p:nvGrpSpPr>
            <p:cNvPr id="540739" name="Group 67"/>
            <p:cNvGrpSpPr>
              <a:grpSpLocks/>
            </p:cNvGrpSpPr>
            <p:nvPr/>
          </p:nvGrpSpPr>
          <p:grpSpPr bwMode="auto">
            <a:xfrm>
              <a:off x="4008" y="953"/>
              <a:ext cx="17" cy="120"/>
              <a:chOff x="2472" y="2432"/>
              <a:chExt cx="91" cy="272"/>
            </a:xfrm>
          </p:grpSpPr>
          <p:sp>
            <p:nvSpPr>
              <p:cNvPr id="540740" name="AutoShape 68"/>
              <p:cNvSpPr>
                <a:spLocks/>
              </p:cNvSpPr>
              <p:nvPr/>
            </p:nvSpPr>
            <p:spPr bwMode="auto">
              <a:xfrm>
                <a:off x="2472" y="2432"/>
                <a:ext cx="45" cy="272"/>
              </a:xfrm>
              <a:prstGeom prst="leftBracket">
                <a:avLst>
                  <a:gd name="adj" fmla="val 50370"/>
                </a:avLst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a-DK"/>
              </a:p>
            </p:txBody>
          </p:sp>
          <p:sp>
            <p:nvSpPr>
              <p:cNvPr id="540741" name="AutoShape 69"/>
              <p:cNvSpPr>
                <a:spLocks/>
              </p:cNvSpPr>
              <p:nvPr/>
            </p:nvSpPr>
            <p:spPr bwMode="auto">
              <a:xfrm>
                <a:off x="2517" y="2432"/>
                <a:ext cx="46" cy="272"/>
              </a:xfrm>
              <a:prstGeom prst="rightBracket">
                <a:avLst>
                  <a:gd name="adj" fmla="val 49275"/>
                </a:avLst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a-DK"/>
              </a:p>
            </p:txBody>
          </p:sp>
        </p:grpSp>
        <p:grpSp>
          <p:nvGrpSpPr>
            <p:cNvPr id="540742" name="Group 70"/>
            <p:cNvGrpSpPr>
              <a:grpSpLocks/>
            </p:cNvGrpSpPr>
            <p:nvPr/>
          </p:nvGrpSpPr>
          <p:grpSpPr bwMode="auto">
            <a:xfrm>
              <a:off x="4110" y="925"/>
              <a:ext cx="35" cy="120"/>
              <a:chOff x="2472" y="2432"/>
              <a:chExt cx="91" cy="272"/>
            </a:xfrm>
          </p:grpSpPr>
          <p:sp>
            <p:nvSpPr>
              <p:cNvPr id="540743" name="AutoShape 71"/>
              <p:cNvSpPr>
                <a:spLocks/>
              </p:cNvSpPr>
              <p:nvPr/>
            </p:nvSpPr>
            <p:spPr bwMode="auto">
              <a:xfrm>
                <a:off x="2472" y="2432"/>
                <a:ext cx="45" cy="272"/>
              </a:xfrm>
              <a:prstGeom prst="leftBracket">
                <a:avLst>
                  <a:gd name="adj" fmla="val 50370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a-DK"/>
              </a:p>
            </p:txBody>
          </p:sp>
          <p:sp>
            <p:nvSpPr>
              <p:cNvPr id="540744" name="AutoShape 72"/>
              <p:cNvSpPr>
                <a:spLocks/>
              </p:cNvSpPr>
              <p:nvPr/>
            </p:nvSpPr>
            <p:spPr bwMode="auto">
              <a:xfrm>
                <a:off x="2517" y="2432"/>
                <a:ext cx="46" cy="272"/>
              </a:xfrm>
              <a:prstGeom prst="rightBracket">
                <a:avLst>
                  <a:gd name="adj" fmla="val 49275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a-DK"/>
              </a:p>
            </p:txBody>
          </p:sp>
        </p:grpSp>
        <p:grpSp>
          <p:nvGrpSpPr>
            <p:cNvPr id="540745" name="Group 73"/>
            <p:cNvGrpSpPr>
              <a:grpSpLocks/>
            </p:cNvGrpSpPr>
            <p:nvPr/>
          </p:nvGrpSpPr>
          <p:grpSpPr bwMode="auto">
            <a:xfrm>
              <a:off x="4196" y="1093"/>
              <a:ext cx="17" cy="120"/>
              <a:chOff x="2472" y="2432"/>
              <a:chExt cx="91" cy="272"/>
            </a:xfrm>
          </p:grpSpPr>
          <p:sp>
            <p:nvSpPr>
              <p:cNvPr id="540746" name="AutoShape 74"/>
              <p:cNvSpPr>
                <a:spLocks/>
              </p:cNvSpPr>
              <p:nvPr/>
            </p:nvSpPr>
            <p:spPr bwMode="auto">
              <a:xfrm>
                <a:off x="2472" y="2432"/>
                <a:ext cx="45" cy="272"/>
              </a:xfrm>
              <a:prstGeom prst="leftBracket">
                <a:avLst>
                  <a:gd name="adj" fmla="val 50370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a-DK"/>
              </a:p>
            </p:txBody>
          </p:sp>
          <p:sp>
            <p:nvSpPr>
              <p:cNvPr id="540747" name="AutoShape 75"/>
              <p:cNvSpPr>
                <a:spLocks/>
              </p:cNvSpPr>
              <p:nvPr/>
            </p:nvSpPr>
            <p:spPr bwMode="auto">
              <a:xfrm>
                <a:off x="2517" y="2432"/>
                <a:ext cx="46" cy="272"/>
              </a:xfrm>
              <a:prstGeom prst="rightBracket">
                <a:avLst>
                  <a:gd name="adj" fmla="val 49275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a-DK"/>
              </a:p>
            </p:txBody>
          </p:sp>
        </p:grpSp>
        <p:grpSp>
          <p:nvGrpSpPr>
            <p:cNvPr id="540748" name="Group 76"/>
            <p:cNvGrpSpPr>
              <a:grpSpLocks/>
            </p:cNvGrpSpPr>
            <p:nvPr/>
          </p:nvGrpSpPr>
          <p:grpSpPr bwMode="auto">
            <a:xfrm>
              <a:off x="4110" y="734"/>
              <a:ext cx="18" cy="119"/>
              <a:chOff x="2472" y="2432"/>
              <a:chExt cx="91" cy="272"/>
            </a:xfrm>
          </p:grpSpPr>
          <p:sp>
            <p:nvSpPr>
              <p:cNvPr id="540749" name="AutoShape 77"/>
              <p:cNvSpPr>
                <a:spLocks/>
              </p:cNvSpPr>
              <p:nvPr/>
            </p:nvSpPr>
            <p:spPr bwMode="auto">
              <a:xfrm>
                <a:off x="2472" y="2432"/>
                <a:ext cx="45" cy="272"/>
              </a:xfrm>
              <a:prstGeom prst="leftBracket">
                <a:avLst>
                  <a:gd name="adj" fmla="val 50370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a-DK"/>
              </a:p>
            </p:txBody>
          </p:sp>
          <p:sp>
            <p:nvSpPr>
              <p:cNvPr id="540750" name="AutoShape 78"/>
              <p:cNvSpPr>
                <a:spLocks/>
              </p:cNvSpPr>
              <p:nvPr/>
            </p:nvSpPr>
            <p:spPr bwMode="auto">
              <a:xfrm>
                <a:off x="2517" y="2432"/>
                <a:ext cx="46" cy="272"/>
              </a:xfrm>
              <a:prstGeom prst="rightBracket">
                <a:avLst>
                  <a:gd name="adj" fmla="val 49275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a-DK"/>
              </a:p>
            </p:txBody>
          </p:sp>
        </p:grpSp>
        <p:grpSp>
          <p:nvGrpSpPr>
            <p:cNvPr id="540751" name="Group 79"/>
            <p:cNvGrpSpPr>
              <a:grpSpLocks/>
            </p:cNvGrpSpPr>
            <p:nvPr/>
          </p:nvGrpSpPr>
          <p:grpSpPr bwMode="auto">
            <a:xfrm>
              <a:off x="4282" y="714"/>
              <a:ext cx="34" cy="119"/>
              <a:chOff x="2472" y="2432"/>
              <a:chExt cx="91" cy="272"/>
            </a:xfrm>
          </p:grpSpPr>
          <p:sp>
            <p:nvSpPr>
              <p:cNvPr id="540752" name="AutoShape 80"/>
              <p:cNvSpPr>
                <a:spLocks/>
              </p:cNvSpPr>
              <p:nvPr/>
            </p:nvSpPr>
            <p:spPr bwMode="auto">
              <a:xfrm>
                <a:off x="2472" y="2432"/>
                <a:ext cx="45" cy="272"/>
              </a:xfrm>
              <a:prstGeom prst="leftBracket">
                <a:avLst>
                  <a:gd name="adj" fmla="val 5037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a-DK"/>
              </a:p>
            </p:txBody>
          </p:sp>
          <p:sp>
            <p:nvSpPr>
              <p:cNvPr id="540753" name="AutoShape 81"/>
              <p:cNvSpPr>
                <a:spLocks/>
              </p:cNvSpPr>
              <p:nvPr/>
            </p:nvSpPr>
            <p:spPr bwMode="auto">
              <a:xfrm>
                <a:off x="2517" y="2432"/>
                <a:ext cx="46" cy="272"/>
              </a:xfrm>
              <a:prstGeom prst="rightBracket">
                <a:avLst>
                  <a:gd name="adj" fmla="val 49275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a-DK"/>
              </a:p>
            </p:txBody>
          </p:sp>
        </p:grpSp>
        <p:grpSp>
          <p:nvGrpSpPr>
            <p:cNvPr id="540754" name="Group 82"/>
            <p:cNvGrpSpPr>
              <a:grpSpLocks/>
            </p:cNvGrpSpPr>
            <p:nvPr/>
          </p:nvGrpSpPr>
          <p:grpSpPr bwMode="auto">
            <a:xfrm>
              <a:off x="4487" y="1033"/>
              <a:ext cx="18" cy="120"/>
              <a:chOff x="2472" y="2432"/>
              <a:chExt cx="91" cy="272"/>
            </a:xfrm>
          </p:grpSpPr>
          <p:sp>
            <p:nvSpPr>
              <p:cNvPr id="540755" name="AutoShape 83"/>
              <p:cNvSpPr>
                <a:spLocks/>
              </p:cNvSpPr>
              <p:nvPr/>
            </p:nvSpPr>
            <p:spPr bwMode="auto">
              <a:xfrm>
                <a:off x="2472" y="2432"/>
                <a:ext cx="45" cy="272"/>
              </a:xfrm>
              <a:prstGeom prst="leftBracket">
                <a:avLst>
                  <a:gd name="adj" fmla="val 50370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a-DK"/>
              </a:p>
            </p:txBody>
          </p:sp>
          <p:sp>
            <p:nvSpPr>
              <p:cNvPr id="540756" name="AutoShape 84"/>
              <p:cNvSpPr>
                <a:spLocks/>
              </p:cNvSpPr>
              <p:nvPr/>
            </p:nvSpPr>
            <p:spPr bwMode="auto">
              <a:xfrm>
                <a:off x="2517" y="2432"/>
                <a:ext cx="46" cy="272"/>
              </a:xfrm>
              <a:prstGeom prst="rightBracket">
                <a:avLst>
                  <a:gd name="adj" fmla="val 49275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a-DK"/>
              </a:p>
            </p:txBody>
          </p:sp>
        </p:grpSp>
        <p:grpSp>
          <p:nvGrpSpPr>
            <p:cNvPr id="540757" name="Group 85"/>
            <p:cNvGrpSpPr>
              <a:grpSpLocks/>
            </p:cNvGrpSpPr>
            <p:nvPr/>
          </p:nvGrpSpPr>
          <p:grpSpPr bwMode="auto">
            <a:xfrm>
              <a:off x="4402" y="694"/>
              <a:ext cx="17" cy="120"/>
              <a:chOff x="2472" y="2432"/>
              <a:chExt cx="91" cy="272"/>
            </a:xfrm>
          </p:grpSpPr>
          <p:sp>
            <p:nvSpPr>
              <p:cNvPr id="540758" name="AutoShape 86"/>
              <p:cNvSpPr>
                <a:spLocks/>
              </p:cNvSpPr>
              <p:nvPr/>
            </p:nvSpPr>
            <p:spPr bwMode="auto">
              <a:xfrm>
                <a:off x="2472" y="2432"/>
                <a:ext cx="45" cy="272"/>
              </a:xfrm>
              <a:prstGeom prst="leftBracket">
                <a:avLst>
                  <a:gd name="adj" fmla="val 50370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a-DK"/>
              </a:p>
            </p:txBody>
          </p:sp>
          <p:sp>
            <p:nvSpPr>
              <p:cNvPr id="540759" name="AutoShape 87"/>
              <p:cNvSpPr>
                <a:spLocks/>
              </p:cNvSpPr>
              <p:nvPr/>
            </p:nvSpPr>
            <p:spPr bwMode="auto">
              <a:xfrm>
                <a:off x="2517" y="2432"/>
                <a:ext cx="46" cy="272"/>
              </a:xfrm>
              <a:prstGeom prst="rightBracket">
                <a:avLst>
                  <a:gd name="adj" fmla="val 49275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a-DK"/>
              </a:p>
            </p:txBody>
          </p:sp>
        </p:grpSp>
        <p:grpSp>
          <p:nvGrpSpPr>
            <p:cNvPr id="540760" name="Group 88"/>
            <p:cNvGrpSpPr>
              <a:grpSpLocks/>
            </p:cNvGrpSpPr>
            <p:nvPr/>
          </p:nvGrpSpPr>
          <p:grpSpPr bwMode="auto">
            <a:xfrm>
              <a:off x="4247" y="1033"/>
              <a:ext cx="18" cy="120"/>
              <a:chOff x="2472" y="2432"/>
              <a:chExt cx="91" cy="272"/>
            </a:xfrm>
          </p:grpSpPr>
          <p:sp>
            <p:nvSpPr>
              <p:cNvPr id="540761" name="AutoShape 89"/>
              <p:cNvSpPr>
                <a:spLocks/>
              </p:cNvSpPr>
              <p:nvPr/>
            </p:nvSpPr>
            <p:spPr bwMode="auto">
              <a:xfrm>
                <a:off x="2472" y="2432"/>
                <a:ext cx="45" cy="272"/>
              </a:xfrm>
              <a:prstGeom prst="leftBracket">
                <a:avLst>
                  <a:gd name="adj" fmla="val 50370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a-DK"/>
              </a:p>
            </p:txBody>
          </p:sp>
          <p:sp>
            <p:nvSpPr>
              <p:cNvPr id="540762" name="AutoShape 90"/>
              <p:cNvSpPr>
                <a:spLocks/>
              </p:cNvSpPr>
              <p:nvPr/>
            </p:nvSpPr>
            <p:spPr bwMode="auto">
              <a:xfrm>
                <a:off x="2517" y="2432"/>
                <a:ext cx="46" cy="272"/>
              </a:xfrm>
              <a:prstGeom prst="rightBracket">
                <a:avLst>
                  <a:gd name="adj" fmla="val 49275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a-DK"/>
              </a:p>
            </p:txBody>
          </p:sp>
        </p:grpSp>
        <p:grpSp>
          <p:nvGrpSpPr>
            <p:cNvPr id="540763" name="Group 91"/>
            <p:cNvGrpSpPr>
              <a:grpSpLocks/>
            </p:cNvGrpSpPr>
            <p:nvPr/>
          </p:nvGrpSpPr>
          <p:grpSpPr bwMode="auto">
            <a:xfrm>
              <a:off x="4368" y="1073"/>
              <a:ext cx="17" cy="120"/>
              <a:chOff x="2472" y="2432"/>
              <a:chExt cx="91" cy="272"/>
            </a:xfrm>
          </p:grpSpPr>
          <p:sp>
            <p:nvSpPr>
              <p:cNvPr id="540764" name="AutoShape 92"/>
              <p:cNvSpPr>
                <a:spLocks/>
              </p:cNvSpPr>
              <p:nvPr/>
            </p:nvSpPr>
            <p:spPr bwMode="auto">
              <a:xfrm>
                <a:off x="2472" y="2432"/>
                <a:ext cx="45" cy="272"/>
              </a:xfrm>
              <a:prstGeom prst="leftBracket">
                <a:avLst>
                  <a:gd name="adj" fmla="val 50370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a-DK"/>
              </a:p>
            </p:txBody>
          </p:sp>
          <p:sp>
            <p:nvSpPr>
              <p:cNvPr id="540765" name="AutoShape 93"/>
              <p:cNvSpPr>
                <a:spLocks/>
              </p:cNvSpPr>
              <p:nvPr/>
            </p:nvSpPr>
            <p:spPr bwMode="auto">
              <a:xfrm>
                <a:off x="2517" y="2432"/>
                <a:ext cx="46" cy="272"/>
              </a:xfrm>
              <a:prstGeom prst="rightBracket">
                <a:avLst>
                  <a:gd name="adj" fmla="val 49275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a-DK"/>
              </a:p>
            </p:txBody>
          </p:sp>
        </p:grpSp>
        <p:grpSp>
          <p:nvGrpSpPr>
            <p:cNvPr id="540766" name="Group 94"/>
            <p:cNvGrpSpPr>
              <a:grpSpLocks/>
            </p:cNvGrpSpPr>
            <p:nvPr/>
          </p:nvGrpSpPr>
          <p:grpSpPr bwMode="auto">
            <a:xfrm>
              <a:off x="4470" y="854"/>
              <a:ext cx="17" cy="119"/>
              <a:chOff x="2472" y="2432"/>
              <a:chExt cx="91" cy="272"/>
            </a:xfrm>
          </p:grpSpPr>
          <p:sp>
            <p:nvSpPr>
              <p:cNvPr id="540767" name="AutoShape 95"/>
              <p:cNvSpPr>
                <a:spLocks/>
              </p:cNvSpPr>
              <p:nvPr/>
            </p:nvSpPr>
            <p:spPr bwMode="auto">
              <a:xfrm>
                <a:off x="2472" y="2432"/>
                <a:ext cx="45" cy="272"/>
              </a:xfrm>
              <a:prstGeom prst="leftBracket">
                <a:avLst>
                  <a:gd name="adj" fmla="val 50370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a-DK"/>
              </a:p>
            </p:txBody>
          </p:sp>
          <p:sp>
            <p:nvSpPr>
              <p:cNvPr id="540768" name="AutoShape 96"/>
              <p:cNvSpPr>
                <a:spLocks/>
              </p:cNvSpPr>
              <p:nvPr/>
            </p:nvSpPr>
            <p:spPr bwMode="auto">
              <a:xfrm>
                <a:off x="2517" y="2432"/>
                <a:ext cx="46" cy="272"/>
              </a:xfrm>
              <a:prstGeom prst="rightBracket">
                <a:avLst>
                  <a:gd name="adj" fmla="val 49275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a-DK"/>
              </a:p>
            </p:txBody>
          </p:sp>
        </p:grpSp>
        <p:grpSp>
          <p:nvGrpSpPr>
            <p:cNvPr id="540769" name="Group 97"/>
            <p:cNvGrpSpPr>
              <a:grpSpLocks/>
            </p:cNvGrpSpPr>
            <p:nvPr/>
          </p:nvGrpSpPr>
          <p:grpSpPr bwMode="auto">
            <a:xfrm>
              <a:off x="4230" y="874"/>
              <a:ext cx="18" cy="119"/>
              <a:chOff x="2472" y="2432"/>
              <a:chExt cx="91" cy="272"/>
            </a:xfrm>
          </p:grpSpPr>
          <p:sp>
            <p:nvSpPr>
              <p:cNvPr id="540770" name="AutoShape 98"/>
              <p:cNvSpPr>
                <a:spLocks/>
              </p:cNvSpPr>
              <p:nvPr/>
            </p:nvSpPr>
            <p:spPr bwMode="auto">
              <a:xfrm>
                <a:off x="2472" y="2432"/>
                <a:ext cx="45" cy="272"/>
              </a:xfrm>
              <a:prstGeom prst="leftBracket">
                <a:avLst>
                  <a:gd name="adj" fmla="val 50370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a-DK"/>
              </a:p>
            </p:txBody>
          </p:sp>
          <p:sp>
            <p:nvSpPr>
              <p:cNvPr id="540771" name="AutoShape 99"/>
              <p:cNvSpPr>
                <a:spLocks/>
              </p:cNvSpPr>
              <p:nvPr/>
            </p:nvSpPr>
            <p:spPr bwMode="auto">
              <a:xfrm>
                <a:off x="2517" y="2432"/>
                <a:ext cx="46" cy="272"/>
              </a:xfrm>
              <a:prstGeom prst="rightBracket">
                <a:avLst>
                  <a:gd name="adj" fmla="val 49275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a-DK"/>
              </a:p>
            </p:txBody>
          </p:sp>
        </p:grpSp>
        <p:grpSp>
          <p:nvGrpSpPr>
            <p:cNvPr id="540772" name="Group 100"/>
            <p:cNvGrpSpPr>
              <a:grpSpLocks/>
            </p:cNvGrpSpPr>
            <p:nvPr/>
          </p:nvGrpSpPr>
          <p:grpSpPr bwMode="auto">
            <a:xfrm>
              <a:off x="4590" y="754"/>
              <a:ext cx="17" cy="120"/>
              <a:chOff x="2472" y="2432"/>
              <a:chExt cx="91" cy="272"/>
            </a:xfrm>
          </p:grpSpPr>
          <p:sp>
            <p:nvSpPr>
              <p:cNvPr id="540773" name="AutoShape 101"/>
              <p:cNvSpPr>
                <a:spLocks/>
              </p:cNvSpPr>
              <p:nvPr/>
            </p:nvSpPr>
            <p:spPr bwMode="auto">
              <a:xfrm>
                <a:off x="2472" y="2432"/>
                <a:ext cx="45" cy="272"/>
              </a:xfrm>
              <a:prstGeom prst="leftBracket">
                <a:avLst>
                  <a:gd name="adj" fmla="val 50370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a-DK"/>
              </a:p>
            </p:txBody>
          </p:sp>
          <p:sp>
            <p:nvSpPr>
              <p:cNvPr id="540774" name="AutoShape 102"/>
              <p:cNvSpPr>
                <a:spLocks/>
              </p:cNvSpPr>
              <p:nvPr/>
            </p:nvSpPr>
            <p:spPr bwMode="auto">
              <a:xfrm>
                <a:off x="2517" y="2432"/>
                <a:ext cx="46" cy="272"/>
              </a:xfrm>
              <a:prstGeom prst="rightBracket">
                <a:avLst>
                  <a:gd name="adj" fmla="val 49275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a-DK"/>
              </a:p>
            </p:txBody>
          </p:sp>
        </p:grpSp>
        <p:grpSp>
          <p:nvGrpSpPr>
            <p:cNvPr id="540775" name="Group 103"/>
            <p:cNvGrpSpPr>
              <a:grpSpLocks/>
            </p:cNvGrpSpPr>
            <p:nvPr/>
          </p:nvGrpSpPr>
          <p:grpSpPr bwMode="auto">
            <a:xfrm>
              <a:off x="4008" y="734"/>
              <a:ext cx="17" cy="119"/>
              <a:chOff x="2472" y="2432"/>
              <a:chExt cx="91" cy="272"/>
            </a:xfrm>
          </p:grpSpPr>
          <p:sp>
            <p:nvSpPr>
              <p:cNvPr id="540776" name="AutoShape 104"/>
              <p:cNvSpPr>
                <a:spLocks/>
              </p:cNvSpPr>
              <p:nvPr/>
            </p:nvSpPr>
            <p:spPr bwMode="auto">
              <a:xfrm>
                <a:off x="2472" y="2432"/>
                <a:ext cx="45" cy="272"/>
              </a:xfrm>
              <a:prstGeom prst="leftBracket">
                <a:avLst>
                  <a:gd name="adj" fmla="val 50370"/>
                </a:avLst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a-DK"/>
              </a:p>
            </p:txBody>
          </p:sp>
          <p:sp>
            <p:nvSpPr>
              <p:cNvPr id="540777" name="AutoShape 105"/>
              <p:cNvSpPr>
                <a:spLocks/>
              </p:cNvSpPr>
              <p:nvPr/>
            </p:nvSpPr>
            <p:spPr bwMode="auto">
              <a:xfrm>
                <a:off x="2517" y="2432"/>
                <a:ext cx="46" cy="272"/>
              </a:xfrm>
              <a:prstGeom prst="rightBracket">
                <a:avLst>
                  <a:gd name="adj" fmla="val 49275"/>
                </a:avLst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a-DK"/>
              </a:p>
            </p:txBody>
          </p:sp>
        </p:grpSp>
        <p:grpSp>
          <p:nvGrpSpPr>
            <p:cNvPr id="540778" name="Group 106"/>
            <p:cNvGrpSpPr>
              <a:grpSpLocks/>
            </p:cNvGrpSpPr>
            <p:nvPr/>
          </p:nvGrpSpPr>
          <p:grpSpPr bwMode="auto">
            <a:xfrm>
              <a:off x="4659" y="846"/>
              <a:ext cx="34" cy="120"/>
              <a:chOff x="2472" y="2432"/>
              <a:chExt cx="91" cy="272"/>
            </a:xfrm>
          </p:grpSpPr>
          <p:sp>
            <p:nvSpPr>
              <p:cNvPr id="540779" name="AutoShape 107"/>
              <p:cNvSpPr>
                <a:spLocks/>
              </p:cNvSpPr>
              <p:nvPr/>
            </p:nvSpPr>
            <p:spPr bwMode="auto">
              <a:xfrm>
                <a:off x="2472" y="2432"/>
                <a:ext cx="45" cy="272"/>
              </a:xfrm>
              <a:prstGeom prst="leftBracket">
                <a:avLst>
                  <a:gd name="adj" fmla="val 50370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a-DK"/>
              </a:p>
            </p:txBody>
          </p:sp>
          <p:sp>
            <p:nvSpPr>
              <p:cNvPr id="540780" name="AutoShape 108"/>
              <p:cNvSpPr>
                <a:spLocks/>
              </p:cNvSpPr>
              <p:nvPr/>
            </p:nvSpPr>
            <p:spPr bwMode="auto">
              <a:xfrm>
                <a:off x="2517" y="2432"/>
                <a:ext cx="46" cy="272"/>
              </a:xfrm>
              <a:prstGeom prst="rightBracket">
                <a:avLst>
                  <a:gd name="adj" fmla="val 49275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a-DK"/>
              </a:p>
            </p:txBody>
          </p:sp>
        </p:grpSp>
        <p:grpSp>
          <p:nvGrpSpPr>
            <p:cNvPr id="540781" name="Group 109"/>
            <p:cNvGrpSpPr>
              <a:grpSpLocks/>
            </p:cNvGrpSpPr>
            <p:nvPr/>
          </p:nvGrpSpPr>
          <p:grpSpPr bwMode="auto">
            <a:xfrm>
              <a:off x="4111" y="1054"/>
              <a:ext cx="34" cy="119"/>
              <a:chOff x="2472" y="2432"/>
              <a:chExt cx="91" cy="272"/>
            </a:xfrm>
          </p:grpSpPr>
          <p:sp>
            <p:nvSpPr>
              <p:cNvPr id="540782" name="AutoShape 110"/>
              <p:cNvSpPr>
                <a:spLocks/>
              </p:cNvSpPr>
              <p:nvPr/>
            </p:nvSpPr>
            <p:spPr bwMode="auto">
              <a:xfrm>
                <a:off x="2472" y="2432"/>
                <a:ext cx="45" cy="272"/>
              </a:xfrm>
              <a:prstGeom prst="leftBracket">
                <a:avLst>
                  <a:gd name="adj" fmla="val 50370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a-DK"/>
              </a:p>
            </p:txBody>
          </p:sp>
          <p:sp>
            <p:nvSpPr>
              <p:cNvPr id="540783" name="AutoShape 111"/>
              <p:cNvSpPr>
                <a:spLocks/>
              </p:cNvSpPr>
              <p:nvPr/>
            </p:nvSpPr>
            <p:spPr bwMode="auto">
              <a:xfrm>
                <a:off x="2517" y="2432"/>
                <a:ext cx="46" cy="272"/>
              </a:xfrm>
              <a:prstGeom prst="rightBracket">
                <a:avLst>
                  <a:gd name="adj" fmla="val 49275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a-DK"/>
              </a:p>
            </p:txBody>
          </p:sp>
        </p:grpSp>
        <p:grpSp>
          <p:nvGrpSpPr>
            <p:cNvPr id="540784" name="Group 112"/>
            <p:cNvGrpSpPr>
              <a:grpSpLocks/>
            </p:cNvGrpSpPr>
            <p:nvPr/>
          </p:nvGrpSpPr>
          <p:grpSpPr bwMode="auto">
            <a:xfrm>
              <a:off x="4282" y="842"/>
              <a:ext cx="34" cy="120"/>
              <a:chOff x="2472" y="2432"/>
              <a:chExt cx="91" cy="272"/>
            </a:xfrm>
          </p:grpSpPr>
          <p:sp>
            <p:nvSpPr>
              <p:cNvPr id="540785" name="AutoShape 113"/>
              <p:cNvSpPr>
                <a:spLocks/>
              </p:cNvSpPr>
              <p:nvPr/>
            </p:nvSpPr>
            <p:spPr bwMode="auto">
              <a:xfrm>
                <a:off x="2472" y="2432"/>
                <a:ext cx="45" cy="272"/>
              </a:xfrm>
              <a:prstGeom prst="leftBracket">
                <a:avLst>
                  <a:gd name="adj" fmla="val 5037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a-DK"/>
              </a:p>
            </p:txBody>
          </p:sp>
          <p:sp>
            <p:nvSpPr>
              <p:cNvPr id="540786" name="AutoShape 114"/>
              <p:cNvSpPr>
                <a:spLocks/>
              </p:cNvSpPr>
              <p:nvPr/>
            </p:nvSpPr>
            <p:spPr bwMode="auto">
              <a:xfrm>
                <a:off x="2517" y="2432"/>
                <a:ext cx="46" cy="272"/>
              </a:xfrm>
              <a:prstGeom prst="rightBracket">
                <a:avLst>
                  <a:gd name="adj" fmla="val 49275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a-DK"/>
              </a:p>
            </p:txBody>
          </p:sp>
        </p:grpSp>
        <p:grpSp>
          <p:nvGrpSpPr>
            <p:cNvPr id="540787" name="Group 115"/>
            <p:cNvGrpSpPr>
              <a:grpSpLocks/>
            </p:cNvGrpSpPr>
            <p:nvPr/>
          </p:nvGrpSpPr>
          <p:grpSpPr bwMode="auto">
            <a:xfrm>
              <a:off x="4573" y="886"/>
              <a:ext cx="17" cy="120"/>
              <a:chOff x="2472" y="2432"/>
              <a:chExt cx="91" cy="272"/>
            </a:xfrm>
          </p:grpSpPr>
          <p:sp>
            <p:nvSpPr>
              <p:cNvPr id="540788" name="AutoShape 116"/>
              <p:cNvSpPr>
                <a:spLocks/>
              </p:cNvSpPr>
              <p:nvPr/>
            </p:nvSpPr>
            <p:spPr bwMode="auto">
              <a:xfrm>
                <a:off x="2472" y="2432"/>
                <a:ext cx="45" cy="272"/>
              </a:xfrm>
              <a:prstGeom prst="leftBracket">
                <a:avLst>
                  <a:gd name="adj" fmla="val 50370"/>
                </a:avLst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a-DK"/>
              </a:p>
            </p:txBody>
          </p:sp>
          <p:sp>
            <p:nvSpPr>
              <p:cNvPr id="540789" name="AutoShape 117"/>
              <p:cNvSpPr>
                <a:spLocks/>
              </p:cNvSpPr>
              <p:nvPr/>
            </p:nvSpPr>
            <p:spPr bwMode="auto">
              <a:xfrm>
                <a:off x="2517" y="2432"/>
                <a:ext cx="46" cy="272"/>
              </a:xfrm>
              <a:prstGeom prst="rightBracket">
                <a:avLst>
                  <a:gd name="adj" fmla="val 49275"/>
                </a:avLst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a-DK"/>
              </a:p>
            </p:txBody>
          </p:sp>
        </p:grpSp>
        <p:grpSp>
          <p:nvGrpSpPr>
            <p:cNvPr id="540790" name="Group 118"/>
            <p:cNvGrpSpPr>
              <a:grpSpLocks/>
            </p:cNvGrpSpPr>
            <p:nvPr/>
          </p:nvGrpSpPr>
          <p:grpSpPr bwMode="auto">
            <a:xfrm>
              <a:off x="4659" y="973"/>
              <a:ext cx="34" cy="120"/>
              <a:chOff x="2472" y="2432"/>
              <a:chExt cx="91" cy="272"/>
            </a:xfrm>
          </p:grpSpPr>
          <p:sp>
            <p:nvSpPr>
              <p:cNvPr id="540791" name="AutoShape 119"/>
              <p:cNvSpPr>
                <a:spLocks/>
              </p:cNvSpPr>
              <p:nvPr/>
            </p:nvSpPr>
            <p:spPr bwMode="auto">
              <a:xfrm>
                <a:off x="2472" y="2432"/>
                <a:ext cx="45" cy="272"/>
              </a:xfrm>
              <a:prstGeom prst="leftBracket">
                <a:avLst>
                  <a:gd name="adj" fmla="val 50370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a-DK"/>
              </a:p>
            </p:txBody>
          </p:sp>
          <p:sp>
            <p:nvSpPr>
              <p:cNvPr id="540792" name="AutoShape 120"/>
              <p:cNvSpPr>
                <a:spLocks/>
              </p:cNvSpPr>
              <p:nvPr/>
            </p:nvSpPr>
            <p:spPr bwMode="auto">
              <a:xfrm>
                <a:off x="2517" y="2432"/>
                <a:ext cx="46" cy="272"/>
              </a:xfrm>
              <a:prstGeom prst="rightBracket">
                <a:avLst>
                  <a:gd name="adj" fmla="val 49275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a-DK"/>
              </a:p>
            </p:txBody>
          </p:sp>
        </p:grpSp>
        <p:sp>
          <p:nvSpPr>
            <p:cNvPr id="540793" name="AutoShape 121"/>
            <p:cNvSpPr>
              <a:spLocks noChangeArrowheads="1"/>
            </p:cNvSpPr>
            <p:nvPr/>
          </p:nvSpPr>
          <p:spPr bwMode="auto">
            <a:xfrm>
              <a:off x="3905" y="754"/>
              <a:ext cx="69" cy="80"/>
            </a:xfrm>
            <a:prstGeom prst="lightningBolt">
              <a:avLst/>
            </a:prstGeom>
            <a:solidFill>
              <a:srgbClr val="E917A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540794" name="AutoShape 122"/>
            <p:cNvSpPr>
              <a:spLocks noChangeArrowheads="1"/>
            </p:cNvSpPr>
            <p:nvPr/>
          </p:nvSpPr>
          <p:spPr bwMode="auto">
            <a:xfrm>
              <a:off x="3922" y="1033"/>
              <a:ext cx="69" cy="80"/>
            </a:xfrm>
            <a:prstGeom prst="lightningBolt">
              <a:avLst/>
            </a:prstGeom>
            <a:solidFill>
              <a:srgbClr val="E917A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540795" name="AutoShape 123"/>
            <p:cNvSpPr>
              <a:spLocks noChangeArrowheads="1"/>
            </p:cNvSpPr>
            <p:nvPr/>
          </p:nvSpPr>
          <p:spPr bwMode="auto">
            <a:xfrm>
              <a:off x="4162" y="734"/>
              <a:ext cx="68" cy="80"/>
            </a:xfrm>
            <a:prstGeom prst="lightningBolt">
              <a:avLst/>
            </a:prstGeom>
            <a:solidFill>
              <a:srgbClr val="E917A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540796" name="AutoShape 124"/>
            <p:cNvSpPr>
              <a:spLocks noChangeArrowheads="1"/>
            </p:cNvSpPr>
            <p:nvPr/>
          </p:nvSpPr>
          <p:spPr bwMode="auto">
            <a:xfrm>
              <a:off x="4385" y="993"/>
              <a:ext cx="68" cy="80"/>
            </a:xfrm>
            <a:prstGeom prst="lightningBolt">
              <a:avLst/>
            </a:prstGeom>
            <a:solidFill>
              <a:srgbClr val="E917A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540797" name="AutoShape 125"/>
            <p:cNvSpPr>
              <a:spLocks noChangeArrowheads="1"/>
            </p:cNvSpPr>
            <p:nvPr/>
          </p:nvSpPr>
          <p:spPr bwMode="auto">
            <a:xfrm>
              <a:off x="4470" y="734"/>
              <a:ext cx="69" cy="80"/>
            </a:xfrm>
            <a:prstGeom prst="lightningBolt">
              <a:avLst/>
            </a:prstGeom>
            <a:solidFill>
              <a:srgbClr val="E917A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a-DK"/>
            </a:p>
          </p:txBody>
        </p:sp>
        <p:grpSp>
          <p:nvGrpSpPr>
            <p:cNvPr id="540798" name="Group 126"/>
            <p:cNvGrpSpPr>
              <a:grpSpLocks/>
            </p:cNvGrpSpPr>
            <p:nvPr/>
          </p:nvGrpSpPr>
          <p:grpSpPr bwMode="auto">
            <a:xfrm>
              <a:off x="2312" y="2900"/>
              <a:ext cx="19" cy="124"/>
              <a:chOff x="2472" y="2432"/>
              <a:chExt cx="91" cy="272"/>
            </a:xfrm>
          </p:grpSpPr>
          <p:sp>
            <p:nvSpPr>
              <p:cNvPr id="540799" name="AutoShape 127"/>
              <p:cNvSpPr>
                <a:spLocks/>
              </p:cNvSpPr>
              <p:nvPr/>
            </p:nvSpPr>
            <p:spPr bwMode="auto">
              <a:xfrm>
                <a:off x="2472" y="2432"/>
                <a:ext cx="45" cy="272"/>
              </a:xfrm>
              <a:prstGeom prst="leftBracket">
                <a:avLst>
                  <a:gd name="adj" fmla="val 50370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a-DK"/>
              </a:p>
            </p:txBody>
          </p:sp>
          <p:sp>
            <p:nvSpPr>
              <p:cNvPr id="540800" name="AutoShape 128"/>
              <p:cNvSpPr>
                <a:spLocks/>
              </p:cNvSpPr>
              <p:nvPr/>
            </p:nvSpPr>
            <p:spPr bwMode="auto">
              <a:xfrm>
                <a:off x="2517" y="2432"/>
                <a:ext cx="46" cy="272"/>
              </a:xfrm>
              <a:prstGeom prst="rightBracket">
                <a:avLst>
                  <a:gd name="adj" fmla="val 49275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a-DK"/>
              </a:p>
            </p:txBody>
          </p:sp>
        </p:grpSp>
        <p:grpSp>
          <p:nvGrpSpPr>
            <p:cNvPr id="540801" name="Group 129"/>
            <p:cNvGrpSpPr>
              <a:grpSpLocks/>
            </p:cNvGrpSpPr>
            <p:nvPr/>
          </p:nvGrpSpPr>
          <p:grpSpPr bwMode="auto">
            <a:xfrm>
              <a:off x="2907" y="2715"/>
              <a:ext cx="39" cy="124"/>
              <a:chOff x="2472" y="2432"/>
              <a:chExt cx="91" cy="272"/>
            </a:xfrm>
          </p:grpSpPr>
          <p:sp>
            <p:nvSpPr>
              <p:cNvPr id="540802" name="AutoShape 130"/>
              <p:cNvSpPr>
                <a:spLocks/>
              </p:cNvSpPr>
              <p:nvPr/>
            </p:nvSpPr>
            <p:spPr bwMode="auto">
              <a:xfrm>
                <a:off x="2472" y="2432"/>
                <a:ext cx="45" cy="272"/>
              </a:xfrm>
              <a:prstGeom prst="leftBracket">
                <a:avLst>
                  <a:gd name="adj" fmla="val 5037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a-DK"/>
              </a:p>
            </p:txBody>
          </p:sp>
          <p:sp>
            <p:nvSpPr>
              <p:cNvPr id="540803" name="AutoShape 131"/>
              <p:cNvSpPr>
                <a:spLocks/>
              </p:cNvSpPr>
              <p:nvPr/>
            </p:nvSpPr>
            <p:spPr bwMode="auto">
              <a:xfrm>
                <a:off x="2517" y="2432"/>
                <a:ext cx="46" cy="272"/>
              </a:xfrm>
              <a:prstGeom prst="rightBracket">
                <a:avLst>
                  <a:gd name="adj" fmla="val 49275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a-DK"/>
              </a:p>
            </p:txBody>
          </p:sp>
        </p:grpSp>
        <p:grpSp>
          <p:nvGrpSpPr>
            <p:cNvPr id="540804" name="Group 132"/>
            <p:cNvGrpSpPr>
              <a:grpSpLocks/>
            </p:cNvGrpSpPr>
            <p:nvPr/>
          </p:nvGrpSpPr>
          <p:grpSpPr bwMode="auto">
            <a:xfrm>
              <a:off x="2542" y="3003"/>
              <a:ext cx="39" cy="124"/>
              <a:chOff x="2472" y="2432"/>
              <a:chExt cx="91" cy="272"/>
            </a:xfrm>
          </p:grpSpPr>
          <p:sp>
            <p:nvSpPr>
              <p:cNvPr id="540805" name="AutoShape 133"/>
              <p:cNvSpPr>
                <a:spLocks/>
              </p:cNvSpPr>
              <p:nvPr/>
            </p:nvSpPr>
            <p:spPr bwMode="auto">
              <a:xfrm>
                <a:off x="2472" y="2432"/>
                <a:ext cx="45" cy="272"/>
              </a:xfrm>
              <a:prstGeom prst="leftBracket">
                <a:avLst>
                  <a:gd name="adj" fmla="val 5037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a-DK"/>
              </a:p>
            </p:txBody>
          </p:sp>
          <p:sp>
            <p:nvSpPr>
              <p:cNvPr id="540806" name="AutoShape 134"/>
              <p:cNvSpPr>
                <a:spLocks/>
              </p:cNvSpPr>
              <p:nvPr/>
            </p:nvSpPr>
            <p:spPr bwMode="auto">
              <a:xfrm>
                <a:off x="2517" y="2432"/>
                <a:ext cx="46" cy="272"/>
              </a:xfrm>
              <a:prstGeom prst="rightBracket">
                <a:avLst>
                  <a:gd name="adj" fmla="val 49275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a-DK"/>
              </a:p>
            </p:txBody>
          </p:sp>
        </p:grpSp>
        <p:grpSp>
          <p:nvGrpSpPr>
            <p:cNvPr id="540807" name="Group 135"/>
            <p:cNvGrpSpPr>
              <a:grpSpLocks/>
            </p:cNvGrpSpPr>
            <p:nvPr/>
          </p:nvGrpSpPr>
          <p:grpSpPr bwMode="auto">
            <a:xfrm>
              <a:off x="2734" y="2768"/>
              <a:ext cx="39" cy="124"/>
              <a:chOff x="2472" y="2432"/>
              <a:chExt cx="91" cy="272"/>
            </a:xfrm>
          </p:grpSpPr>
          <p:sp>
            <p:nvSpPr>
              <p:cNvPr id="540808" name="AutoShape 136"/>
              <p:cNvSpPr>
                <a:spLocks/>
              </p:cNvSpPr>
              <p:nvPr/>
            </p:nvSpPr>
            <p:spPr bwMode="auto">
              <a:xfrm>
                <a:off x="2472" y="2432"/>
                <a:ext cx="45" cy="272"/>
              </a:xfrm>
              <a:prstGeom prst="leftBracket">
                <a:avLst>
                  <a:gd name="adj" fmla="val 5037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a-DK"/>
              </a:p>
            </p:txBody>
          </p:sp>
          <p:sp>
            <p:nvSpPr>
              <p:cNvPr id="540809" name="AutoShape 137"/>
              <p:cNvSpPr>
                <a:spLocks/>
              </p:cNvSpPr>
              <p:nvPr/>
            </p:nvSpPr>
            <p:spPr bwMode="auto">
              <a:xfrm>
                <a:off x="2517" y="2432"/>
                <a:ext cx="46" cy="272"/>
              </a:xfrm>
              <a:prstGeom prst="rightBracket">
                <a:avLst>
                  <a:gd name="adj" fmla="val 49275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a-DK"/>
              </a:p>
            </p:txBody>
          </p:sp>
        </p:grpSp>
        <p:grpSp>
          <p:nvGrpSpPr>
            <p:cNvPr id="540810" name="Group 138"/>
            <p:cNvGrpSpPr>
              <a:grpSpLocks/>
            </p:cNvGrpSpPr>
            <p:nvPr/>
          </p:nvGrpSpPr>
          <p:grpSpPr bwMode="auto">
            <a:xfrm>
              <a:off x="2965" y="3168"/>
              <a:ext cx="19" cy="124"/>
              <a:chOff x="2472" y="2432"/>
              <a:chExt cx="91" cy="272"/>
            </a:xfrm>
          </p:grpSpPr>
          <p:sp>
            <p:nvSpPr>
              <p:cNvPr id="540811" name="AutoShape 139"/>
              <p:cNvSpPr>
                <a:spLocks/>
              </p:cNvSpPr>
              <p:nvPr/>
            </p:nvSpPr>
            <p:spPr bwMode="auto">
              <a:xfrm>
                <a:off x="2472" y="2432"/>
                <a:ext cx="45" cy="272"/>
              </a:xfrm>
              <a:prstGeom prst="leftBracket">
                <a:avLst>
                  <a:gd name="adj" fmla="val 50370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a-DK"/>
              </a:p>
            </p:txBody>
          </p:sp>
          <p:sp>
            <p:nvSpPr>
              <p:cNvPr id="540812" name="AutoShape 140"/>
              <p:cNvSpPr>
                <a:spLocks/>
              </p:cNvSpPr>
              <p:nvPr/>
            </p:nvSpPr>
            <p:spPr bwMode="auto">
              <a:xfrm>
                <a:off x="2517" y="2432"/>
                <a:ext cx="46" cy="272"/>
              </a:xfrm>
              <a:prstGeom prst="rightBracket">
                <a:avLst>
                  <a:gd name="adj" fmla="val 49275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a-DK"/>
              </a:p>
            </p:txBody>
          </p:sp>
        </p:grpSp>
        <p:grpSp>
          <p:nvGrpSpPr>
            <p:cNvPr id="540813" name="Group 141"/>
            <p:cNvGrpSpPr>
              <a:grpSpLocks/>
            </p:cNvGrpSpPr>
            <p:nvPr/>
          </p:nvGrpSpPr>
          <p:grpSpPr bwMode="auto">
            <a:xfrm>
              <a:off x="2465" y="3086"/>
              <a:ext cx="19" cy="123"/>
              <a:chOff x="2472" y="2432"/>
              <a:chExt cx="91" cy="272"/>
            </a:xfrm>
          </p:grpSpPr>
          <p:sp>
            <p:nvSpPr>
              <p:cNvPr id="540814" name="AutoShape 142"/>
              <p:cNvSpPr>
                <a:spLocks/>
              </p:cNvSpPr>
              <p:nvPr/>
            </p:nvSpPr>
            <p:spPr bwMode="auto">
              <a:xfrm>
                <a:off x="2472" y="2432"/>
                <a:ext cx="45" cy="272"/>
              </a:xfrm>
              <a:prstGeom prst="leftBracket">
                <a:avLst>
                  <a:gd name="adj" fmla="val 50370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a-DK"/>
              </a:p>
            </p:txBody>
          </p:sp>
          <p:sp>
            <p:nvSpPr>
              <p:cNvPr id="540815" name="AutoShape 143"/>
              <p:cNvSpPr>
                <a:spLocks/>
              </p:cNvSpPr>
              <p:nvPr/>
            </p:nvSpPr>
            <p:spPr bwMode="auto">
              <a:xfrm>
                <a:off x="2517" y="2432"/>
                <a:ext cx="46" cy="272"/>
              </a:xfrm>
              <a:prstGeom prst="rightBracket">
                <a:avLst>
                  <a:gd name="adj" fmla="val 49275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a-DK"/>
              </a:p>
            </p:txBody>
          </p:sp>
        </p:grpSp>
        <p:grpSp>
          <p:nvGrpSpPr>
            <p:cNvPr id="540816" name="Group 144"/>
            <p:cNvGrpSpPr>
              <a:grpSpLocks/>
            </p:cNvGrpSpPr>
            <p:nvPr/>
          </p:nvGrpSpPr>
          <p:grpSpPr bwMode="auto">
            <a:xfrm>
              <a:off x="2734" y="3197"/>
              <a:ext cx="39" cy="124"/>
              <a:chOff x="2472" y="2432"/>
              <a:chExt cx="91" cy="272"/>
            </a:xfrm>
          </p:grpSpPr>
          <p:sp>
            <p:nvSpPr>
              <p:cNvPr id="540817" name="AutoShape 145"/>
              <p:cNvSpPr>
                <a:spLocks/>
              </p:cNvSpPr>
              <p:nvPr/>
            </p:nvSpPr>
            <p:spPr bwMode="auto">
              <a:xfrm>
                <a:off x="2472" y="2432"/>
                <a:ext cx="45" cy="272"/>
              </a:xfrm>
              <a:prstGeom prst="leftBracket">
                <a:avLst>
                  <a:gd name="adj" fmla="val 50370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a-DK"/>
              </a:p>
            </p:txBody>
          </p:sp>
          <p:sp>
            <p:nvSpPr>
              <p:cNvPr id="540818" name="AutoShape 146"/>
              <p:cNvSpPr>
                <a:spLocks/>
              </p:cNvSpPr>
              <p:nvPr/>
            </p:nvSpPr>
            <p:spPr bwMode="auto">
              <a:xfrm>
                <a:off x="2517" y="2432"/>
                <a:ext cx="46" cy="272"/>
              </a:xfrm>
              <a:prstGeom prst="rightBracket">
                <a:avLst>
                  <a:gd name="adj" fmla="val 49275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a-DK"/>
              </a:p>
            </p:txBody>
          </p:sp>
        </p:grpSp>
        <p:grpSp>
          <p:nvGrpSpPr>
            <p:cNvPr id="540819" name="Group 147"/>
            <p:cNvGrpSpPr>
              <a:grpSpLocks/>
            </p:cNvGrpSpPr>
            <p:nvPr/>
          </p:nvGrpSpPr>
          <p:grpSpPr bwMode="auto">
            <a:xfrm>
              <a:off x="2677" y="2941"/>
              <a:ext cx="19" cy="124"/>
              <a:chOff x="2472" y="2432"/>
              <a:chExt cx="91" cy="272"/>
            </a:xfrm>
          </p:grpSpPr>
          <p:sp>
            <p:nvSpPr>
              <p:cNvPr id="540820" name="AutoShape 148"/>
              <p:cNvSpPr>
                <a:spLocks/>
              </p:cNvSpPr>
              <p:nvPr/>
            </p:nvSpPr>
            <p:spPr bwMode="auto">
              <a:xfrm>
                <a:off x="2472" y="2432"/>
                <a:ext cx="45" cy="272"/>
              </a:xfrm>
              <a:prstGeom prst="leftBracket">
                <a:avLst>
                  <a:gd name="adj" fmla="val 50370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a-DK"/>
              </a:p>
            </p:txBody>
          </p:sp>
          <p:sp>
            <p:nvSpPr>
              <p:cNvPr id="540821" name="AutoShape 149"/>
              <p:cNvSpPr>
                <a:spLocks/>
              </p:cNvSpPr>
              <p:nvPr/>
            </p:nvSpPr>
            <p:spPr bwMode="auto">
              <a:xfrm>
                <a:off x="2517" y="2432"/>
                <a:ext cx="46" cy="272"/>
              </a:xfrm>
              <a:prstGeom prst="rightBracket">
                <a:avLst>
                  <a:gd name="adj" fmla="val 49275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a-DK"/>
              </a:p>
            </p:txBody>
          </p:sp>
        </p:grpSp>
        <p:grpSp>
          <p:nvGrpSpPr>
            <p:cNvPr id="540822" name="Group 150"/>
            <p:cNvGrpSpPr>
              <a:grpSpLocks/>
            </p:cNvGrpSpPr>
            <p:nvPr/>
          </p:nvGrpSpPr>
          <p:grpSpPr bwMode="auto">
            <a:xfrm>
              <a:off x="3272" y="2921"/>
              <a:ext cx="19" cy="124"/>
              <a:chOff x="2472" y="2432"/>
              <a:chExt cx="91" cy="272"/>
            </a:xfrm>
          </p:grpSpPr>
          <p:sp>
            <p:nvSpPr>
              <p:cNvPr id="540823" name="AutoShape 151"/>
              <p:cNvSpPr>
                <a:spLocks/>
              </p:cNvSpPr>
              <p:nvPr/>
            </p:nvSpPr>
            <p:spPr bwMode="auto">
              <a:xfrm>
                <a:off x="2472" y="2432"/>
                <a:ext cx="45" cy="272"/>
              </a:xfrm>
              <a:prstGeom prst="leftBracket">
                <a:avLst>
                  <a:gd name="adj" fmla="val 50370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a-DK"/>
              </a:p>
            </p:txBody>
          </p:sp>
          <p:sp>
            <p:nvSpPr>
              <p:cNvPr id="540824" name="AutoShape 152"/>
              <p:cNvSpPr>
                <a:spLocks/>
              </p:cNvSpPr>
              <p:nvPr/>
            </p:nvSpPr>
            <p:spPr bwMode="auto">
              <a:xfrm>
                <a:off x="2517" y="2432"/>
                <a:ext cx="46" cy="272"/>
              </a:xfrm>
              <a:prstGeom prst="rightBracket">
                <a:avLst>
                  <a:gd name="adj" fmla="val 49275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a-DK"/>
              </a:p>
            </p:txBody>
          </p:sp>
        </p:grpSp>
        <p:grpSp>
          <p:nvGrpSpPr>
            <p:cNvPr id="540825" name="Group 153"/>
            <p:cNvGrpSpPr>
              <a:grpSpLocks/>
            </p:cNvGrpSpPr>
            <p:nvPr/>
          </p:nvGrpSpPr>
          <p:grpSpPr bwMode="auto">
            <a:xfrm>
              <a:off x="3157" y="2839"/>
              <a:ext cx="38" cy="123"/>
              <a:chOff x="2472" y="2432"/>
              <a:chExt cx="91" cy="272"/>
            </a:xfrm>
          </p:grpSpPr>
          <p:sp>
            <p:nvSpPr>
              <p:cNvPr id="540826" name="AutoShape 154"/>
              <p:cNvSpPr>
                <a:spLocks/>
              </p:cNvSpPr>
              <p:nvPr/>
            </p:nvSpPr>
            <p:spPr bwMode="auto">
              <a:xfrm>
                <a:off x="2472" y="2432"/>
                <a:ext cx="45" cy="272"/>
              </a:xfrm>
              <a:prstGeom prst="leftBracket">
                <a:avLst>
                  <a:gd name="adj" fmla="val 5037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a-DK"/>
              </a:p>
            </p:txBody>
          </p:sp>
          <p:sp>
            <p:nvSpPr>
              <p:cNvPr id="540827" name="AutoShape 155"/>
              <p:cNvSpPr>
                <a:spLocks/>
              </p:cNvSpPr>
              <p:nvPr/>
            </p:nvSpPr>
            <p:spPr bwMode="auto">
              <a:xfrm>
                <a:off x="2517" y="2432"/>
                <a:ext cx="46" cy="272"/>
              </a:xfrm>
              <a:prstGeom prst="rightBracket">
                <a:avLst>
                  <a:gd name="adj" fmla="val 49275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a-DK"/>
              </a:p>
            </p:txBody>
          </p:sp>
        </p:grpSp>
        <p:grpSp>
          <p:nvGrpSpPr>
            <p:cNvPr id="540828" name="Group 156"/>
            <p:cNvGrpSpPr>
              <a:grpSpLocks/>
            </p:cNvGrpSpPr>
            <p:nvPr/>
          </p:nvGrpSpPr>
          <p:grpSpPr bwMode="auto">
            <a:xfrm>
              <a:off x="2849" y="2715"/>
              <a:ext cx="20" cy="124"/>
              <a:chOff x="2472" y="2432"/>
              <a:chExt cx="91" cy="272"/>
            </a:xfrm>
          </p:grpSpPr>
          <p:sp>
            <p:nvSpPr>
              <p:cNvPr id="540829" name="AutoShape 157"/>
              <p:cNvSpPr>
                <a:spLocks/>
              </p:cNvSpPr>
              <p:nvPr/>
            </p:nvSpPr>
            <p:spPr bwMode="auto">
              <a:xfrm>
                <a:off x="2472" y="2432"/>
                <a:ext cx="45" cy="272"/>
              </a:xfrm>
              <a:prstGeom prst="leftBracket">
                <a:avLst>
                  <a:gd name="adj" fmla="val 50370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a-DK"/>
              </a:p>
            </p:txBody>
          </p:sp>
          <p:sp>
            <p:nvSpPr>
              <p:cNvPr id="540830" name="AutoShape 158"/>
              <p:cNvSpPr>
                <a:spLocks/>
              </p:cNvSpPr>
              <p:nvPr/>
            </p:nvSpPr>
            <p:spPr bwMode="auto">
              <a:xfrm>
                <a:off x="2517" y="2432"/>
                <a:ext cx="46" cy="272"/>
              </a:xfrm>
              <a:prstGeom prst="rightBracket">
                <a:avLst>
                  <a:gd name="adj" fmla="val 49275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a-DK"/>
              </a:p>
            </p:txBody>
          </p:sp>
        </p:grpSp>
        <p:grpSp>
          <p:nvGrpSpPr>
            <p:cNvPr id="540831" name="Group 159"/>
            <p:cNvGrpSpPr>
              <a:grpSpLocks/>
            </p:cNvGrpSpPr>
            <p:nvPr/>
          </p:nvGrpSpPr>
          <p:grpSpPr bwMode="auto">
            <a:xfrm>
              <a:off x="2638" y="3127"/>
              <a:ext cx="20" cy="124"/>
              <a:chOff x="2472" y="2432"/>
              <a:chExt cx="91" cy="272"/>
            </a:xfrm>
          </p:grpSpPr>
          <p:sp>
            <p:nvSpPr>
              <p:cNvPr id="540832" name="AutoShape 160"/>
              <p:cNvSpPr>
                <a:spLocks/>
              </p:cNvSpPr>
              <p:nvPr/>
            </p:nvSpPr>
            <p:spPr bwMode="auto">
              <a:xfrm>
                <a:off x="2472" y="2432"/>
                <a:ext cx="45" cy="272"/>
              </a:xfrm>
              <a:prstGeom prst="leftBracket">
                <a:avLst>
                  <a:gd name="adj" fmla="val 50370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a-DK"/>
              </a:p>
            </p:txBody>
          </p:sp>
          <p:sp>
            <p:nvSpPr>
              <p:cNvPr id="540833" name="AutoShape 161"/>
              <p:cNvSpPr>
                <a:spLocks/>
              </p:cNvSpPr>
              <p:nvPr/>
            </p:nvSpPr>
            <p:spPr bwMode="auto">
              <a:xfrm>
                <a:off x="2517" y="2432"/>
                <a:ext cx="46" cy="272"/>
              </a:xfrm>
              <a:prstGeom prst="rightBracket">
                <a:avLst>
                  <a:gd name="adj" fmla="val 49275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a-DK"/>
              </a:p>
            </p:txBody>
          </p:sp>
        </p:grpSp>
        <p:sp>
          <p:nvSpPr>
            <p:cNvPr id="540834" name="AutoShape 162"/>
            <p:cNvSpPr>
              <a:spLocks noChangeArrowheads="1"/>
            </p:cNvSpPr>
            <p:nvPr/>
          </p:nvSpPr>
          <p:spPr bwMode="auto">
            <a:xfrm>
              <a:off x="2331" y="2818"/>
              <a:ext cx="77" cy="83"/>
            </a:xfrm>
            <a:prstGeom prst="lightningBolt">
              <a:avLst/>
            </a:prstGeom>
            <a:solidFill>
              <a:srgbClr val="E917A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540835" name="AutoShape 163"/>
            <p:cNvSpPr>
              <a:spLocks noChangeArrowheads="1"/>
            </p:cNvSpPr>
            <p:nvPr/>
          </p:nvSpPr>
          <p:spPr bwMode="auto">
            <a:xfrm>
              <a:off x="2351" y="3106"/>
              <a:ext cx="77" cy="83"/>
            </a:xfrm>
            <a:prstGeom prst="lightningBolt">
              <a:avLst/>
            </a:prstGeom>
            <a:solidFill>
              <a:srgbClr val="E917A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540836" name="AutoShape 164"/>
            <p:cNvSpPr>
              <a:spLocks noChangeArrowheads="1"/>
            </p:cNvSpPr>
            <p:nvPr/>
          </p:nvSpPr>
          <p:spPr bwMode="auto">
            <a:xfrm>
              <a:off x="2619" y="2797"/>
              <a:ext cx="77" cy="83"/>
            </a:xfrm>
            <a:prstGeom prst="lightningBolt">
              <a:avLst/>
            </a:prstGeom>
            <a:solidFill>
              <a:srgbClr val="E917A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540837" name="AutoShape 165"/>
            <p:cNvSpPr>
              <a:spLocks noChangeArrowheads="1"/>
            </p:cNvSpPr>
            <p:nvPr/>
          </p:nvSpPr>
          <p:spPr bwMode="auto">
            <a:xfrm>
              <a:off x="2869" y="3065"/>
              <a:ext cx="77" cy="83"/>
            </a:xfrm>
            <a:prstGeom prst="lightningBolt">
              <a:avLst/>
            </a:prstGeom>
            <a:solidFill>
              <a:srgbClr val="E917A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540838" name="AutoShape 166"/>
            <p:cNvSpPr>
              <a:spLocks noChangeArrowheads="1"/>
            </p:cNvSpPr>
            <p:nvPr/>
          </p:nvSpPr>
          <p:spPr bwMode="auto">
            <a:xfrm>
              <a:off x="2965" y="2797"/>
              <a:ext cx="77" cy="83"/>
            </a:xfrm>
            <a:prstGeom prst="lightningBolt">
              <a:avLst/>
            </a:prstGeom>
            <a:solidFill>
              <a:srgbClr val="E917A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a-DK"/>
            </a:p>
          </p:txBody>
        </p:sp>
        <p:grpSp>
          <p:nvGrpSpPr>
            <p:cNvPr id="540839" name="Group 167"/>
            <p:cNvGrpSpPr>
              <a:grpSpLocks/>
            </p:cNvGrpSpPr>
            <p:nvPr/>
          </p:nvGrpSpPr>
          <p:grpSpPr bwMode="auto">
            <a:xfrm>
              <a:off x="2734" y="3065"/>
              <a:ext cx="39" cy="124"/>
              <a:chOff x="2472" y="2432"/>
              <a:chExt cx="91" cy="272"/>
            </a:xfrm>
          </p:grpSpPr>
          <p:sp>
            <p:nvSpPr>
              <p:cNvPr id="540840" name="AutoShape 168"/>
              <p:cNvSpPr>
                <a:spLocks/>
              </p:cNvSpPr>
              <p:nvPr/>
            </p:nvSpPr>
            <p:spPr bwMode="auto">
              <a:xfrm>
                <a:off x="2472" y="2432"/>
                <a:ext cx="45" cy="272"/>
              </a:xfrm>
              <a:prstGeom prst="leftBracket">
                <a:avLst>
                  <a:gd name="adj" fmla="val 50370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a-DK"/>
              </a:p>
            </p:txBody>
          </p:sp>
          <p:sp>
            <p:nvSpPr>
              <p:cNvPr id="540841" name="AutoShape 169"/>
              <p:cNvSpPr>
                <a:spLocks/>
              </p:cNvSpPr>
              <p:nvPr/>
            </p:nvSpPr>
            <p:spPr bwMode="auto">
              <a:xfrm>
                <a:off x="2517" y="2432"/>
                <a:ext cx="46" cy="272"/>
              </a:xfrm>
              <a:prstGeom prst="rightBracket">
                <a:avLst>
                  <a:gd name="adj" fmla="val 49275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a-DK"/>
              </a:p>
            </p:txBody>
          </p:sp>
        </p:grpSp>
        <p:grpSp>
          <p:nvGrpSpPr>
            <p:cNvPr id="540842" name="Group 170"/>
            <p:cNvGrpSpPr>
              <a:grpSpLocks/>
            </p:cNvGrpSpPr>
            <p:nvPr/>
          </p:nvGrpSpPr>
          <p:grpSpPr bwMode="auto">
            <a:xfrm>
              <a:off x="2542" y="3135"/>
              <a:ext cx="39" cy="124"/>
              <a:chOff x="2472" y="2432"/>
              <a:chExt cx="91" cy="272"/>
            </a:xfrm>
          </p:grpSpPr>
          <p:sp>
            <p:nvSpPr>
              <p:cNvPr id="540843" name="AutoShape 171"/>
              <p:cNvSpPr>
                <a:spLocks/>
              </p:cNvSpPr>
              <p:nvPr/>
            </p:nvSpPr>
            <p:spPr bwMode="auto">
              <a:xfrm>
                <a:off x="2472" y="2432"/>
                <a:ext cx="45" cy="272"/>
              </a:xfrm>
              <a:prstGeom prst="leftBracket">
                <a:avLst>
                  <a:gd name="adj" fmla="val 5037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a-DK"/>
              </a:p>
            </p:txBody>
          </p:sp>
          <p:sp>
            <p:nvSpPr>
              <p:cNvPr id="540844" name="AutoShape 172"/>
              <p:cNvSpPr>
                <a:spLocks/>
              </p:cNvSpPr>
              <p:nvPr/>
            </p:nvSpPr>
            <p:spPr bwMode="auto">
              <a:xfrm>
                <a:off x="2517" y="2432"/>
                <a:ext cx="46" cy="272"/>
              </a:xfrm>
              <a:prstGeom prst="rightBracket">
                <a:avLst>
                  <a:gd name="adj" fmla="val 49275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a-DK"/>
              </a:p>
            </p:txBody>
          </p:sp>
        </p:grpSp>
        <p:grpSp>
          <p:nvGrpSpPr>
            <p:cNvPr id="540845" name="Group 173"/>
            <p:cNvGrpSpPr>
              <a:grpSpLocks/>
            </p:cNvGrpSpPr>
            <p:nvPr/>
          </p:nvGrpSpPr>
          <p:grpSpPr bwMode="auto">
            <a:xfrm>
              <a:off x="2734" y="2901"/>
              <a:ext cx="39" cy="123"/>
              <a:chOff x="2472" y="2432"/>
              <a:chExt cx="91" cy="272"/>
            </a:xfrm>
          </p:grpSpPr>
          <p:sp>
            <p:nvSpPr>
              <p:cNvPr id="540846" name="AutoShape 174"/>
              <p:cNvSpPr>
                <a:spLocks/>
              </p:cNvSpPr>
              <p:nvPr/>
            </p:nvSpPr>
            <p:spPr bwMode="auto">
              <a:xfrm>
                <a:off x="2472" y="2432"/>
                <a:ext cx="45" cy="272"/>
              </a:xfrm>
              <a:prstGeom prst="leftBracket">
                <a:avLst>
                  <a:gd name="adj" fmla="val 5037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a-DK"/>
              </a:p>
            </p:txBody>
          </p:sp>
          <p:sp>
            <p:nvSpPr>
              <p:cNvPr id="540847" name="AutoShape 175"/>
              <p:cNvSpPr>
                <a:spLocks/>
              </p:cNvSpPr>
              <p:nvPr/>
            </p:nvSpPr>
            <p:spPr bwMode="auto">
              <a:xfrm>
                <a:off x="2517" y="2432"/>
                <a:ext cx="46" cy="272"/>
              </a:xfrm>
              <a:prstGeom prst="rightBracket">
                <a:avLst>
                  <a:gd name="adj" fmla="val 49275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a-DK"/>
              </a:p>
            </p:txBody>
          </p:sp>
        </p:grpSp>
        <p:grpSp>
          <p:nvGrpSpPr>
            <p:cNvPr id="540848" name="Group 176"/>
            <p:cNvGrpSpPr>
              <a:grpSpLocks/>
            </p:cNvGrpSpPr>
            <p:nvPr/>
          </p:nvGrpSpPr>
          <p:grpSpPr bwMode="auto">
            <a:xfrm>
              <a:off x="2907" y="2847"/>
              <a:ext cx="39" cy="124"/>
              <a:chOff x="2472" y="2432"/>
              <a:chExt cx="91" cy="272"/>
            </a:xfrm>
          </p:grpSpPr>
          <p:sp>
            <p:nvSpPr>
              <p:cNvPr id="540849" name="AutoShape 177"/>
              <p:cNvSpPr>
                <a:spLocks/>
              </p:cNvSpPr>
              <p:nvPr/>
            </p:nvSpPr>
            <p:spPr bwMode="auto">
              <a:xfrm>
                <a:off x="2472" y="2432"/>
                <a:ext cx="45" cy="272"/>
              </a:xfrm>
              <a:prstGeom prst="leftBracket">
                <a:avLst>
                  <a:gd name="adj" fmla="val 5037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a-DK"/>
              </a:p>
            </p:txBody>
          </p:sp>
          <p:sp>
            <p:nvSpPr>
              <p:cNvPr id="540850" name="AutoShape 178"/>
              <p:cNvSpPr>
                <a:spLocks/>
              </p:cNvSpPr>
              <p:nvPr/>
            </p:nvSpPr>
            <p:spPr bwMode="auto">
              <a:xfrm>
                <a:off x="2517" y="2432"/>
                <a:ext cx="46" cy="272"/>
              </a:xfrm>
              <a:prstGeom prst="rightBracket">
                <a:avLst>
                  <a:gd name="adj" fmla="val 49275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a-DK"/>
              </a:p>
            </p:txBody>
          </p:sp>
        </p:grpSp>
        <p:grpSp>
          <p:nvGrpSpPr>
            <p:cNvPr id="540851" name="Group 179"/>
            <p:cNvGrpSpPr>
              <a:grpSpLocks/>
            </p:cNvGrpSpPr>
            <p:nvPr/>
          </p:nvGrpSpPr>
          <p:grpSpPr bwMode="auto">
            <a:xfrm>
              <a:off x="3157" y="2971"/>
              <a:ext cx="38" cy="123"/>
              <a:chOff x="2472" y="2432"/>
              <a:chExt cx="91" cy="272"/>
            </a:xfrm>
          </p:grpSpPr>
          <p:sp>
            <p:nvSpPr>
              <p:cNvPr id="540852" name="AutoShape 180"/>
              <p:cNvSpPr>
                <a:spLocks/>
              </p:cNvSpPr>
              <p:nvPr/>
            </p:nvSpPr>
            <p:spPr bwMode="auto">
              <a:xfrm>
                <a:off x="2472" y="2432"/>
                <a:ext cx="45" cy="272"/>
              </a:xfrm>
              <a:prstGeom prst="leftBracket">
                <a:avLst>
                  <a:gd name="adj" fmla="val 5037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a-DK"/>
              </a:p>
            </p:txBody>
          </p:sp>
          <p:sp>
            <p:nvSpPr>
              <p:cNvPr id="540853" name="AutoShape 181"/>
              <p:cNvSpPr>
                <a:spLocks/>
              </p:cNvSpPr>
              <p:nvPr/>
            </p:nvSpPr>
            <p:spPr bwMode="auto">
              <a:xfrm>
                <a:off x="2517" y="2432"/>
                <a:ext cx="46" cy="272"/>
              </a:xfrm>
              <a:prstGeom prst="rightBracket">
                <a:avLst>
                  <a:gd name="adj" fmla="val 49275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a-DK"/>
              </a:p>
            </p:txBody>
          </p:sp>
        </p:grpSp>
        <p:grpSp>
          <p:nvGrpSpPr>
            <p:cNvPr id="540854" name="Group 182"/>
            <p:cNvGrpSpPr>
              <a:grpSpLocks/>
            </p:cNvGrpSpPr>
            <p:nvPr/>
          </p:nvGrpSpPr>
          <p:grpSpPr bwMode="auto">
            <a:xfrm>
              <a:off x="2465" y="2777"/>
              <a:ext cx="19" cy="124"/>
              <a:chOff x="2472" y="2432"/>
              <a:chExt cx="91" cy="272"/>
            </a:xfrm>
          </p:grpSpPr>
          <p:sp>
            <p:nvSpPr>
              <p:cNvPr id="540855" name="AutoShape 183"/>
              <p:cNvSpPr>
                <a:spLocks/>
              </p:cNvSpPr>
              <p:nvPr/>
            </p:nvSpPr>
            <p:spPr bwMode="auto">
              <a:xfrm>
                <a:off x="2472" y="2432"/>
                <a:ext cx="45" cy="272"/>
              </a:xfrm>
              <a:prstGeom prst="leftBracket">
                <a:avLst>
                  <a:gd name="adj" fmla="val 50370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a-DK"/>
              </a:p>
            </p:txBody>
          </p:sp>
          <p:sp>
            <p:nvSpPr>
              <p:cNvPr id="540856" name="AutoShape 184"/>
              <p:cNvSpPr>
                <a:spLocks/>
              </p:cNvSpPr>
              <p:nvPr/>
            </p:nvSpPr>
            <p:spPr bwMode="auto">
              <a:xfrm>
                <a:off x="2517" y="2432"/>
                <a:ext cx="46" cy="272"/>
              </a:xfrm>
              <a:prstGeom prst="rightBracket">
                <a:avLst>
                  <a:gd name="adj" fmla="val 49275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a-DK"/>
              </a:p>
            </p:txBody>
          </p:sp>
        </p:grpSp>
        <p:grpSp>
          <p:nvGrpSpPr>
            <p:cNvPr id="540857" name="Group 185"/>
            <p:cNvGrpSpPr>
              <a:grpSpLocks/>
            </p:cNvGrpSpPr>
            <p:nvPr/>
          </p:nvGrpSpPr>
          <p:grpSpPr bwMode="auto">
            <a:xfrm>
              <a:off x="2561" y="2839"/>
              <a:ext cx="20" cy="123"/>
              <a:chOff x="2472" y="2432"/>
              <a:chExt cx="91" cy="272"/>
            </a:xfrm>
          </p:grpSpPr>
          <p:sp>
            <p:nvSpPr>
              <p:cNvPr id="540858" name="AutoShape 186"/>
              <p:cNvSpPr>
                <a:spLocks/>
              </p:cNvSpPr>
              <p:nvPr/>
            </p:nvSpPr>
            <p:spPr bwMode="auto">
              <a:xfrm>
                <a:off x="2472" y="2432"/>
                <a:ext cx="45" cy="272"/>
              </a:xfrm>
              <a:prstGeom prst="leftBracket">
                <a:avLst>
                  <a:gd name="adj" fmla="val 50370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a-DK"/>
              </a:p>
            </p:txBody>
          </p:sp>
          <p:sp>
            <p:nvSpPr>
              <p:cNvPr id="540859" name="AutoShape 187"/>
              <p:cNvSpPr>
                <a:spLocks/>
              </p:cNvSpPr>
              <p:nvPr/>
            </p:nvSpPr>
            <p:spPr bwMode="auto">
              <a:xfrm>
                <a:off x="2517" y="2432"/>
                <a:ext cx="46" cy="272"/>
              </a:xfrm>
              <a:prstGeom prst="rightBracket">
                <a:avLst>
                  <a:gd name="adj" fmla="val 49275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a-DK"/>
              </a:p>
            </p:txBody>
          </p:sp>
        </p:grpSp>
        <p:grpSp>
          <p:nvGrpSpPr>
            <p:cNvPr id="540860" name="Group 188"/>
            <p:cNvGrpSpPr>
              <a:grpSpLocks/>
            </p:cNvGrpSpPr>
            <p:nvPr/>
          </p:nvGrpSpPr>
          <p:grpSpPr bwMode="auto">
            <a:xfrm>
              <a:off x="3080" y="2818"/>
              <a:ext cx="19" cy="123"/>
              <a:chOff x="2472" y="2432"/>
              <a:chExt cx="91" cy="272"/>
            </a:xfrm>
          </p:grpSpPr>
          <p:sp>
            <p:nvSpPr>
              <p:cNvPr id="540861" name="AutoShape 189"/>
              <p:cNvSpPr>
                <a:spLocks/>
              </p:cNvSpPr>
              <p:nvPr/>
            </p:nvSpPr>
            <p:spPr bwMode="auto">
              <a:xfrm>
                <a:off x="2472" y="2432"/>
                <a:ext cx="45" cy="272"/>
              </a:xfrm>
              <a:prstGeom prst="leftBracket">
                <a:avLst>
                  <a:gd name="adj" fmla="val 50370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a-DK"/>
              </a:p>
            </p:txBody>
          </p:sp>
          <p:sp>
            <p:nvSpPr>
              <p:cNvPr id="540862" name="AutoShape 190"/>
              <p:cNvSpPr>
                <a:spLocks/>
              </p:cNvSpPr>
              <p:nvPr/>
            </p:nvSpPr>
            <p:spPr bwMode="auto">
              <a:xfrm>
                <a:off x="2517" y="2432"/>
                <a:ext cx="46" cy="272"/>
              </a:xfrm>
              <a:prstGeom prst="rightBracket">
                <a:avLst>
                  <a:gd name="adj" fmla="val 49275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a-DK"/>
              </a:p>
            </p:txBody>
          </p:sp>
        </p:grpSp>
        <p:grpSp>
          <p:nvGrpSpPr>
            <p:cNvPr id="540863" name="Group 191"/>
            <p:cNvGrpSpPr>
              <a:grpSpLocks/>
            </p:cNvGrpSpPr>
            <p:nvPr/>
          </p:nvGrpSpPr>
          <p:grpSpPr bwMode="auto">
            <a:xfrm>
              <a:off x="3042" y="2975"/>
              <a:ext cx="38" cy="123"/>
              <a:chOff x="2472" y="2432"/>
              <a:chExt cx="91" cy="272"/>
            </a:xfrm>
          </p:grpSpPr>
          <p:sp>
            <p:nvSpPr>
              <p:cNvPr id="540864" name="AutoShape 192"/>
              <p:cNvSpPr>
                <a:spLocks/>
              </p:cNvSpPr>
              <p:nvPr/>
            </p:nvSpPr>
            <p:spPr bwMode="auto">
              <a:xfrm>
                <a:off x="2472" y="2432"/>
                <a:ext cx="45" cy="272"/>
              </a:xfrm>
              <a:prstGeom prst="leftBracket">
                <a:avLst>
                  <a:gd name="adj" fmla="val 5037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a-DK"/>
              </a:p>
            </p:txBody>
          </p:sp>
          <p:sp>
            <p:nvSpPr>
              <p:cNvPr id="540865" name="AutoShape 193"/>
              <p:cNvSpPr>
                <a:spLocks/>
              </p:cNvSpPr>
              <p:nvPr/>
            </p:nvSpPr>
            <p:spPr bwMode="auto">
              <a:xfrm>
                <a:off x="2517" y="2432"/>
                <a:ext cx="46" cy="272"/>
              </a:xfrm>
              <a:prstGeom prst="rightBracket">
                <a:avLst>
                  <a:gd name="adj" fmla="val 49275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a-DK"/>
              </a:p>
            </p:txBody>
          </p:sp>
        </p:grpSp>
        <p:grpSp>
          <p:nvGrpSpPr>
            <p:cNvPr id="540866" name="Group 194"/>
            <p:cNvGrpSpPr>
              <a:grpSpLocks/>
            </p:cNvGrpSpPr>
            <p:nvPr/>
          </p:nvGrpSpPr>
          <p:grpSpPr bwMode="auto">
            <a:xfrm>
              <a:off x="3042" y="3107"/>
              <a:ext cx="38" cy="123"/>
              <a:chOff x="2472" y="2432"/>
              <a:chExt cx="91" cy="272"/>
            </a:xfrm>
          </p:grpSpPr>
          <p:sp>
            <p:nvSpPr>
              <p:cNvPr id="540867" name="AutoShape 195"/>
              <p:cNvSpPr>
                <a:spLocks/>
              </p:cNvSpPr>
              <p:nvPr/>
            </p:nvSpPr>
            <p:spPr bwMode="auto">
              <a:xfrm>
                <a:off x="2472" y="2432"/>
                <a:ext cx="45" cy="272"/>
              </a:xfrm>
              <a:prstGeom prst="leftBracket">
                <a:avLst>
                  <a:gd name="adj" fmla="val 5037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a-DK"/>
              </a:p>
            </p:txBody>
          </p:sp>
          <p:sp>
            <p:nvSpPr>
              <p:cNvPr id="540868" name="AutoShape 196"/>
              <p:cNvSpPr>
                <a:spLocks/>
              </p:cNvSpPr>
              <p:nvPr/>
            </p:nvSpPr>
            <p:spPr bwMode="auto">
              <a:xfrm>
                <a:off x="2517" y="2432"/>
                <a:ext cx="46" cy="272"/>
              </a:xfrm>
              <a:prstGeom prst="rightBracket">
                <a:avLst>
                  <a:gd name="adj" fmla="val 49275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a-DK"/>
              </a:p>
            </p:txBody>
          </p:sp>
        </p:grpSp>
        <p:sp>
          <p:nvSpPr>
            <p:cNvPr id="540869" name="Text Box 197"/>
            <p:cNvSpPr txBox="1">
              <a:spLocks noChangeArrowheads="1"/>
            </p:cNvSpPr>
            <p:nvPr/>
          </p:nvSpPr>
          <p:spPr bwMode="auto">
            <a:xfrm>
              <a:off x="1474" y="3791"/>
              <a:ext cx="2767" cy="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a-DK" altLang="en-US"/>
                <a:t>Jo oftere antibiotika anvendes, jo mere dominerende bliver den resistente (røde) form.</a:t>
              </a:r>
              <a:endParaRPr lang="en-US" altLang="en-US"/>
            </a:p>
          </p:txBody>
        </p:sp>
        <p:sp>
          <p:nvSpPr>
            <p:cNvPr id="540870" name="AutoShape 198"/>
            <p:cNvSpPr>
              <a:spLocks noChangeArrowheads="1"/>
            </p:cNvSpPr>
            <p:nvPr/>
          </p:nvSpPr>
          <p:spPr bwMode="auto">
            <a:xfrm>
              <a:off x="2472" y="709"/>
              <a:ext cx="680" cy="363"/>
            </a:xfrm>
            <a:prstGeom prst="rightArrow">
              <a:avLst>
                <a:gd name="adj1" fmla="val 50000"/>
                <a:gd name="adj2" fmla="val 46832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540871" name="AutoShape 199"/>
            <p:cNvSpPr>
              <a:spLocks noChangeArrowheads="1"/>
            </p:cNvSpPr>
            <p:nvPr/>
          </p:nvSpPr>
          <p:spPr bwMode="auto">
            <a:xfrm rot="6866637">
              <a:off x="2949" y="1819"/>
              <a:ext cx="680" cy="363"/>
            </a:xfrm>
            <a:prstGeom prst="rightArrow">
              <a:avLst>
                <a:gd name="adj1" fmla="val 50000"/>
                <a:gd name="adj2" fmla="val 46832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a-DK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2114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0813"/>
            <a:ext cx="7924800" cy="648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da-DK" altLang="en-US"/>
              <a:t>Sundhed</a:t>
            </a:r>
            <a:endParaRPr lang="en-US" altLang="en-US"/>
          </a:p>
        </p:txBody>
      </p:sp>
      <p:sp>
        <p:nvSpPr>
          <p:cNvPr id="64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332038"/>
            <a:ext cx="8229600" cy="4525962"/>
          </a:xfrm>
        </p:spPr>
        <p:txBody>
          <a:bodyPr/>
          <a:lstStyle/>
          <a:p>
            <a:endParaRPr lang="en-US" altLang="en-US" sz="1200"/>
          </a:p>
          <a:p>
            <a:endParaRPr lang="en-US" altLang="en-US" sz="1200"/>
          </a:p>
          <a:p>
            <a:endParaRPr lang="en-US" altLang="en-US" sz="1200"/>
          </a:p>
          <a:p>
            <a:endParaRPr lang="en-US" altLang="en-US" sz="1200"/>
          </a:p>
          <a:p>
            <a:endParaRPr lang="en-US" altLang="en-US" sz="1200"/>
          </a:p>
          <a:p>
            <a:endParaRPr lang="en-US" altLang="en-US" sz="1200"/>
          </a:p>
          <a:p>
            <a:endParaRPr lang="en-US" altLang="en-US" sz="1200"/>
          </a:p>
          <a:p>
            <a:endParaRPr lang="en-US" altLang="en-US" sz="1200"/>
          </a:p>
          <a:p>
            <a:endParaRPr lang="en-US" altLang="en-US" sz="1200"/>
          </a:p>
          <a:p>
            <a:endParaRPr lang="en-US" altLang="en-US" sz="1200"/>
          </a:p>
          <a:p>
            <a:endParaRPr lang="en-US" altLang="en-US" sz="1200"/>
          </a:p>
          <a:p>
            <a:endParaRPr lang="en-US" altLang="en-US" sz="1200"/>
          </a:p>
          <a:p>
            <a:endParaRPr lang="en-US" altLang="en-US" sz="1200"/>
          </a:p>
          <a:p>
            <a:endParaRPr lang="en-US" altLang="en-US" sz="1200"/>
          </a:p>
          <a:p>
            <a:endParaRPr lang="en-US" altLang="en-US" sz="1200"/>
          </a:p>
          <a:p>
            <a:endParaRPr lang="en-US" altLang="en-US" sz="1200"/>
          </a:p>
          <a:p>
            <a:endParaRPr lang="en-US" altLang="en-US" sz="1200"/>
          </a:p>
          <a:p>
            <a:endParaRPr lang="en-US" altLang="en-US" sz="1200"/>
          </a:p>
          <a:p>
            <a:endParaRPr lang="en-US" altLang="en-US" sz="1200"/>
          </a:p>
          <a:p>
            <a:r>
              <a:rPr lang="en-US" altLang="en-US" sz="1200"/>
              <a:t>http://www.danishmeat.dk/mediafiles/FC580DBF-900E-4B79-8B08-C9BBD08AC758.pdf</a:t>
            </a:r>
          </a:p>
        </p:txBody>
      </p:sp>
      <p:pic>
        <p:nvPicPr>
          <p:cNvPr id="64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066800"/>
            <a:ext cx="8001000" cy="51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da-DK" altLang="en-US"/>
              <a:t>Hvad er evolution?</a:t>
            </a:r>
            <a:endParaRPr lang="en-US" alt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14400"/>
            <a:ext cx="8839200" cy="5943600"/>
          </a:xfrm>
        </p:spPr>
        <p:txBody>
          <a:bodyPr/>
          <a:lstStyle/>
          <a:p>
            <a:pPr>
              <a:lnSpc>
                <a:spcPts val="2000"/>
              </a:lnSpc>
            </a:pPr>
            <a:endParaRPr lang="da-DK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lnSpc>
                <a:spcPts val="2000"/>
              </a:lnSpc>
              <a:buNone/>
            </a:pP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Forandring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ts val="2000"/>
              </a:lnSpc>
            </a:pPr>
            <a:r>
              <a:rPr lang="en-US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Evolution </a:t>
            </a:r>
            <a:r>
              <a:rPr lang="en-US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betyder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forandring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Biologisk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evolution, handler </a:t>
            </a:r>
            <a:r>
              <a:rPr lang="en-US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det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om de </a:t>
            </a:r>
            <a:r>
              <a:rPr lang="en-US" alt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genetiske</a:t>
            </a:r>
            <a:r>
              <a:rPr lang="en-US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forandringer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der </a:t>
            </a:r>
            <a:r>
              <a:rPr lang="en-US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sker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fra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generation </a:t>
            </a:r>
            <a:r>
              <a:rPr lang="en-US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til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generation, og </a:t>
            </a:r>
            <a:r>
              <a:rPr lang="en-US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som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med </a:t>
            </a:r>
            <a:r>
              <a:rPr lang="en-US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tiden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har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skabt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den </a:t>
            </a:r>
            <a:r>
              <a:rPr lang="en-US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mangfoldighed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af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liv </a:t>
            </a:r>
            <a:r>
              <a:rPr lang="en-US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som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vi finder </a:t>
            </a:r>
            <a:r>
              <a:rPr lang="en-US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på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jorden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Livet </a:t>
            </a:r>
            <a:r>
              <a:rPr lang="en-US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har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eksisteret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og </a:t>
            </a:r>
            <a:r>
              <a:rPr lang="en-US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udviklet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sig </a:t>
            </a:r>
            <a:r>
              <a:rPr lang="en-US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på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evolutionens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betingelser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siden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det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opstod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på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jorden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</a:t>
            </a:r>
            <a:r>
              <a:rPr lang="en-US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mindst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3,5 </a:t>
            </a:r>
            <a:r>
              <a:rPr lang="en-US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milliarder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år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siden</a:t>
            </a:r>
            <a:r>
              <a:rPr lang="en-US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1">
              <a:lnSpc>
                <a:spcPts val="2000"/>
              </a:lnSpc>
            </a:pPr>
            <a:endParaRPr lang="en-US" alt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ts val="2000"/>
              </a:lnSpc>
            </a:pPr>
            <a:r>
              <a:rPr lang="en-US" alt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Konkret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taler</a:t>
            </a:r>
            <a:r>
              <a:rPr lang="en-US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vi om </a:t>
            </a:r>
            <a:r>
              <a:rPr lang="en-US" alt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ændringer</a:t>
            </a:r>
            <a:r>
              <a:rPr lang="en-US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lang="en-US" alt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allel</a:t>
            </a:r>
            <a:r>
              <a:rPr lang="en-US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(gen-variant) </a:t>
            </a:r>
            <a:r>
              <a:rPr lang="en-US" alt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frekvens</a:t>
            </a:r>
            <a:r>
              <a:rPr lang="en-US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lang="en-US" alt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populationer</a:t>
            </a:r>
            <a:r>
              <a:rPr lang="en-US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over </a:t>
            </a:r>
            <a:r>
              <a:rPr lang="en-US" alt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generationer</a:t>
            </a:r>
            <a:endParaRPr lang="en-US" alt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ttps://asset.dr.dk/imagescaler/?server=www.dr.dk&amp;file=%2Fimages%2Fcrop%2F2016%2F10%2F26%2F1477489545_81_zxzvbhv0aw9u.jpg&amp;w=765&amp;h=356&amp;scaleAfter=crop&amp;ratio=6441-299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038600"/>
            <a:ext cx="5317733" cy="2474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096000" y="6476374"/>
            <a:ext cx="11240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dirty="0">
                <a:solidFill>
                  <a:srgbClr val="4D4D4D"/>
                </a:solidFill>
                <a:latin typeface="Gibson"/>
              </a:rPr>
              <a:t>© </a:t>
            </a:r>
            <a:r>
              <a:rPr lang="da-DK" dirty="0" err="1">
                <a:solidFill>
                  <a:srgbClr val="4D4D4D"/>
                </a:solidFill>
                <a:latin typeface="Gibson"/>
              </a:rPr>
              <a:t>robu_s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786895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02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76250"/>
            <a:ext cx="7696200" cy="596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03" name="Text Box 3"/>
          <p:cNvSpPr txBox="1">
            <a:spLocks noChangeArrowheads="1"/>
          </p:cNvSpPr>
          <p:nvPr/>
        </p:nvSpPr>
        <p:spPr bwMode="auto">
          <a:xfrm>
            <a:off x="304800" y="457200"/>
            <a:ext cx="85344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a-DK" altLang="en-US" sz="2400"/>
              <a:t>Estimat af unødvendig brug af receptpligtigt antibiotika i USA</a:t>
            </a:r>
            <a:endParaRPr lang="en-US" altLang="en-US" sz="2400"/>
          </a:p>
        </p:txBody>
      </p:sp>
      <p:sp>
        <p:nvSpPr>
          <p:cNvPr id="614404" name="Text Box 4"/>
          <p:cNvSpPr txBox="1">
            <a:spLocks noChangeArrowheads="1"/>
          </p:cNvSpPr>
          <p:nvPr/>
        </p:nvSpPr>
        <p:spPr bwMode="auto">
          <a:xfrm>
            <a:off x="733425" y="2614613"/>
            <a:ext cx="1828800" cy="366712"/>
          </a:xfrm>
          <a:prstGeom prst="rect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a-DK" altLang="en-US"/>
              <a:t>Alm. forkølelse</a:t>
            </a:r>
            <a:endParaRPr lang="en-US" altLang="en-US"/>
          </a:p>
        </p:txBody>
      </p:sp>
      <p:sp>
        <p:nvSpPr>
          <p:cNvPr id="614405" name="Text Box 5"/>
          <p:cNvSpPr txBox="1">
            <a:spLocks noChangeArrowheads="1"/>
          </p:cNvSpPr>
          <p:nvPr/>
        </p:nvSpPr>
        <p:spPr bwMode="auto">
          <a:xfrm>
            <a:off x="685800" y="1919288"/>
            <a:ext cx="1876425" cy="336550"/>
          </a:xfrm>
          <a:prstGeom prst="rect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a-DK" altLang="en-US" sz="1600"/>
              <a:t>Øre infektion 30%</a:t>
            </a:r>
            <a:endParaRPr lang="en-US" altLang="en-US" sz="1600"/>
          </a:p>
        </p:txBody>
      </p:sp>
      <p:sp>
        <p:nvSpPr>
          <p:cNvPr id="614406" name="Text Box 6"/>
          <p:cNvSpPr txBox="1">
            <a:spLocks noChangeArrowheads="1"/>
          </p:cNvSpPr>
          <p:nvPr/>
        </p:nvSpPr>
        <p:spPr bwMode="auto">
          <a:xfrm>
            <a:off x="714375" y="3328988"/>
            <a:ext cx="1828800" cy="366712"/>
          </a:xfrm>
          <a:prstGeom prst="rect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a-DK" altLang="en-US"/>
              <a:t>Bronkitis</a:t>
            </a:r>
            <a:endParaRPr lang="en-US" altLang="en-US"/>
          </a:p>
        </p:txBody>
      </p:sp>
      <p:sp>
        <p:nvSpPr>
          <p:cNvPr id="614407" name="Text Box 7"/>
          <p:cNvSpPr txBox="1">
            <a:spLocks noChangeArrowheads="1"/>
          </p:cNvSpPr>
          <p:nvPr/>
        </p:nvSpPr>
        <p:spPr bwMode="auto">
          <a:xfrm>
            <a:off x="704850" y="4052888"/>
            <a:ext cx="1733550" cy="366712"/>
          </a:xfrm>
          <a:prstGeom prst="rect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a-DK" altLang="en-US"/>
              <a:t>Ondt i halsen</a:t>
            </a:r>
            <a:endParaRPr lang="en-US" altLang="en-US"/>
          </a:p>
        </p:txBody>
      </p:sp>
      <p:sp>
        <p:nvSpPr>
          <p:cNvPr id="614408" name="Text Box 8"/>
          <p:cNvSpPr txBox="1">
            <a:spLocks noChangeArrowheads="1"/>
          </p:cNvSpPr>
          <p:nvPr/>
        </p:nvSpPr>
        <p:spPr bwMode="auto">
          <a:xfrm>
            <a:off x="666750" y="4667250"/>
            <a:ext cx="1771650" cy="517525"/>
          </a:xfrm>
          <a:prstGeom prst="rect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a-DK" altLang="en-US" sz="1400"/>
              <a:t>Bihulebetændelse 50%</a:t>
            </a:r>
            <a:endParaRPr lang="en-US" altLang="en-US" sz="1400"/>
          </a:p>
        </p:txBody>
      </p:sp>
      <p:sp>
        <p:nvSpPr>
          <p:cNvPr id="614409" name="Text Box 9"/>
          <p:cNvSpPr txBox="1">
            <a:spLocks noChangeArrowheads="1"/>
          </p:cNvSpPr>
          <p:nvPr/>
        </p:nvSpPr>
        <p:spPr bwMode="auto">
          <a:xfrm>
            <a:off x="1828800" y="6019800"/>
            <a:ext cx="5638800" cy="36671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a-DK" altLang="en-US"/>
              <a:t>Antal recepter per år (millioner)</a:t>
            </a:r>
            <a:endParaRPr lang="en-US" altLang="en-US"/>
          </a:p>
        </p:txBody>
      </p:sp>
      <p:sp>
        <p:nvSpPr>
          <p:cNvPr id="614410" name="Text Box 10"/>
          <p:cNvSpPr txBox="1">
            <a:spLocks noChangeArrowheads="1"/>
          </p:cNvSpPr>
          <p:nvPr/>
        </p:nvSpPr>
        <p:spPr bwMode="auto">
          <a:xfrm>
            <a:off x="457200" y="6096000"/>
            <a:ext cx="381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a-DK" altLang="en-US"/>
          </a:p>
        </p:txBody>
      </p:sp>
      <p:sp>
        <p:nvSpPr>
          <p:cNvPr id="614411" name="Text Box 11"/>
          <p:cNvSpPr txBox="1">
            <a:spLocks noChangeArrowheads="1"/>
          </p:cNvSpPr>
          <p:nvPr/>
        </p:nvSpPr>
        <p:spPr bwMode="auto">
          <a:xfrm rot="16200000">
            <a:off x="-1054893" y="3064668"/>
            <a:ext cx="274320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a-DK" altLang="en-US"/>
              <a:t>Infektionstype</a:t>
            </a:r>
            <a:endParaRPr lang="en-US" altLang="en-US"/>
          </a:p>
        </p:txBody>
      </p:sp>
      <p:sp>
        <p:nvSpPr>
          <p:cNvPr id="614412" name="Text Box 12"/>
          <p:cNvSpPr txBox="1">
            <a:spLocks noChangeArrowheads="1"/>
          </p:cNvSpPr>
          <p:nvPr/>
        </p:nvSpPr>
        <p:spPr bwMode="auto">
          <a:xfrm>
            <a:off x="657225" y="1066800"/>
            <a:ext cx="2362200" cy="304800"/>
          </a:xfrm>
          <a:prstGeom prst="rect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a-DK" altLang="en-US" sz="1400"/>
              <a:t>Andel unødvendig              </a:t>
            </a:r>
            <a:endParaRPr lang="en-US" altLang="en-US" sz="1400"/>
          </a:p>
        </p:txBody>
      </p:sp>
      <p:sp>
        <p:nvSpPr>
          <p:cNvPr id="614413" name="Text Box 13"/>
          <p:cNvSpPr txBox="1">
            <a:spLocks noChangeArrowheads="1"/>
          </p:cNvSpPr>
          <p:nvPr/>
        </p:nvSpPr>
        <p:spPr bwMode="auto">
          <a:xfrm>
            <a:off x="3200400" y="1066800"/>
            <a:ext cx="1447800" cy="304800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a-DK" altLang="en-US" sz="1400"/>
              <a:t>Recepter</a:t>
            </a:r>
            <a:endParaRPr lang="en-US" altLang="en-US" sz="1400"/>
          </a:p>
        </p:txBody>
      </p:sp>
      <p:pic>
        <p:nvPicPr>
          <p:cNvPr id="14" name="Picture 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2797969"/>
            <a:ext cx="1905000" cy="2439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4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270000"/>
            <a:ext cx="8153400" cy="4699000"/>
          </a:xfrm>
          <a:ln/>
        </p:spPr>
        <p:txBody>
          <a:bodyPr rIns="38100" anchor="ctr"/>
          <a:lstStyle/>
          <a:p>
            <a:pPr marL="228600" indent="0">
              <a:buFontTx/>
              <a:buNone/>
            </a:pP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Patogener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vil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fortsat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udvikle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resistens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hurtigt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28600" indent="0">
              <a:buFontTx/>
              <a:buNone/>
            </a:pPr>
            <a:endParaRPr lang="da-DK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0">
              <a:buFontTx/>
              <a:buNone/>
            </a:pPr>
            <a:r>
              <a:rPr lang="da-DK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 </a:t>
            </a:r>
            <a:r>
              <a:rPr lang="da-DK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kan ikke vinde det evolutionære </a:t>
            </a:r>
            <a:r>
              <a:rPr lang="da-DK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kapløb (+ dyrt i det lange løb)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0">
              <a:buFontTx/>
              <a:buNone/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0"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Der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er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alternative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metoder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…….</a:t>
            </a:r>
          </a:p>
          <a:p>
            <a:pPr marL="228600" indent="0">
              <a:buFontTx/>
              <a:buNone/>
            </a:pPr>
            <a:endParaRPr lang="en-US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0">
              <a:buFontTx/>
              <a:buNone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Mere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effektiv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håndtering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af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resistens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-evolution,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udvikling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af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stoffer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der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f.eks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rammer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bakterielle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kommunikationssystemer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17475" name="Rectangle 3"/>
          <p:cNvSpPr>
            <a:spLocks noGrp="1" noChangeArrowheads="1"/>
          </p:cNvSpPr>
          <p:nvPr>
            <p:ph type="title"/>
          </p:nvPr>
        </p:nvSpPr>
        <p:spPr>
          <a:xfrm>
            <a:off x="889000" y="12700"/>
            <a:ext cx="7366000" cy="1219200"/>
          </a:xfrm>
          <a:ln/>
        </p:spPr>
        <p:txBody>
          <a:bodyPr rIns="38100"/>
          <a:lstStyle/>
          <a:p>
            <a:r>
              <a:rPr lang="en-US" altLang="en-US"/>
              <a:t>Take-home message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a-DK" altLang="en-US"/>
              <a:t>Gensplejsning</a:t>
            </a:r>
            <a:endParaRPr lang="en-US" altLang="en-US"/>
          </a:p>
        </p:txBody>
      </p:sp>
      <p:sp>
        <p:nvSpPr>
          <p:cNvPr id="64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048000"/>
          </a:xfrm>
        </p:spPr>
        <p:txBody>
          <a:bodyPr/>
          <a:lstStyle/>
          <a:p>
            <a:r>
              <a:rPr lang="da-DK" altLang="en-US" sz="2400" dirty="0"/>
              <a:t>De alle organismer er genetisk ens opbygget kan enkle gener/egenskaber i princippet flyttes ubegrænset mellem disse.</a:t>
            </a:r>
          </a:p>
          <a:p>
            <a:r>
              <a:rPr lang="da-DK" altLang="en-US" sz="2400" dirty="0"/>
              <a:t>I princippet ikke forskellig fra naturlig selektion eller avl (”kunstig selektion”).</a:t>
            </a:r>
          </a:p>
          <a:p>
            <a:r>
              <a:rPr lang="da-DK" altLang="en-US" sz="2400" dirty="0"/>
              <a:t>Mulighed for at omgå begrænsninger i ”</a:t>
            </a:r>
            <a:r>
              <a:rPr lang="da-DK" altLang="en-US" sz="2400" dirty="0" err="1"/>
              <a:t>blue</a:t>
            </a:r>
            <a:r>
              <a:rPr lang="da-DK" altLang="en-US" sz="2400" dirty="0"/>
              <a:t>-print”, mere </a:t>
            </a:r>
            <a:r>
              <a:rPr lang="da-DK" altLang="en-US" sz="2400" dirty="0" smtClean="0"/>
              <a:t>målrettet, kontrolleret </a:t>
            </a:r>
            <a:r>
              <a:rPr lang="da-DK" altLang="en-US" sz="2400" dirty="0"/>
              <a:t>og meget hurtigere.</a:t>
            </a:r>
            <a:endParaRPr lang="en-US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a-DK" altLang="en-US" sz="3600" dirty="0" smtClean="0"/>
              <a:t>Gensplejsning – målrettet evolution</a:t>
            </a:r>
            <a:endParaRPr lang="en-US" altLang="en-US" sz="3600" dirty="0"/>
          </a:p>
        </p:txBody>
      </p:sp>
      <p:sp>
        <p:nvSpPr>
          <p:cNvPr id="65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1371600"/>
          </a:xfrm>
        </p:spPr>
        <p:txBody>
          <a:bodyPr/>
          <a:lstStyle/>
          <a:p>
            <a:r>
              <a:rPr lang="da-DK" altLang="en-US" sz="2400"/>
              <a:t>De alle organismer er genetisk ens opbygget kan enkle gener/egenskaber i princippet flyttes ubegrænset mellem disse.</a:t>
            </a:r>
          </a:p>
        </p:txBody>
      </p:sp>
      <p:sp>
        <p:nvSpPr>
          <p:cNvPr id="653316" name="Rectangle 4"/>
          <p:cNvSpPr>
            <a:spLocks noChangeArrowheads="1"/>
          </p:cNvSpPr>
          <p:nvPr/>
        </p:nvSpPr>
        <p:spPr bwMode="auto">
          <a:xfrm>
            <a:off x="1447800" y="2895600"/>
            <a:ext cx="152400" cy="1600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a-DK"/>
          </a:p>
        </p:txBody>
      </p:sp>
      <p:sp>
        <p:nvSpPr>
          <p:cNvPr id="653318" name="Rectangle 6"/>
          <p:cNvSpPr>
            <a:spLocks noChangeArrowheads="1"/>
          </p:cNvSpPr>
          <p:nvPr/>
        </p:nvSpPr>
        <p:spPr bwMode="auto">
          <a:xfrm>
            <a:off x="1447800" y="3505200"/>
            <a:ext cx="152400" cy="1524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a-DK"/>
          </a:p>
        </p:txBody>
      </p:sp>
      <p:sp>
        <p:nvSpPr>
          <p:cNvPr id="653319" name="Line 7"/>
          <p:cNvSpPr>
            <a:spLocks noChangeShapeType="1"/>
          </p:cNvSpPr>
          <p:nvPr/>
        </p:nvSpPr>
        <p:spPr bwMode="auto">
          <a:xfrm flipH="1">
            <a:off x="1143000" y="35814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653320" name="Text Box 8"/>
          <p:cNvSpPr txBox="1">
            <a:spLocks noChangeArrowheads="1"/>
          </p:cNvSpPr>
          <p:nvPr/>
        </p:nvSpPr>
        <p:spPr bwMode="auto">
          <a:xfrm>
            <a:off x="228600" y="4724400"/>
            <a:ext cx="2286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a-DK" altLang="en-US"/>
              <a:t>Insulin-genet fra en menneskecelle</a:t>
            </a:r>
          </a:p>
        </p:txBody>
      </p:sp>
      <p:pic>
        <p:nvPicPr>
          <p:cNvPr id="653321" name="Picture 9" descr="MC900234446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5" y="3048000"/>
            <a:ext cx="739775" cy="48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3322" name="Picture 10" descr="MC900234446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5" y="3429000"/>
            <a:ext cx="739775" cy="48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3323" name="Rectangle 11"/>
          <p:cNvSpPr>
            <a:spLocks noChangeArrowheads="1"/>
          </p:cNvSpPr>
          <p:nvPr/>
        </p:nvSpPr>
        <p:spPr bwMode="auto">
          <a:xfrm>
            <a:off x="3581400" y="3619500"/>
            <a:ext cx="152400" cy="1524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a-DK"/>
          </a:p>
        </p:txBody>
      </p:sp>
      <p:sp>
        <p:nvSpPr>
          <p:cNvPr id="653324" name="Text Box 12"/>
          <p:cNvSpPr txBox="1">
            <a:spLocks noChangeArrowheads="1"/>
          </p:cNvSpPr>
          <p:nvPr/>
        </p:nvSpPr>
        <p:spPr bwMode="auto">
          <a:xfrm>
            <a:off x="2819400" y="4724400"/>
            <a:ext cx="2286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a-DK" altLang="en-US"/>
              <a:t>Bakterie DNA</a:t>
            </a:r>
          </a:p>
        </p:txBody>
      </p:sp>
      <p:sp>
        <p:nvSpPr>
          <p:cNvPr id="653325" name="Rectangle 13"/>
          <p:cNvSpPr>
            <a:spLocks noChangeArrowheads="1"/>
          </p:cNvSpPr>
          <p:nvPr/>
        </p:nvSpPr>
        <p:spPr bwMode="auto">
          <a:xfrm>
            <a:off x="3581400" y="3810000"/>
            <a:ext cx="1524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a-DK"/>
          </a:p>
        </p:txBody>
      </p:sp>
      <p:sp>
        <p:nvSpPr>
          <p:cNvPr id="653326" name="Rectangle 14"/>
          <p:cNvSpPr>
            <a:spLocks noChangeArrowheads="1"/>
          </p:cNvSpPr>
          <p:nvPr/>
        </p:nvSpPr>
        <p:spPr bwMode="auto">
          <a:xfrm>
            <a:off x="3581400" y="2743200"/>
            <a:ext cx="152400" cy="838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a-DK"/>
          </a:p>
        </p:txBody>
      </p:sp>
      <p:pic>
        <p:nvPicPr>
          <p:cNvPr id="653327" name="Picture 15" descr="MC900234446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819400" y="3311525"/>
            <a:ext cx="685800" cy="44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3329" name="Picture 17" descr="MC90000182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232150"/>
            <a:ext cx="609600" cy="42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3330" name="Text Box 18"/>
          <p:cNvSpPr txBox="1">
            <a:spLocks noChangeArrowheads="1"/>
          </p:cNvSpPr>
          <p:nvPr/>
        </p:nvSpPr>
        <p:spPr bwMode="auto">
          <a:xfrm>
            <a:off x="5410200" y="4724400"/>
            <a:ext cx="2286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a-DK" altLang="en-US"/>
              <a:t>Bakterie-kultur der lavet humant insulin</a:t>
            </a:r>
          </a:p>
        </p:txBody>
      </p:sp>
      <p:sp>
        <p:nvSpPr>
          <p:cNvPr id="653331" name="Rectangle 19"/>
          <p:cNvSpPr>
            <a:spLocks noChangeArrowheads="1"/>
          </p:cNvSpPr>
          <p:nvPr/>
        </p:nvSpPr>
        <p:spPr bwMode="auto">
          <a:xfrm>
            <a:off x="5867400" y="3771900"/>
            <a:ext cx="152400" cy="1524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a-DK"/>
          </a:p>
        </p:txBody>
      </p:sp>
      <p:sp>
        <p:nvSpPr>
          <p:cNvPr id="653332" name="Rectangle 20"/>
          <p:cNvSpPr>
            <a:spLocks noChangeArrowheads="1"/>
          </p:cNvSpPr>
          <p:nvPr/>
        </p:nvSpPr>
        <p:spPr bwMode="auto">
          <a:xfrm>
            <a:off x="5867400" y="3924300"/>
            <a:ext cx="1524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a-DK"/>
          </a:p>
        </p:txBody>
      </p:sp>
      <p:sp>
        <p:nvSpPr>
          <p:cNvPr id="653333" name="Rectangle 21"/>
          <p:cNvSpPr>
            <a:spLocks noChangeArrowheads="1"/>
          </p:cNvSpPr>
          <p:nvPr/>
        </p:nvSpPr>
        <p:spPr bwMode="auto">
          <a:xfrm>
            <a:off x="5867400" y="2933700"/>
            <a:ext cx="152400" cy="838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a-DK"/>
          </a:p>
        </p:txBody>
      </p:sp>
      <p:sp>
        <p:nvSpPr>
          <p:cNvPr id="653335" name="Oval 23"/>
          <p:cNvSpPr>
            <a:spLocks noChangeArrowheads="1"/>
          </p:cNvSpPr>
          <p:nvPr/>
        </p:nvSpPr>
        <p:spPr bwMode="auto">
          <a:xfrm>
            <a:off x="6934200" y="38862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a-DK"/>
          </a:p>
        </p:txBody>
      </p:sp>
      <p:sp>
        <p:nvSpPr>
          <p:cNvPr id="653336" name="Oval 24"/>
          <p:cNvSpPr>
            <a:spLocks noChangeArrowheads="1"/>
          </p:cNvSpPr>
          <p:nvPr/>
        </p:nvSpPr>
        <p:spPr bwMode="auto">
          <a:xfrm>
            <a:off x="6934200" y="33528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a-DK"/>
          </a:p>
        </p:txBody>
      </p:sp>
      <p:sp>
        <p:nvSpPr>
          <p:cNvPr id="653337" name="Oval 25"/>
          <p:cNvSpPr>
            <a:spLocks noChangeArrowheads="1"/>
          </p:cNvSpPr>
          <p:nvPr/>
        </p:nvSpPr>
        <p:spPr bwMode="auto">
          <a:xfrm>
            <a:off x="7239000" y="39624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a-DK"/>
          </a:p>
        </p:txBody>
      </p:sp>
      <p:sp>
        <p:nvSpPr>
          <p:cNvPr id="653338" name="Oval 26"/>
          <p:cNvSpPr>
            <a:spLocks noChangeArrowheads="1"/>
          </p:cNvSpPr>
          <p:nvPr/>
        </p:nvSpPr>
        <p:spPr bwMode="auto">
          <a:xfrm>
            <a:off x="6781800" y="35814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a-DK"/>
          </a:p>
        </p:txBody>
      </p:sp>
      <p:sp>
        <p:nvSpPr>
          <p:cNvPr id="653339" name="Oval 27"/>
          <p:cNvSpPr>
            <a:spLocks noChangeArrowheads="1"/>
          </p:cNvSpPr>
          <p:nvPr/>
        </p:nvSpPr>
        <p:spPr bwMode="auto">
          <a:xfrm>
            <a:off x="7315200" y="35814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a-DK"/>
          </a:p>
        </p:txBody>
      </p:sp>
      <p:sp>
        <p:nvSpPr>
          <p:cNvPr id="653340" name="Oval 28"/>
          <p:cNvSpPr>
            <a:spLocks noChangeArrowheads="1"/>
          </p:cNvSpPr>
          <p:nvPr/>
        </p:nvSpPr>
        <p:spPr bwMode="auto">
          <a:xfrm>
            <a:off x="6477000" y="37338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a-DK"/>
          </a:p>
        </p:txBody>
      </p:sp>
      <p:sp>
        <p:nvSpPr>
          <p:cNvPr id="653341" name="Oval 29"/>
          <p:cNvSpPr>
            <a:spLocks noChangeArrowheads="1"/>
          </p:cNvSpPr>
          <p:nvPr/>
        </p:nvSpPr>
        <p:spPr bwMode="auto">
          <a:xfrm>
            <a:off x="7086600" y="31242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a-DK"/>
          </a:p>
        </p:txBody>
      </p:sp>
      <p:sp>
        <p:nvSpPr>
          <p:cNvPr id="653342" name="Oval 30"/>
          <p:cNvSpPr>
            <a:spLocks noChangeArrowheads="1"/>
          </p:cNvSpPr>
          <p:nvPr/>
        </p:nvSpPr>
        <p:spPr bwMode="auto">
          <a:xfrm>
            <a:off x="6705600" y="44196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a-D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3323" grpId="0" animBg="1"/>
      <p:bldP spid="653324" grpId="0"/>
      <p:bldP spid="653325" grpId="0" animBg="1"/>
      <p:bldP spid="653326" grpId="0" animBg="1"/>
      <p:bldP spid="653330" grpId="0"/>
      <p:bldP spid="653331" grpId="0" animBg="1"/>
      <p:bldP spid="653332" grpId="0" animBg="1"/>
      <p:bldP spid="653333" grpId="0" animBg="1"/>
      <p:bldP spid="653335" grpId="0" animBg="1"/>
      <p:bldP spid="653336" grpId="0" animBg="1"/>
      <p:bldP spid="653337" grpId="0" animBg="1"/>
      <p:bldP spid="653338" grpId="0" animBg="1"/>
      <p:bldP spid="653339" grpId="0" animBg="1"/>
      <p:bldP spid="653340" grpId="0" animBg="1"/>
      <p:bldP spid="653341" grpId="0" animBg="1"/>
      <p:bldP spid="653342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a-DK" altLang="en-US"/>
              <a:t>Gensplejsning</a:t>
            </a:r>
            <a:endParaRPr lang="en-US" altLang="en-US"/>
          </a:p>
        </p:txBody>
      </p:sp>
      <p:sp>
        <p:nvSpPr>
          <p:cNvPr id="65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1371600"/>
          </a:xfrm>
        </p:spPr>
        <p:txBody>
          <a:bodyPr/>
          <a:lstStyle/>
          <a:p>
            <a:r>
              <a:rPr lang="da-DK" altLang="en-US" sz="2400"/>
              <a:t>De alle organismer er genetisk ens opbygget kan enkle gener/egenskaber i princippet flyttes ubegrænset mellem disse.</a:t>
            </a:r>
          </a:p>
        </p:txBody>
      </p:sp>
      <p:sp>
        <p:nvSpPr>
          <p:cNvPr id="654340" name="Rectangle 4"/>
          <p:cNvSpPr>
            <a:spLocks noChangeArrowheads="1"/>
          </p:cNvSpPr>
          <p:nvPr/>
        </p:nvSpPr>
        <p:spPr bwMode="auto">
          <a:xfrm>
            <a:off x="1447800" y="2895600"/>
            <a:ext cx="152400" cy="1600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a-DK"/>
          </a:p>
        </p:txBody>
      </p:sp>
      <p:sp>
        <p:nvSpPr>
          <p:cNvPr id="654341" name="Rectangle 5"/>
          <p:cNvSpPr>
            <a:spLocks noChangeArrowheads="1"/>
          </p:cNvSpPr>
          <p:nvPr/>
        </p:nvSpPr>
        <p:spPr bwMode="auto">
          <a:xfrm>
            <a:off x="1447800" y="3505200"/>
            <a:ext cx="152400" cy="1524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a-DK"/>
          </a:p>
        </p:txBody>
      </p:sp>
      <p:sp>
        <p:nvSpPr>
          <p:cNvPr id="654346" name="Rectangle 10"/>
          <p:cNvSpPr>
            <a:spLocks noChangeArrowheads="1"/>
          </p:cNvSpPr>
          <p:nvPr/>
        </p:nvSpPr>
        <p:spPr bwMode="auto">
          <a:xfrm>
            <a:off x="3581400" y="3619500"/>
            <a:ext cx="152400" cy="1524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a-DK"/>
          </a:p>
        </p:txBody>
      </p:sp>
      <p:sp>
        <p:nvSpPr>
          <p:cNvPr id="654348" name="Rectangle 12"/>
          <p:cNvSpPr>
            <a:spLocks noChangeArrowheads="1"/>
          </p:cNvSpPr>
          <p:nvPr/>
        </p:nvSpPr>
        <p:spPr bwMode="auto">
          <a:xfrm>
            <a:off x="3581400" y="3771900"/>
            <a:ext cx="1524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a-DK"/>
          </a:p>
        </p:txBody>
      </p:sp>
      <p:sp>
        <p:nvSpPr>
          <p:cNvPr id="654349" name="Rectangle 13"/>
          <p:cNvSpPr>
            <a:spLocks noChangeArrowheads="1"/>
          </p:cNvSpPr>
          <p:nvPr/>
        </p:nvSpPr>
        <p:spPr bwMode="auto">
          <a:xfrm>
            <a:off x="3581400" y="2781300"/>
            <a:ext cx="152400" cy="838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a-DK"/>
          </a:p>
        </p:txBody>
      </p:sp>
      <p:sp>
        <p:nvSpPr>
          <p:cNvPr id="654364" name="Text Box 28"/>
          <p:cNvSpPr txBox="1">
            <a:spLocks noChangeArrowheads="1"/>
          </p:cNvSpPr>
          <p:nvPr/>
        </p:nvSpPr>
        <p:spPr bwMode="auto">
          <a:xfrm>
            <a:off x="609600" y="4724400"/>
            <a:ext cx="1219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a-DK" altLang="en-US"/>
              <a:t>Bakterie</a:t>
            </a:r>
          </a:p>
        </p:txBody>
      </p:sp>
      <p:sp>
        <p:nvSpPr>
          <p:cNvPr id="654365" name="Line 29"/>
          <p:cNvSpPr>
            <a:spLocks noChangeShapeType="1"/>
          </p:cNvSpPr>
          <p:nvPr/>
        </p:nvSpPr>
        <p:spPr bwMode="auto">
          <a:xfrm>
            <a:off x="2133600" y="37338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654366" name="Text Box 30"/>
          <p:cNvSpPr txBox="1">
            <a:spLocks noChangeArrowheads="1"/>
          </p:cNvSpPr>
          <p:nvPr/>
        </p:nvSpPr>
        <p:spPr bwMode="auto">
          <a:xfrm>
            <a:off x="3124200" y="4724400"/>
            <a:ext cx="1219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a-DK" altLang="en-US"/>
              <a:t>Majs</a:t>
            </a:r>
          </a:p>
        </p:txBody>
      </p:sp>
      <p:sp>
        <p:nvSpPr>
          <p:cNvPr id="654367" name="Text Box 31"/>
          <p:cNvSpPr txBox="1">
            <a:spLocks noChangeArrowheads="1"/>
          </p:cNvSpPr>
          <p:nvPr/>
        </p:nvSpPr>
        <p:spPr bwMode="auto">
          <a:xfrm>
            <a:off x="468573" y="5338479"/>
            <a:ext cx="449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a-DK" altLang="en-US" sz="2400" dirty="0"/>
              <a:t>Mellem arter (</a:t>
            </a:r>
            <a:r>
              <a:rPr lang="da-DK" altLang="en-US" sz="2400" dirty="0" err="1"/>
              <a:t>trans-gen</a:t>
            </a:r>
            <a:r>
              <a:rPr lang="da-DK" altLang="en-US" sz="2400" dirty="0"/>
              <a:t>)</a:t>
            </a: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5638800" y="2819400"/>
            <a:ext cx="152400" cy="1600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a-DK"/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5638800" y="3429000"/>
            <a:ext cx="152400" cy="1524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a-DK"/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5410200" y="4655343"/>
            <a:ext cx="1219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a-DK" altLang="en-US" dirty="0"/>
              <a:t>Majs</a:t>
            </a:r>
          </a:p>
        </p:txBody>
      </p:sp>
      <p:sp>
        <p:nvSpPr>
          <p:cNvPr id="16" name="Line 10"/>
          <p:cNvSpPr>
            <a:spLocks noChangeShapeType="1"/>
          </p:cNvSpPr>
          <p:nvPr/>
        </p:nvSpPr>
        <p:spPr bwMode="auto">
          <a:xfrm>
            <a:off x="6324600" y="36576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7315200" y="4648200"/>
            <a:ext cx="1219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a-DK" altLang="en-US"/>
              <a:t>Majs</a:t>
            </a:r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4724400" y="5334001"/>
            <a:ext cx="449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a-DK" altLang="en-US" sz="2400" dirty="0"/>
              <a:t>Indenfor art (cis-gen, </a:t>
            </a:r>
            <a:r>
              <a:rPr lang="da-DK" altLang="en-US" sz="2400" dirty="0" err="1"/>
              <a:t>intra</a:t>
            </a:r>
            <a:r>
              <a:rPr lang="da-DK" altLang="en-US" sz="2400" dirty="0"/>
              <a:t>-gen)</a:t>
            </a:r>
          </a:p>
        </p:txBody>
      </p:sp>
      <p:sp>
        <p:nvSpPr>
          <p:cNvPr id="19" name="Rectangle 13"/>
          <p:cNvSpPr>
            <a:spLocks noChangeArrowheads="1"/>
          </p:cNvSpPr>
          <p:nvPr/>
        </p:nvSpPr>
        <p:spPr bwMode="auto">
          <a:xfrm>
            <a:off x="7772400" y="2819400"/>
            <a:ext cx="152400" cy="1600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a-DK"/>
          </a:p>
        </p:txBody>
      </p:sp>
      <p:sp>
        <p:nvSpPr>
          <p:cNvPr id="20" name="Rectangle 14"/>
          <p:cNvSpPr>
            <a:spLocks noChangeArrowheads="1"/>
          </p:cNvSpPr>
          <p:nvPr/>
        </p:nvSpPr>
        <p:spPr bwMode="auto">
          <a:xfrm>
            <a:off x="7772400" y="3429000"/>
            <a:ext cx="152400" cy="1524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a-DK"/>
          </a:p>
        </p:txBody>
      </p:sp>
      <p:sp>
        <p:nvSpPr>
          <p:cNvPr id="21" name="Rectangle 6"/>
          <p:cNvSpPr>
            <a:spLocks noChangeArrowheads="1"/>
          </p:cNvSpPr>
          <p:nvPr/>
        </p:nvSpPr>
        <p:spPr bwMode="auto">
          <a:xfrm>
            <a:off x="7772400" y="3886200"/>
            <a:ext cx="152400" cy="1524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a-D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a-DK" altLang="en-US"/>
              <a:t>Gensplejsning</a:t>
            </a:r>
            <a:endParaRPr lang="en-US" altLang="en-US"/>
          </a:p>
        </p:txBody>
      </p:sp>
      <p:sp>
        <p:nvSpPr>
          <p:cNvPr id="64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048000"/>
          </a:xfrm>
        </p:spPr>
        <p:txBody>
          <a:bodyPr/>
          <a:lstStyle/>
          <a:p>
            <a:r>
              <a:rPr lang="da-DK" altLang="en-US" sz="2400"/>
              <a:t>De alle organismer er genetisk ens opbygget kan enkle gener/egenskaber i princippet flyttes ubegrænset mellem disse.</a:t>
            </a:r>
          </a:p>
          <a:p>
            <a:r>
              <a:rPr lang="da-DK" altLang="en-US" sz="2400"/>
              <a:t>I princippet ikke forskellig fra naturlig selektion eller avl (”kunstig selektion”).</a:t>
            </a:r>
          </a:p>
          <a:p>
            <a:r>
              <a:rPr lang="da-DK" altLang="en-US" sz="2400"/>
              <a:t>Mulighed for at omgå begrænsninger i ”blue-print”, mere målrettet og meget hurtigere.</a:t>
            </a:r>
            <a:endParaRPr lang="en-US" altLang="en-US" sz="2400"/>
          </a:p>
        </p:txBody>
      </p:sp>
      <p:sp>
        <p:nvSpPr>
          <p:cNvPr id="649244" name="Text Box 28"/>
          <p:cNvSpPr txBox="1">
            <a:spLocks noChangeArrowheads="1"/>
          </p:cNvSpPr>
          <p:nvPr/>
        </p:nvSpPr>
        <p:spPr bwMode="auto">
          <a:xfrm>
            <a:off x="533400" y="4724400"/>
            <a:ext cx="4038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…….GTGTTTGAAGGTGAA…… </a:t>
            </a:r>
          </a:p>
        </p:txBody>
      </p:sp>
      <p:sp>
        <p:nvSpPr>
          <p:cNvPr id="649245" name="Text Box 29"/>
          <p:cNvSpPr txBox="1">
            <a:spLocks noChangeArrowheads="1"/>
          </p:cNvSpPr>
          <p:nvPr/>
        </p:nvSpPr>
        <p:spPr bwMode="auto">
          <a:xfrm>
            <a:off x="4953000" y="4724400"/>
            <a:ext cx="4038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…….GCAACGACAAGTCGT……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a-DK" altLang="en-US"/>
              <a:t>Gensplejsning</a:t>
            </a:r>
            <a:endParaRPr lang="en-US" altLang="en-US"/>
          </a:p>
        </p:txBody>
      </p:sp>
      <p:sp>
        <p:nvSpPr>
          <p:cNvPr id="65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048000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da-DK" altLang="en-US" sz="2000" dirty="0"/>
          </a:p>
          <a:p>
            <a:pPr>
              <a:lnSpc>
                <a:spcPct val="80000"/>
              </a:lnSpc>
            </a:pPr>
            <a:r>
              <a:rPr lang="da-DK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Forskningsopgaver benytter i stor stil </a:t>
            </a:r>
            <a:r>
              <a:rPr lang="da-DK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GMO (f.eks. Green </a:t>
            </a:r>
            <a:r>
              <a:rPr lang="da-DK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Flourescent</a:t>
            </a:r>
            <a:r>
              <a:rPr lang="da-DK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Protein)</a:t>
            </a:r>
            <a:endParaRPr lang="da-DK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endParaRPr lang="da-DK" altLang="en-US" sz="2400" dirty="0"/>
          </a:p>
          <a:p>
            <a:pPr>
              <a:lnSpc>
                <a:spcPct val="80000"/>
              </a:lnSpc>
            </a:pPr>
            <a:endParaRPr lang="da-DK" altLang="en-US" sz="2400" dirty="0" smtClean="0"/>
          </a:p>
          <a:p>
            <a:pPr>
              <a:lnSpc>
                <a:spcPct val="80000"/>
              </a:lnSpc>
            </a:pPr>
            <a:endParaRPr lang="da-DK" altLang="en-US" sz="2400" dirty="0"/>
          </a:p>
          <a:p>
            <a:pPr>
              <a:lnSpc>
                <a:spcPct val="80000"/>
              </a:lnSpc>
            </a:pPr>
            <a:endParaRPr lang="da-DK" altLang="en-US" sz="2400" dirty="0" smtClean="0"/>
          </a:p>
          <a:p>
            <a:pPr>
              <a:lnSpc>
                <a:spcPct val="80000"/>
              </a:lnSpc>
            </a:pPr>
            <a:endParaRPr lang="da-DK" altLang="en-US" sz="2400" dirty="0"/>
          </a:p>
          <a:p>
            <a:pPr>
              <a:lnSpc>
                <a:spcPct val="80000"/>
              </a:lnSpc>
            </a:pPr>
            <a:endParaRPr lang="da-DK" altLang="en-US" sz="2400" dirty="0" smtClean="0"/>
          </a:p>
          <a:p>
            <a:pPr>
              <a:lnSpc>
                <a:spcPct val="80000"/>
              </a:lnSpc>
            </a:pPr>
            <a:r>
              <a:rPr lang="da-DK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Masser </a:t>
            </a:r>
            <a:r>
              <a:rPr lang="da-DK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 eksempler på GMO afgrøder, der producerer naturlige forsvarsstoffer, ekstra vitaminer, antibiotika, resistens mod sprøjtemidler </a:t>
            </a:r>
            <a:r>
              <a:rPr lang="da-DK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osv</a:t>
            </a:r>
            <a:r>
              <a:rPr lang="da-DK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…. </a:t>
            </a:r>
          </a:p>
          <a:p>
            <a:pPr>
              <a:lnSpc>
                <a:spcPct val="80000"/>
              </a:lnSpc>
            </a:pPr>
            <a:r>
              <a:rPr lang="da-DK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da-DK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dag producerer gensplejsede </a:t>
            </a:r>
            <a:r>
              <a:rPr lang="da-DK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gær-celler</a:t>
            </a:r>
            <a:r>
              <a:rPr lang="da-DK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den insulin sukkersyge hver dag skal bruge.</a:t>
            </a:r>
          </a:p>
          <a:p>
            <a:pPr>
              <a:lnSpc>
                <a:spcPct val="80000"/>
              </a:lnSpc>
            </a:pPr>
            <a:endParaRPr lang="da-DK" altLang="en-US" sz="2400" dirty="0"/>
          </a:p>
          <a:p>
            <a:pPr>
              <a:lnSpc>
                <a:spcPct val="80000"/>
              </a:lnSpc>
            </a:pPr>
            <a:endParaRPr lang="en-US" altLang="en-US" sz="2400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da-DK" altLang="en-US" kern="0" smtClean="0"/>
              <a:t>Gensplejsning</a:t>
            </a:r>
            <a:endParaRPr lang="en-US" altLang="en-US" kern="0"/>
          </a:p>
        </p:txBody>
      </p:sp>
      <p:pic>
        <p:nvPicPr>
          <p:cNvPr id="6" name="Picture 4" descr="imag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563354"/>
            <a:ext cx="2133600" cy="1760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ima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651927"/>
            <a:ext cx="2384809" cy="1583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270000"/>
            <a:ext cx="8153400" cy="4699000"/>
          </a:xfrm>
          <a:ln/>
        </p:spPr>
        <p:txBody>
          <a:bodyPr rIns="38100"/>
          <a:lstStyle/>
          <a:p>
            <a:pPr marL="228600" indent="0">
              <a:buFontTx/>
              <a:buNone/>
            </a:pPr>
            <a:r>
              <a:rPr lang="en-US" altLang="en-US" sz="2800" dirty="0" err="1"/>
              <a:t>Ved</a:t>
            </a:r>
            <a:r>
              <a:rPr lang="en-US" altLang="en-US" sz="2800" dirty="0"/>
              <a:t> at </a:t>
            </a:r>
            <a:r>
              <a:rPr lang="en-US" altLang="en-US" sz="2800" dirty="0" err="1"/>
              <a:t>studere</a:t>
            </a:r>
            <a:r>
              <a:rPr lang="en-US" altLang="en-US" sz="2800" dirty="0"/>
              <a:t> </a:t>
            </a:r>
            <a:r>
              <a:rPr lang="en-US" altLang="en-US" sz="2800" dirty="0" err="1"/>
              <a:t>og</a:t>
            </a:r>
            <a:r>
              <a:rPr lang="en-US" altLang="en-US" sz="2800" dirty="0"/>
              <a:t> </a:t>
            </a:r>
            <a:r>
              <a:rPr lang="en-US" altLang="en-US" sz="2800" dirty="0" err="1"/>
              <a:t>kende</a:t>
            </a:r>
            <a:r>
              <a:rPr lang="en-US" altLang="en-US" sz="2800" dirty="0"/>
              <a:t> de </a:t>
            </a:r>
            <a:r>
              <a:rPr lang="en-US" altLang="en-US" sz="2800" dirty="0" err="1"/>
              <a:t>evolutionære</a:t>
            </a:r>
            <a:r>
              <a:rPr lang="en-US" altLang="en-US" sz="2800" dirty="0"/>
              <a:t> “</a:t>
            </a:r>
            <a:r>
              <a:rPr lang="en-US" altLang="en-US" sz="2800" dirty="0" err="1"/>
              <a:t>spilleregler</a:t>
            </a:r>
            <a:r>
              <a:rPr lang="en-US" altLang="en-US" sz="2800" dirty="0"/>
              <a:t>” </a:t>
            </a:r>
            <a:r>
              <a:rPr lang="en-US" altLang="en-US" sz="2800" dirty="0" err="1"/>
              <a:t>kan</a:t>
            </a:r>
            <a:r>
              <a:rPr lang="en-US" altLang="en-US" sz="2800" dirty="0"/>
              <a:t> </a:t>
            </a:r>
            <a:r>
              <a:rPr lang="en-US" altLang="en-US" sz="2800" dirty="0" smtClean="0"/>
              <a:t>vi:</a:t>
            </a:r>
          </a:p>
          <a:p>
            <a:pPr marL="685800" indent="-457200"/>
            <a:r>
              <a:rPr lang="en-US" altLang="en-US" sz="2800" dirty="0" err="1" smtClean="0"/>
              <a:t>bedre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forstå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en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dynamisk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verden</a:t>
            </a:r>
            <a:endParaRPr lang="en-US" altLang="en-US" sz="2800" dirty="0" smtClean="0"/>
          </a:p>
          <a:p>
            <a:pPr marL="685800" indent="-457200"/>
            <a:r>
              <a:rPr lang="en-US" altLang="en-US" sz="2800" dirty="0" err="1" smtClean="0"/>
              <a:t>udnytte</a:t>
            </a:r>
            <a:r>
              <a:rPr lang="en-US" altLang="en-US" sz="2800" dirty="0" smtClean="0"/>
              <a:t> </a:t>
            </a:r>
            <a:r>
              <a:rPr lang="en-US" altLang="en-US" sz="2800" dirty="0" err="1"/>
              <a:t>evolutionen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til</a:t>
            </a:r>
            <a:r>
              <a:rPr lang="en-US" altLang="en-US" sz="2800" dirty="0"/>
              <a:t> </a:t>
            </a:r>
            <a:r>
              <a:rPr lang="en-US" altLang="en-US" sz="2800" dirty="0" err="1"/>
              <a:t>vores</a:t>
            </a:r>
            <a:r>
              <a:rPr lang="en-US" altLang="en-US" sz="2800" dirty="0"/>
              <a:t> </a:t>
            </a:r>
            <a:r>
              <a:rPr lang="en-US" altLang="en-US" sz="2800" dirty="0" err="1"/>
              <a:t>egen</a:t>
            </a:r>
            <a:r>
              <a:rPr lang="en-US" altLang="en-US" sz="2800" dirty="0"/>
              <a:t> </a:t>
            </a:r>
            <a:r>
              <a:rPr lang="en-US" altLang="en-US" sz="2800" dirty="0" err="1" smtClean="0"/>
              <a:t>fordel</a:t>
            </a:r>
            <a:endParaRPr lang="en-US" altLang="en-US" sz="2800" dirty="0" smtClean="0"/>
          </a:p>
          <a:p>
            <a:pPr marL="685800" indent="-457200"/>
            <a:r>
              <a:rPr lang="en-US" altLang="en-US" sz="2800" dirty="0" err="1" smtClean="0"/>
              <a:t>bedst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muligt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sikre</a:t>
            </a:r>
            <a:r>
              <a:rPr lang="en-US" altLang="en-US" sz="2800" dirty="0" smtClean="0"/>
              <a:t> </a:t>
            </a:r>
            <a:r>
              <a:rPr lang="en-US" altLang="en-US" sz="2800" dirty="0" err="1"/>
              <a:t>os</a:t>
            </a:r>
            <a:r>
              <a:rPr lang="en-US" altLang="en-US" sz="2800" dirty="0"/>
              <a:t> mod </a:t>
            </a:r>
            <a:r>
              <a:rPr lang="en-US" altLang="en-US" sz="2800" dirty="0" err="1"/>
              <a:t>uheldige</a:t>
            </a:r>
            <a:r>
              <a:rPr lang="en-US" altLang="en-US" sz="2800" dirty="0"/>
              <a:t> </a:t>
            </a:r>
            <a:r>
              <a:rPr lang="en-US" altLang="en-US" sz="2800" dirty="0" err="1" smtClean="0"/>
              <a:t>effekter</a:t>
            </a:r>
            <a:endParaRPr lang="en-US" altLang="en-US" sz="2800" dirty="0"/>
          </a:p>
          <a:p>
            <a:pPr marL="228600" indent="0">
              <a:buFontTx/>
              <a:buNone/>
            </a:pPr>
            <a:endParaRPr lang="da-DK" altLang="en-US" dirty="0"/>
          </a:p>
          <a:p>
            <a:pPr marL="228600" indent="0">
              <a:buFontTx/>
              <a:buNone/>
            </a:pPr>
            <a:endParaRPr lang="en-US" altLang="en-US" dirty="0"/>
          </a:p>
        </p:txBody>
      </p:sp>
      <p:sp>
        <p:nvSpPr>
          <p:cNvPr id="644099" name="Rectangle 3"/>
          <p:cNvSpPr>
            <a:spLocks noGrp="1" noChangeArrowheads="1"/>
          </p:cNvSpPr>
          <p:nvPr>
            <p:ph type="title"/>
          </p:nvPr>
        </p:nvSpPr>
        <p:spPr>
          <a:xfrm>
            <a:off x="889000" y="12700"/>
            <a:ext cx="7366000" cy="1219200"/>
          </a:xfrm>
          <a:ln/>
        </p:spPr>
        <p:txBody>
          <a:bodyPr rIns="38100"/>
          <a:lstStyle/>
          <a:p>
            <a:r>
              <a:rPr lang="en-US" altLang="en-US"/>
              <a:t>Take-home message</a:t>
            </a:r>
          </a:p>
        </p:txBody>
      </p:sp>
    </p:spTree>
    <p:extLst>
      <p:ext uri="{BB962C8B-B14F-4D97-AF65-F5344CB8AC3E}">
        <p14:creationId xmlns:p14="http://schemas.microsoft.com/office/powerpoint/2010/main" val="38103369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da-DK" altLang="en-US"/>
              <a:t>Hvad er evolution?</a:t>
            </a:r>
            <a:endParaRPr lang="en-US" alt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14400"/>
            <a:ext cx="8839200" cy="5943600"/>
          </a:xfrm>
        </p:spPr>
        <p:txBody>
          <a:bodyPr/>
          <a:lstStyle/>
          <a:p>
            <a:pPr>
              <a:lnSpc>
                <a:spcPts val="2000"/>
              </a:lnSpc>
            </a:pPr>
            <a:endParaRPr lang="da-DK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lnSpc>
                <a:spcPts val="2000"/>
              </a:lnSpc>
              <a:buNone/>
            </a:pP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Proces</a:t>
            </a:r>
            <a:endParaRPr lang="en-US" alt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ts val="2000"/>
              </a:lnSpc>
            </a:pPr>
            <a:r>
              <a:rPr lang="en-US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Evolution </a:t>
            </a:r>
            <a:r>
              <a:rPr lang="en-US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er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proces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som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primært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bygger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på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mekanismerne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arvelighed</a:t>
            </a:r>
            <a:r>
              <a:rPr lang="en-US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naturlig</a:t>
            </a:r>
            <a:r>
              <a:rPr lang="en-US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selektion</a:t>
            </a:r>
            <a:r>
              <a:rPr lang="en-US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og </a:t>
            </a:r>
            <a:r>
              <a:rPr lang="en-US" alt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genetisk</a:t>
            </a:r>
            <a:r>
              <a:rPr lang="en-US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drift.</a:t>
            </a:r>
          </a:p>
          <a:p>
            <a:pPr lvl="1">
              <a:lnSpc>
                <a:spcPts val="2000"/>
              </a:lnSpc>
            </a:pPr>
            <a:endParaRPr lang="en-US" alt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ts val="2000"/>
              </a:lnSpc>
            </a:pPr>
            <a:r>
              <a:rPr lang="en-US" alt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Naturlig</a:t>
            </a:r>
            <a:r>
              <a:rPr lang="en-US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selektion</a:t>
            </a:r>
            <a:r>
              <a:rPr lang="en-US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er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udvælgelsesproces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som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sker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på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baggrund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af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arvelige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forskelle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der </a:t>
            </a:r>
            <a:r>
              <a:rPr lang="en-US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er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mellem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individer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De </a:t>
            </a:r>
            <a:r>
              <a:rPr lang="en-US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bedst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tilpassede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individer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får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spredt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deres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arvelige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egenskaber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til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større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og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større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del </a:t>
            </a:r>
            <a:r>
              <a:rPr lang="en-US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af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bestanden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Bestandens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tilpasning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ændrer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sig i </a:t>
            </a:r>
            <a:r>
              <a:rPr lang="en-US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takt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med, at den </a:t>
            </a:r>
            <a:r>
              <a:rPr lang="en-US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genetiske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sammensætning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ændrer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sig – der </a:t>
            </a:r>
            <a:r>
              <a:rPr lang="en-US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sker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evolution</a:t>
            </a:r>
            <a:r>
              <a:rPr lang="en-US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lvl="1" indent="0">
              <a:lnSpc>
                <a:spcPts val="2000"/>
              </a:lnSpc>
              <a:buNone/>
            </a:pPr>
            <a:endParaRPr lang="en-US" alt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lnSpc>
                <a:spcPts val="2000"/>
              </a:lnSpc>
              <a:buNone/>
            </a:pPr>
            <a:endParaRPr lang="en-US" alt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ts val="2000"/>
              </a:lnSpc>
              <a:buFontTx/>
              <a:buNone/>
            </a:pPr>
            <a:endParaRPr lang="en-US" alt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C:\Documents and Settings\biojb\Skrivebord\charlesdarwi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3978292"/>
            <a:ext cx="1382216" cy="2086961"/>
          </a:xfrm>
          <a:prstGeom prst="rect">
            <a:avLst/>
          </a:prstGeom>
          <a:noFill/>
        </p:spPr>
      </p:pic>
      <p:sp>
        <p:nvSpPr>
          <p:cNvPr id="5" name="Tekstboks 6"/>
          <p:cNvSpPr txBox="1"/>
          <p:nvPr/>
        </p:nvSpPr>
        <p:spPr>
          <a:xfrm>
            <a:off x="533400" y="6070940"/>
            <a:ext cx="2576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dirty="0"/>
              <a:t>Charles Darwin 1809</a:t>
            </a:r>
            <a:r>
              <a:rPr lang="da-DK" sz="2000" dirty="0" smtClean="0"/>
              <a:t>-1882</a:t>
            </a:r>
            <a:endParaRPr lang="da-DK" sz="2000" dirty="0"/>
          </a:p>
        </p:txBody>
      </p:sp>
      <p:sp>
        <p:nvSpPr>
          <p:cNvPr id="6" name="Tekstboks 7"/>
          <p:cNvSpPr txBox="1"/>
          <p:nvPr/>
        </p:nvSpPr>
        <p:spPr>
          <a:xfrm>
            <a:off x="2514600" y="6112368"/>
            <a:ext cx="2129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da-DK" sz="2000" dirty="0"/>
              <a:t>A.R. Wallace 1823-1913</a:t>
            </a:r>
          </a:p>
        </p:txBody>
      </p:sp>
      <p:pic>
        <p:nvPicPr>
          <p:cNvPr id="7" name="Picture 3" descr="wallace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4992" y="3978292"/>
            <a:ext cx="1576649" cy="2134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upload.wikimedia.org/wikipedia/commons/thumb/f/f6/Antibiotic_resistance.svg/170px-Antibiotic_resistance.svg.pn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 b="19872"/>
          <a:stretch>
            <a:fillRect/>
          </a:stretch>
        </p:blipFill>
        <p:spPr bwMode="auto">
          <a:xfrm>
            <a:off x="5486400" y="3810000"/>
            <a:ext cx="1917192" cy="2819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72261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da-DK" altLang="en-US"/>
              <a:t>Hvad er evolution?</a:t>
            </a:r>
            <a:endParaRPr lang="en-US" alt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14400"/>
            <a:ext cx="8839200" cy="5943600"/>
          </a:xfrm>
        </p:spPr>
        <p:txBody>
          <a:bodyPr/>
          <a:lstStyle/>
          <a:p>
            <a:pPr>
              <a:lnSpc>
                <a:spcPts val="2000"/>
              </a:lnSpc>
            </a:pPr>
            <a:endParaRPr lang="da-DK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lnSpc>
                <a:spcPts val="2000"/>
              </a:lnSpc>
              <a:buNone/>
            </a:pP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Proces</a:t>
            </a:r>
            <a:endParaRPr lang="en-US" alt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ts val="2000"/>
              </a:lnSpc>
            </a:pPr>
            <a:r>
              <a:rPr lang="en-US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Evolution </a:t>
            </a:r>
            <a:r>
              <a:rPr lang="en-US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er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proces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som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primært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bygger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på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mekanismerne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arvelighed</a:t>
            </a:r>
            <a:r>
              <a:rPr lang="en-US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naturlig</a:t>
            </a:r>
            <a:r>
              <a:rPr lang="en-US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selektion</a:t>
            </a:r>
            <a:r>
              <a:rPr lang="en-US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og </a:t>
            </a:r>
            <a:r>
              <a:rPr lang="en-US" alt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genetisk</a:t>
            </a:r>
            <a:r>
              <a:rPr lang="en-US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drift.</a:t>
            </a:r>
          </a:p>
          <a:p>
            <a:pPr lvl="1">
              <a:lnSpc>
                <a:spcPts val="2000"/>
              </a:lnSpc>
            </a:pPr>
            <a:endParaRPr lang="en-US" alt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ts val="2000"/>
              </a:lnSpc>
            </a:pPr>
            <a:r>
              <a:rPr lang="en-US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Den neutral </a:t>
            </a:r>
            <a:r>
              <a:rPr lang="en-US" alt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teori</a:t>
            </a:r>
            <a:r>
              <a:rPr lang="en-US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om </a:t>
            </a:r>
            <a:r>
              <a:rPr lang="en-US" alt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molekylær</a:t>
            </a:r>
            <a:r>
              <a:rPr lang="en-US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evolution: </a:t>
            </a:r>
            <a:r>
              <a:rPr lang="en-US" alt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Forudsiger</a:t>
            </a:r>
            <a:r>
              <a:rPr lang="en-US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at </a:t>
            </a:r>
            <a:r>
              <a:rPr lang="en-US" alt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det</a:t>
            </a:r>
            <a:r>
              <a:rPr lang="en-US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meste</a:t>
            </a:r>
            <a:r>
              <a:rPr lang="en-US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genetiske</a:t>
            </a:r>
            <a:r>
              <a:rPr lang="en-US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variation der finds i </a:t>
            </a:r>
            <a:r>
              <a:rPr lang="en-US" alt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populationer</a:t>
            </a:r>
            <a:r>
              <a:rPr lang="en-US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er</a:t>
            </a:r>
            <a:r>
              <a:rPr lang="en-US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neutralt</a:t>
            </a:r>
            <a:r>
              <a:rPr lang="en-US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og </a:t>
            </a:r>
            <a:r>
              <a:rPr lang="en-US" alt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derfor</a:t>
            </a:r>
            <a:r>
              <a:rPr lang="en-US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nedarves</a:t>
            </a:r>
            <a:r>
              <a:rPr lang="en-US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tilfældigt</a:t>
            </a:r>
            <a:r>
              <a:rPr lang="en-US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Forskelle</a:t>
            </a:r>
            <a:r>
              <a:rPr lang="en-US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mellem</a:t>
            </a:r>
            <a:r>
              <a:rPr lang="en-US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populationer</a:t>
            </a:r>
            <a:r>
              <a:rPr lang="en-US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er</a:t>
            </a:r>
            <a:r>
              <a:rPr lang="en-US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derfor</a:t>
            </a:r>
            <a:r>
              <a:rPr lang="en-US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primært</a:t>
            </a:r>
            <a:r>
              <a:rPr lang="en-US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drevet</a:t>
            </a:r>
            <a:r>
              <a:rPr lang="en-US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af</a:t>
            </a:r>
            <a:r>
              <a:rPr lang="en-US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statistisk</a:t>
            </a:r>
            <a:r>
              <a:rPr lang="en-US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betingede</a:t>
            </a:r>
            <a:r>
              <a:rPr lang="en-US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tilfældigheder</a:t>
            </a:r>
            <a:r>
              <a:rPr lang="en-US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her </a:t>
            </a:r>
            <a:r>
              <a:rPr lang="en-US" alt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sker</a:t>
            </a:r>
            <a:r>
              <a:rPr lang="en-US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også</a:t>
            </a:r>
            <a:r>
              <a:rPr lang="en-US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evolution – </a:t>
            </a:r>
            <a:r>
              <a:rPr lang="en-US" alt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genetisk</a:t>
            </a:r>
            <a:r>
              <a:rPr lang="en-US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drift – </a:t>
            </a:r>
            <a:r>
              <a:rPr lang="en-US" alt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hurtigst</a:t>
            </a:r>
            <a:r>
              <a:rPr lang="en-US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lang="en-US" alt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små</a:t>
            </a:r>
            <a:r>
              <a:rPr lang="en-US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populationer</a:t>
            </a:r>
            <a:r>
              <a:rPr lang="en-US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molekylært</a:t>
            </a:r>
            <a:r>
              <a:rPr lang="en-US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ur</a:t>
            </a:r>
            <a:r>
              <a:rPr lang="en-US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457200" lvl="1" indent="0">
              <a:lnSpc>
                <a:spcPts val="2000"/>
              </a:lnSpc>
              <a:buNone/>
            </a:pPr>
            <a:endParaRPr lang="en-US" alt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lnSpc>
                <a:spcPts val="2000"/>
              </a:lnSpc>
              <a:buNone/>
            </a:pPr>
            <a:endParaRPr lang="en-US" alt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ts val="2000"/>
              </a:lnSpc>
              <a:buFontTx/>
              <a:buNone/>
            </a:pPr>
            <a:endParaRPr lang="en-US" alt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kstboks 6"/>
          <p:cNvSpPr txBox="1"/>
          <p:nvPr/>
        </p:nvSpPr>
        <p:spPr>
          <a:xfrm>
            <a:off x="533400" y="6070940"/>
            <a:ext cx="2576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dirty="0" err="1" smtClean="0"/>
              <a:t>Motoo</a:t>
            </a:r>
            <a:r>
              <a:rPr lang="da-DK" sz="2000" dirty="0" smtClean="0"/>
              <a:t> </a:t>
            </a:r>
            <a:r>
              <a:rPr lang="da-DK" sz="2000" dirty="0" err="1" smtClean="0"/>
              <a:t>Kimura</a:t>
            </a:r>
            <a:endParaRPr lang="da-DK" sz="2000" dirty="0" smtClean="0"/>
          </a:p>
          <a:p>
            <a:r>
              <a:rPr lang="da-DK" sz="2000" dirty="0" smtClean="0"/>
              <a:t>1924-1994</a:t>
            </a:r>
            <a:endParaRPr lang="da-DK" sz="2000" dirty="0"/>
          </a:p>
        </p:txBody>
      </p:sp>
      <p:pic>
        <p:nvPicPr>
          <p:cNvPr id="7170" name="Picture 2" descr="Motoo Kimur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966600"/>
            <a:ext cx="1473038" cy="2104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Content Placeholder 3" descr="founder_effect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241" b="25259"/>
          <a:stretch/>
        </p:blipFill>
        <p:spPr bwMode="auto">
          <a:xfrm>
            <a:off x="3657600" y="3709478"/>
            <a:ext cx="4103855" cy="3047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477000" y="6479974"/>
            <a:ext cx="1752600" cy="5304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32604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r>
              <a:rPr lang="da-DK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Pattedyr drikker kun mælk som unger</a:t>
            </a:r>
            <a:endParaRPr lang="da-DK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1" name="Picture 3" descr="\\ad.nfit.au.dk\NFDFS\Users\biojgs\Desktop\512px-Worldwide_prevalence_of_lactose_intolerance_in_recent_population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23883"/>
            <a:ext cx="7315200" cy="5045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7200" y="62981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Hvorfor er evnen til at fordøje mælk opstået?</a:t>
            </a:r>
            <a:endParaRPr lang="da-DK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34120" y="2895600"/>
            <a:ext cx="9060976" cy="1676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7500"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da-DK" sz="32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Mutationers opståen </a:t>
            </a:r>
            <a:br>
              <a:rPr lang="da-DK" sz="32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a-DK" sz="32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vs.</a:t>
            </a:r>
            <a:br>
              <a:rPr lang="da-DK" sz="32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a-DK" sz="32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Mutationers overlevelse (frekvens) i en population</a:t>
            </a:r>
            <a:endParaRPr lang="da-DK" sz="32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6585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6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da-DK" altLang="en-US"/>
              <a:t>Evolution</a:t>
            </a:r>
            <a:endParaRPr lang="en-US" altLang="en-US"/>
          </a:p>
        </p:txBody>
      </p:sp>
      <p:sp>
        <p:nvSpPr>
          <p:cNvPr id="625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Variation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er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selve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grundlaget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evolution.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Uden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genetisk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variation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evolution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ikke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forekomme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80000"/>
              </a:lnSpc>
            </a:pPr>
            <a:endParaRPr lang="da-DK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da-DK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Variationen fremkommer tilfældigt </a:t>
            </a:r>
            <a:r>
              <a:rPr lang="da-DK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(via mutationer) og </a:t>
            </a:r>
            <a:r>
              <a:rPr lang="da-DK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ikke efter behov (dvs. variationen dannes ikke efter evolutionære spilleregler)</a:t>
            </a: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da-DK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Mulighederne </a:t>
            </a:r>
            <a:r>
              <a:rPr lang="da-DK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evolution begrænses af den genetiske baggrund og struktur (</a:t>
            </a:r>
            <a:r>
              <a:rPr lang="da-DK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blue</a:t>
            </a:r>
            <a:r>
              <a:rPr lang="da-DK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print). F.eks. ligger der nogle evolutionære muligheder i insekters opbygning, der ikke findes i </a:t>
            </a:r>
            <a:r>
              <a:rPr lang="da-DK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pattedyr.</a:t>
            </a:r>
          </a:p>
          <a:p>
            <a:pPr>
              <a:lnSpc>
                <a:spcPct val="80000"/>
              </a:lnSpc>
            </a:pPr>
            <a:endParaRPr lang="da-DK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Evolution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er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dynamisk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proces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der hele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tiden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foregår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og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påvirker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organismers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evne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til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at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overleve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og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formere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sig –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også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 dag. </a:t>
            </a:r>
          </a:p>
          <a:p>
            <a:pPr>
              <a:lnSpc>
                <a:spcPct val="80000"/>
              </a:lnSpc>
            </a:pP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Naturen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selv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er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dynamisk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og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betingelserne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liv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er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hele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tiden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forandring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Derfor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bliver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evolutionen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aldrig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”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færdig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og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har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ikke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noget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endemål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den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perfekte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tilpasning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findes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ikke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men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skifter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med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miljøet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og de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biotiske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vekselvirkninger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f.eks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fødekonkurrence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eller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antallet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af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rovdyr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80000"/>
              </a:lnSpc>
            </a:pP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2886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7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da-DK" altLang="en-US" sz="3200" dirty="0"/>
              <a:t>Menneskets plads i evolutionen</a:t>
            </a:r>
            <a:endParaRPr lang="en-US" altLang="en-US" sz="3200" dirty="0"/>
          </a:p>
        </p:txBody>
      </p:sp>
      <p:sp>
        <p:nvSpPr>
          <p:cNvPr id="628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60438"/>
            <a:ext cx="8229600" cy="4525962"/>
          </a:xfrm>
        </p:spPr>
        <p:txBody>
          <a:bodyPr/>
          <a:lstStyle/>
          <a:p>
            <a:pPr>
              <a:spcBef>
                <a:spcPct val="0"/>
              </a:spcBef>
              <a:buFontTx/>
              <a:buNone/>
            </a:pPr>
            <a:r>
              <a:rPr lang="da-DK" altLang="en-US"/>
              <a:t>Aristoleles’ Scala Naturae</a:t>
            </a:r>
            <a:endParaRPr lang="en-US" altLang="en-US"/>
          </a:p>
        </p:txBody>
      </p:sp>
      <p:pic>
        <p:nvPicPr>
          <p:cNvPr id="628740" name="Picture 4" descr="tree-o-lif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8743" name="Text Box 7"/>
          <p:cNvSpPr txBox="1">
            <a:spLocks noChangeArrowheads="1"/>
          </p:cNvSpPr>
          <p:nvPr/>
        </p:nvSpPr>
        <p:spPr bwMode="auto">
          <a:xfrm>
            <a:off x="609600" y="3733800"/>
            <a:ext cx="1981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a-DK" altLang="en-US"/>
          </a:p>
        </p:txBody>
      </p:sp>
      <p:graphicFrame>
        <p:nvGraphicFramePr>
          <p:cNvPr id="628755" name="Group 19"/>
          <p:cNvGraphicFramePr>
            <a:graphicFrameLocks noGrp="1"/>
          </p:cNvGraphicFramePr>
          <p:nvPr/>
        </p:nvGraphicFramePr>
        <p:xfrm>
          <a:off x="0" y="0"/>
          <a:ext cx="416560" cy="518160"/>
        </p:xfrm>
        <a:graphic>
          <a:graphicData uri="http://schemas.openxmlformats.org/drawingml/2006/table">
            <a:tbl>
              <a:tblPr/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628757" name="Picture 21" descr="Great_Chain_of_Being_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47053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7214</TotalTime>
  <Words>1474</Words>
  <Application>Microsoft Office PowerPoint</Application>
  <PresentationFormat>On-screen Show (4:3)</PresentationFormat>
  <Paragraphs>318</Paragraphs>
  <Slides>47</Slides>
  <Notes>46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8" baseType="lpstr">
      <vt:lpstr>Arial</vt:lpstr>
      <vt:lpstr>Book Antiqua</vt:lpstr>
      <vt:lpstr>Calibri</vt:lpstr>
      <vt:lpstr>Comic Sans MS</vt:lpstr>
      <vt:lpstr>Geeza Pro</vt:lpstr>
      <vt:lpstr>Gibson</vt:lpstr>
      <vt:lpstr>Lucida Grande</vt:lpstr>
      <vt:lpstr>Times New Roman</vt:lpstr>
      <vt:lpstr>Wingdings</vt:lpstr>
      <vt:lpstr>Default Design</vt:lpstr>
      <vt:lpstr>SPW 7.1 Graph</vt:lpstr>
      <vt:lpstr>PowerPoint Presentation</vt:lpstr>
      <vt:lpstr>Indhold</vt:lpstr>
      <vt:lpstr>Hvad ved vi om evolution i dag?</vt:lpstr>
      <vt:lpstr>Hvad er evolution?</vt:lpstr>
      <vt:lpstr>Hvad er evolution?</vt:lpstr>
      <vt:lpstr>Hvad er evolution?</vt:lpstr>
      <vt:lpstr>Pattedyr drikker kun mælk som unger</vt:lpstr>
      <vt:lpstr>Evolution</vt:lpstr>
      <vt:lpstr>Menneskets plads i evolutionen</vt:lpstr>
      <vt:lpstr>Menneskets plads i evolutionen</vt:lpstr>
      <vt:lpstr>Evolution i dag</vt:lpstr>
      <vt:lpstr>Klimatilpasninger i bananfluer</vt:lpstr>
      <vt:lpstr>Klimatilpasninger i bananfluer</vt:lpstr>
      <vt:lpstr>PowerPoint Presentation</vt:lpstr>
      <vt:lpstr>Mønstre i tilpasninger afslører tilpasnings-mekanismer </vt:lpstr>
      <vt:lpstr>Akklimering og fænotypisk plasticitet</vt:lpstr>
      <vt:lpstr>Akklimering og fænotypisk plasticitet</vt:lpstr>
      <vt:lpstr>PowerPoint Presentation</vt:lpstr>
      <vt:lpstr>PowerPoint Presentation</vt:lpstr>
      <vt:lpstr>Latitudinal hypotese</vt:lpstr>
      <vt:lpstr>PowerPoint Presentation</vt:lpstr>
      <vt:lpstr>Effekter af ikke-linearitet</vt:lpstr>
      <vt:lpstr>PowerPoint Presentation</vt:lpstr>
      <vt:lpstr>PowerPoint Presentation</vt:lpstr>
      <vt:lpstr>Temperatur-akklimering i laboratoriet og i felten</vt:lpstr>
      <vt:lpstr>Fluktuerenden temperaturers forudsigelighed</vt:lpstr>
      <vt:lpstr>PowerPoint Presentation</vt:lpstr>
      <vt:lpstr>PowerPoint Presentation</vt:lpstr>
      <vt:lpstr>PowerPoint Presentation</vt:lpstr>
      <vt:lpstr>Naturbevaring</vt:lpstr>
      <vt:lpstr>Naturbevaring</vt:lpstr>
      <vt:lpstr>Landbrug</vt:lpstr>
      <vt:lpstr>Landbrug</vt:lpstr>
      <vt:lpstr>Sundhed</vt:lpstr>
      <vt:lpstr>Sundhed</vt:lpstr>
      <vt:lpstr>PowerPoint Presentation</vt:lpstr>
      <vt:lpstr>Evolution af resistens</vt:lpstr>
      <vt:lpstr>PowerPoint Presentation</vt:lpstr>
      <vt:lpstr>Sundhed</vt:lpstr>
      <vt:lpstr>PowerPoint Presentation</vt:lpstr>
      <vt:lpstr>Take-home message</vt:lpstr>
      <vt:lpstr>Gensplejsning</vt:lpstr>
      <vt:lpstr>Gensplejsning – målrettet evolution</vt:lpstr>
      <vt:lpstr>Gensplejsning</vt:lpstr>
      <vt:lpstr>Gensplejsning</vt:lpstr>
      <vt:lpstr>Gensplejsning</vt:lpstr>
      <vt:lpstr>Take-home message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Jesper Givskov Sørensen</dc:creator>
  <cp:lastModifiedBy>Jesper Givskov Sørensen</cp:lastModifiedBy>
  <cp:revision>100</cp:revision>
  <cp:lastPrinted>2019-01-23T11:11:03Z</cp:lastPrinted>
  <dcterms:created xsi:type="dcterms:W3CDTF">1601-01-01T00:00:00Z</dcterms:created>
  <dcterms:modified xsi:type="dcterms:W3CDTF">2019-01-24T20:29:30Z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