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507" r:id="rId2"/>
    <p:sldId id="441" r:id="rId3"/>
    <p:sldId id="508" r:id="rId4"/>
    <p:sldId id="462" r:id="rId5"/>
    <p:sldId id="509" r:id="rId6"/>
    <p:sldId id="461" r:id="rId7"/>
    <p:sldId id="396" r:id="rId8"/>
    <p:sldId id="397" r:id="rId9"/>
    <p:sldId id="398" r:id="rId10"/>
    <p:sldId id="399" r:id="rId11"/>
    <p:sldId id="400" r:id="rId12"/>
    <p:sldId id="401" r:id="rId13"/>
    <p:sldId id="463" r:id="rId14"/>
    <p:sldId id="404" r:id="rId15"/>
    <p:sldId id="403" r:id="rId16"/>
    <p:sldId id="464" r:id="rId17"/>
    <p:sldId id="465" r:id="rId18"/>
    <p:sldId id="406" r:id="rId19"/>
    <p:sldId id="466" r:id="rId20"/>
    <p:sldId id="467" r:id="rId21"/>
    <p:sldId id="468" r:id="rId22"/>
    <p:sldId id="469" r:id="rId23"/>
    <p:sldId id="472" r:id="rId24"/>
    <p:sldId id="473" r:id="rId25"/>
    <p:sldId id="474" r:id="rId26"/>
    <p:sldId id="470" r:id="rId27"/>
    <p:sldId id="475" r:id="rId28"/>
    <p:sldId id="478" r:id="rId29"/>
    <p:sldId id="480" r:id="rId30"/>
    <p:sldId id="483" r:id="rId31"/>
    <p:sldId id="488" r:id="rId32"/>
    <p:sldId id="494" r:id="rId33"/>
    <p:sldId id="486" r:id="rId34"/>
    <p:sldId id="503" r:id="rId35"/>
    <p:sldId id="51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4C1B"/>
    <a:srgbClr val="067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2"/>
    <p:restoredTop sz="94608"/>
  </p:normalViewPr>
  <p:slideViewPr>
    <p:cSldViewPr snapToObjects="1">
      <p:cViewPr varScale="1">
        <p:scale>
          <a:sx n="108" d="100"/>
          <a:sy n="108" d="100"/>
        </p:scale>
        <p:origin x="208"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096566-A70A-7342-B43C-4C75892E20F7}" type="datetimeFigureOut">
              <a:rPr lang="en-US" smtClean="0"/>
              <a:t>8/9/19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23262B-766B-D04C-98DA-834BE87D97FD}" type="slidenum">
              <a:rPr lang="en-US" smtClean="0"/>
              <a:t>‹#›</a:t>
            </a:fld>
            <a:endParaRPr lang="en-US"/>
          </a:p>
        </p:txBody>
      </p:sp>
    </p:spTree>
    <p:extLst>
      <p:ext uri="{BB962C8B-B14F-4D97-AF65-F5344CB8AC3E}">
        <p14:creationId xmlns:p14="http://schemas.microsoft.com/office/powerpoint/2010/main" val="220643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3262E12-049E-0E48-86CC-A62B1FD938E3}" type="slidenum">
              <a:rPr lang="en-US" sz="1200">
                <a:latin typeface="Times New Roman" charset="0"/>
              </a:rPr>
              <a:pPr eaLnBrk="1" hangingPunct="1"/>
              <a:t>9</a:t>
            </a:fld>
            <a:endParaRPr lang="en-US" sz="1200">
              <a:latin typeface="Times New Roman"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3243ACA-4A89-CA41-9BE1-DACA8E80F10C}" type="slidenum">
              <a:rPr lang="en-US" sz="1200">
                <a:latin typeface="Times New Roman" charset="0"/>
              </a:rPr>
              <a:pPr eaLnBrk="1" hangingPunct="1"/>
              <a:t>10</a:t>
            </a:fld>
            <a:endParaRPr lang="en-US" sz="1200">
              <a:latin typeface="Times New Roman"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830FCE49-AAA4-574D-B575-0328029632CA}" type="slidenum">
              <a:rPr lang="en-US" sz="1200">
                <a:latin typeface="Times New Roman" charset="0"/>
              </a:rPr>
              <a:pPr eaLnBrk="1" hangingPunct="1"/>
              <a:t>11</a:t>
            </a:fld>
            <a:endParaRPr lang="en-US" sz="1200">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9"/>
          <p:cNvSpPr>
            <a:spLocks noGrp="1" noChangeArrowheads="1"/>
          </p:cNvSpPr>
          <p:nvPr>
            <p:ph type="sldNum"/>
          </p:nvPr>
        </p:nvSpPr>
        <p:spPr>
          <a:ln/>
        </p:spPr>
        <p:txBody>
          <a:bodyPr/>
          <a:lstStyle/>
          <a:p>
            <a:fld id="{8B6F3608-F0B9-45FD-8D84-BA5F9C8AAD3A}" type="slidenum">
              <a:rPr lang="en-GB"/>
              <a:pPr/>
              <a:t>15</a:t>
            </a:fld>
            <a:endParaRPr lang="en-GB"/>
          </a:p>
        </p:txBody>
      </p:sp>
      <p:sp>
        <p:nvSpPr>
          <p:cNvPr id="78950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9507" name="Text Box 3"/>
          <p:cNvSpPr txBox="1">
            <a:spLocks noGrp="1" noChangeArrowheads="1"/>
          </p:cNvSpPr>
          <p:nvPr>
            <p:ph type="body"/>
          </p:nvPr>
        </p:nvSpPr>
        <p:spPr>
          <a:xfrm>
            <a:off x="914400" y="4343400"/>
            <a:ext cx="5010150" cy="4106863"/>
          </a:xfrm>
          <a:ln/>
        </p:spPr>
        <p:txBody>
          <a:bodyPr wrap="none" anchor="ctr"/>
          <a:lstStyle>
            <a:lvl1pPr marL="228600" indent="-228600">
              <a:defRPr sz="1200">
                <a:solidFill>
                  <a:srgbClr val="000000"/>
                </a:solidFill>
                <a:latin typeface="Times New Roman" pitchFamily="18" charset="0"/>
              </a:defRPr>
            </a:lvl1pPr>
            <a:lvl2pPr>
              <a:defRPr sz="1200">
                <a:solidFill>
                  <a:srgbClr val="000000"/>
                </a:solidFill>
                <a:latin typeface="Times New Roman" pitchFamily="18" charset="0"/>
              </a:defRPr>
            </a:lvl2pPr>
            <a:lvl3pPr>
              <a:defRPr sz="1200">
                <a:solidFill>
                  <a:srgbClr val="000000"/>
                </a:solidFill>
                <a:latin typeface="Times New Roman" pitchFamily="18" charset="0"/>
              </a:defRPr>
            </a:lvl3pPr>
            <a:lvl4pPr>
              <a:defRPr sz="1200">
                <a:solidFill>
                  <a:srgbClr val="000000"/>
                </a:solidFill>
                <a:latin typeface="Times New Roman" pitchFamily="18" charset="0"/>
              </a:defRPr>
            </a:lvl4pPr>
            <a:lvl5pPr>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r>
              <a:rPr lang="en-US" b="1"/>
              <a:t>FIGURE 23.11 </a:t>
            </a:r>
            <a:r>
              <a:rPr lang="en-US"/>
              <a:t>Estimates of global temperature change over geologic time, relative to a reference value.</a:t>
            </a:r>
          </a:p>
          <a:p>
            <a:r>
              <a:rPr lang="en-US" b="1"/>
              <a:t>(a)</a:t>
            </a:r>
            <a:r>
              <a:rPr lang="en-US"/>
              <a:t> Geologic data suggests the occurrence of icehouse and greenhouse phases at various times during Earth history.</a:t>
            </a:r>
          </a:p>
          <a:p>
            <a:r>
              <a:rPr lang="en-US" b="1"/>
              <a:t>(b) </a:t>
            </a:r>
            <a:r>
              <a:rPr lang="en-US"/>
              <a:t>During the Cenozoic, there has been an overall cooling trend; climate alternately warmed and cooled dramatically during the Pleistocene ice 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23B947FA-ACD8-48C5-A6B1-97E718862E15}" type="slidenum">
              <a:rPr lang="en-US" sz="1200">
                <a:latin typeface="Times New Roman" pitchFamily="18" charset="0"/>
              </a:rPr>
              <a:pPr eaLnBrk="1" hangingPunct="1"/>
              <a:t>18</a:t>
            </a:fld>
            <a:endParaRPr lang="en-US" sz="120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r>
              <a:rPr lang="da-DK" sz="1400">
                <a:latin typeface="Arial" pitchFamily="34" charset="0"/>
              </a:rPr>
              <a:t>Hvor mange istider har der været?</a:t>
            </a:r>
          </a:p>
          <a:p>
            <a:pPr algn="just" eaLnBrk="1" hangingPunct="1"/>
            <a:endParaRPr lang="da-DK" sz="1400">
              <a:latin typeface="Arial" pitchFamily="34" charset="0"/>
            </a:endParaRPr>
          </a:p>
          <a:p>
            <a:pPr algn="just" eaLnBrk="1" hangingPunct="1"/>
            <a:r>
              <a:rPr lang="da-DK" sz="1400">
                <a:latin typeface="Arial" pitchFamily="34" charset="0"/>
              </a:rPr>
              <a:t>Denne kurve er lavet vhj.a. stabile iltisotoper målt på foraminiferer. Den kan fortælle om klimaet.</a:t>
            </a:r>
          </a:p>
          <a:p>
            <a:pPr algn="just" eaLnBrk="1" hangingPunct="1"/>
            <a:endParaRPr lang="da-DK" sz="1400">
              <a:latin typeface="Arial" pitchFamily="34" charset="0"/>
            </a:endParaRPr>
          </a:p>
          <a:p>
            <a:pPr eaLnBrk="1" hangingPunct="1"/>
            <a:endParaRPr lang="en-GB" sz="14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fld id="{C4904C75-9835-43EC-B80F-D707E9CF5DE8}" type="slidenum">
              <a:rPr lang="en-US">
                <a:latin typeface="Times New Roman" pitchFamily="18" charset="0"/>
              </a:rPr>
              <a:pPr eaLnBrk="1" hangingPunct="1"/>
              <a:t>24</a:t>
            </a:fld>
            <a:endParaRPr lang="en-US">
              <a:latin typeface="Times New Roman" pitchFamily="18" charset="0"/>
            </a:endParaRPr>
          </a:p>
        </p:txBody>
      </p:sp>
      <p:sp>
        <p:nvSpPr>
          <p:cNvPr id="69635" name="Rectangle 2"/>
          <p:cNvSpPr>
            <a:spLocks noGrp="1" noRot="1" noChangeAspect="1" noChangeArrowheads="1" noTextEdit="1"/>
          </p:cNvSpPr>
          <p:nvPr>
            <p:ph type="sldImg"/>
          </p:nvPr>
        </p:nvSpPr>
        <p:spPr>
          <a:xfrm>
            <a:off x="3441700" y="304800"/>
            <a:ext cx="2947988" cy="2209800"/>
          </a:xfrm>
          <a:ln/>
        </p:spPr>
      </p:sp>
      <p:sp>
        <p:nvSpPr>
          <p:cNvPr id="69636" name="Rectangle 3"/>
          <p:cNvSpPr>
            <a:spLocks noGrp="1" noChangeArrowheads="1"/>
          </p:cNvSpPr>
          <p:nvPr>
            <p:ph type="body" idx="1"/>
          </p:nvPr>
        </p:nvSpPr>
        <p:spPr>
          <a:xfrm>
            <a:off x="304800" y="2743200"/>
            <a:ext cx="6324600" cy="609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eaLnBrk="1" hangingPunct="1">
              <a:spcBef>
                <a:spcPct val="0"/>
              </a:spcBef>
            </a:pPr>
            <a:r>
              <a:rPr lang="da-DK" sz="1400" u="sng"/>
              <a:t>Holocæn optimum</a:t>
            </a:r>
          </a:p>
          <a:p>
            <a:pPr eaLnBrk="1" hangingPunct="1">
              <a:spcBef>
                <a:spcPct val="0"/>
              </a:spcBef>
            </a:pPr>
            <a:r>
              <a:rPr lang="da-DK" sz="1400"/>
              <a:t>Gletcheris påvirker det omgivende område klimatisk </a:t>
            </a:r>
            <a:r>
              <a:rPr lang="da-DK" sz="1400" noProof="1">
                <a:sym typeface="Wingdings" pitchFamily="2" charset="2"/>
              </a:rPr>
              <a:t></a:t>
            </a:r>
            <a:r>
              <a:rPr lang="da-DK" sz="1400"/>
              <a:t> koldere. Da isen var smeltet tilbage, kunne temperaturen stige.</a:t>
            </a:r>
          </a:p>
          <a:p>
            <a:pPr eaLnBrk="1" hangingPunct="1">
              <a:spcBef>
                <a:spcPct val="0"/>
              </a:spcBef>
            </a:pPr>
            <a:r>
              <a:rPr lang="da-DK" sz="1400"/>
              <a:t>Da sommer solindstrålingen stadig var høj, betød det at et varmt klima opstod tidligt i Holocæn. At vintersolindstrålingen var tilsvarende lavere, betød større sæsonforskelle.</a:t>
            </a:r>
          </a:p>
          <a:p>
            <a:pPr eaLnBrk="1" hangingPunct="1">
              <a:spcBef>
                <a:spcPct val="0"/>
              </a:spcBef>
            </a:pPr>
            <a:endParaRPr lang="da-DK" sz="1400"/>
          </a:p>
          <a:p>
            <a:pPr eaLnBrk="1" hangingPunct="1">
              <a:spcBef>
                <a:spcPct val="0"/>
              </a:spcBef>
            </a:pPr>
            <a:r>
              <a:rPr lang="da-DK" sz="1400"/>
              <a:t>Trægrænsen var betydligt længere mod nord end idag. Her spiller de koldere vintre kun mindre rolle, da det er sommeren der har betydning. Den boreale skov kan sagtens klare kolde vintre.</a:t>
            </a:r>
          </a:p>
          <a:p>
            <a:pPr eaLnBrk="1" hangingPunct="1">
              <a:spcBef>
                <a:spcPct val="0"/>
              </a:spcBef>
            </a:pPr>
            <a:r>
              <a:rPr lang="da-DK" sz="1400"/>
              <a:t>Desuden har der været positiv feed back fra vegetationen, idet træer rager op over vintersne og albedoen derved falder i forhold til, hvis der er tundra vegetation.</a:t>
            </a:r>
          </a:p>
          <a:p>
            <a:pPr eaLnBrk="1" hangingPunct="1">
              <a:spcBef>
                <a:spcPct val="0"/>
              </a:spcBef>
            </a:pPr>
            <a:endParaRPr lang="da-DK" sz="1400"/>
          </a:p>
          <a:p>
            <a:pPr eaLnBrk="1" hangingPunct="1">
              <a:spcBef>
                <a:spcPct val="0"/>
              </a:spcBef>
            </a:pPr>
            <a:r>
              <a:rPr lang="da-DK" sz="1400"/>
              <a:t>Tidlig Holocæn vaa således den periode, hvor temperaturen har været højest i Holocæn </a:t>
            </a:r>
            <a:r>
              <a:rPr lang="da-DK" sz="1400" noProof="1">
                <a:sym typeface="Wingdings" pitchFamily="2" charset="2"/>
              </a:rPr>
              <a:t></a:t>
            </a:r>
            <a:r>
              <a:rPr lang="da-DK" sz="1400"/>
              <a:t> Holocæn Optimum.</a:t>
            </a:r>
          </a:p>
          <a:p>
            <a:pPr eaLnBrk="1" hangingPunct="1">
              <a:spcBef>
                <a:spcPct val="0"/>
              </a:spcBef>
            </a:pPr>
            <a:endParaRPr lang="da-DK" sz="1400"/>
          </a:p>
          <a:p>
            <a:pPr eaLnBrk="1" hangingPunct="1">
              <a:spcBef>
                <a:spcPct val="0"/>
              </a:spcBef>
            </a:pPr>
            <a:r>
              <a:rPr lang="da-DK" sz="1400"/>
              <a:t>Temperaturen er gradvist faldet i løbet af de sidste flere tusinde år, specielt siden 5000 år BP, endnu stærkere de sidste 3000 år.</a:t>
            </a:r>
          </a:p>
          <a:p>
            <a:pPr eaLnBrk="1" hangingPunct="1">
              <a:spcBef>
                <a:spcPct val="0"/>
              </a:spcBef>
            </a:pPr>
            <a:endParaRPr lang="da-DK" sz="1400"/>
          </a:p>
          <a:p>
            <a:pPr eaLnBrk="1" hangingPunct="1">
              <a:spcBef>
                <a:spcPct val="0"/>
              </a:spcBef>
            </a:pPr>
            <a:r>
              <a:rPr lang="da-DK" sz="1400"/>
              <a:t>Klima optimum i tidlig Holocæn – stor monsun aktivitet, fugtigt klima i Nordafrika pga høj sommersolindstråling.</a:t>
            </a:r>
          </a:p>
          <a:p>
            <a:pPr eaLnBrk="1" hangingPunct="1">
              <a:spcBef>
                <a:spcPct val="0"/>
              </a:spcBef>
            </a:pPr>
            <a:r>
              <a:rPr lang="da-DK" sz="1400"/>
              <a:t>For ca 5-6000 år siden begyndte sommer solindstrålingen at aftage nok til, at det kunne mærkes på klimaet. Temperaturen begyndte at aftage.</a:t>
            </a:r>
          </a:p>
          <a:p>
            <a:pPr eaLnBrk="1" hangingPunct="1">
              <a:spcBef>
                <a:spcPct val="0"/>
              </a:spcBef>
            </a:pPr>
            <a:endParaRPr lang="da-DK"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48347C-9DA7-420F-9C56-69EBCBD97E04}" type="slidenum">
              <a:rPr kumimoji="0" lang="en-US"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419425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41379-E753-B249-BB77-FAA8F7B20E1C}" type="slidenum">
              <a:rPr lang="en-US" smtClean="0"/>
              <a:t>31</a:t>
            </a:fld>
            <a:endParaRPr lang="en-US"/>
          </a:p>
        </p:txBody>
      </p:sp>
    </p:spTree>
    <p:extLst>
      <p:ext uri="{BB962C8B-B14F-4D97-AF65-F5344CB8AC3E}">
        <p14:creationId xmlns:p14="http://schemas.microsoft.com/office/powerpoint/2010/main" val="41883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E8730872-A147-154E-A13E-9E52932FD384}" type="datetimeFigureOut">
              <a:rPr lang="en-US" smtClean="0"/>
              <a:pPr/>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E8730872-A147-154E-A13E-9E52932FD384}" type="datetimeFigureOut">
              <a:rPr lang="en-US" smtClean="0"/>
              <a:pPr/>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E8730872-A147-154E-A13E-9E52932FD384}" type="datetimeFigureOut">
              <a:rPr lang="en-US" smtClean="0"/>
              <a:pPr/>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08963" cy="1136650"/>
          </a:xfrm>
        </p:spPr>
        <p:txBody>
          <a:bodyPr/>
          <a:lstStyle/>
          <a:p>
            <a:r>
              <a:rPr lang="en-US"/>
              <a:t>Click to edit Master title style</a:t>
            </a:r>
          </a:p>
        </p:txBody>
      </p:sp>
    </p:spTree>
    <p:extLst>
      <p:ext uri="{BB962C8B-B14F-4D97-AF65-F5344CB8AC3E}">
        <p14:creationId xmlns:p14="http://schemas.microsoft.com/office/powerpoint/2010/main" val="301839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kabelon med tekstboks">
    <p:spTree>
      <p:nvGrpSpPr>
        <p:cNvPr id="1" name=""/>
        <p:cNvGrpSpPr/>
        <p:nvPr/>
      </p:nvGrpSpPr>
      <p:grpSpPr>
        <a:xfrm>
          <a:off x="0" y="0"/>
          <a:ext cx="0" cy="0"/>
          <a:chOff x="0" y="0"/>
          <a:chExt cx="0" cy="0"/>
        </a:xfrm>
      </p:grpSpPr>
      <p:sp>
        <p:nvSpPr>
          <p:cNvPr id="5" name="Title Placeholder 11"/>
          <p:cNvSpPr>
            <a:spLocks noGrp="1"/>
          </p:cNvSpPr>
          <p:nvPr>
            <p:ph type="title"/>
          </p:nvPr>
        </p:nvSpPr>
        <p:spPr>
          <a:xfrm>
            <a:off x="35496" y="68627"/>
            <a:ext cx="5400600" cy="1138103"/>
          </a:xfrm>
          <a:prstGeom prst="rect">
            <a:avLst/>
          </a:prstGeom>
        </p:spPr>
        <p:txBody>
          <a:bodyPr vert="horz" lIns="91440" tIns="45720" rIns="91440" bIns="45720" rtlCol="0" anchor="t">
            <a:noAutofit/>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6" name="Text Placeholder 8"/>
          <p:cNvSpPr>
            <a:spLocks noGrp="1"/>
          </p:cNvSpPr>
          <p:nvPr>
            <p:ph idx="1"/>
          </p:nvPr>
        </p:nvSpPr>
        <p:spPr>
          <a:xfrm>
            <a:off x="35496" y="1320262"/>
            <a:ext cx="5400600" cy="5376597"/>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12850181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E8730872-A147-154E-A13E-9E52932FD384}" type="datetimeFigureOut">
              <a:rPr lang="en-US" smtClean="0"/>
              <a:pPr/>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E8730872-A147-154E-A13E-9E52932FD384}" type="datetimeFigureOut">
              <a:rPr lang="en-US" smtClean="0"/>
              <a:pPr/>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E8730872-A147-154E-A13E-9E52932FD384}" type="datetimeFigureOut">
              <a:rPr lang="en-US" smtClean="0"/>
              <a:pPr/>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E8730872-A147-154E-A13E-9E52932FD384}" type="datetimeFigureOut">
              <a:rPr lang="en-US" smtClean="0"/>
              <a:pPr/>
              <a:t>8/9/19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E8730872-A147-154E-A13E-9E52932FD384}" type="datetimeFigureOut">
              <a:rPr lang="en-US" smtClean="0"/>
              <a:pPr/>
              <a:t>8/9/19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30872-A147-154E-A13E-9E52932FD384}" type="datetimeFigureOut">
              <a:rPr lang="en-US" smtClean="0"/>
              <a:pPr/>
              <a:t>8/9/19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E8730872-A147-154E-A13E-9E52932FD384}" type="datetimeFigureOut">
              <a:rPr lang="en-US" smtClean="0"/>
              <a:pPr/>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E8730872-A147-154E-A13E-9E52932FD384}" type="datetimeFigureOut">
              <a:rPr lang="en-US" smtClean="0"/>
              <a:pPr/>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B7F02-B785-FF45-92B2-AC25442998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30872-A147-154E-A13E-9E52932FD384}" type="datetimeFigureOut">
              <a:rPr lang="en-US" smtClean="0"/>
              <a:pPr/>
              <a:t>8/9/19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B7F02-B785-FF45-92B2-AC25442998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D31EC-4E3A-EE48-9C47-1F252169E7DB}"/>
              </a:ext>
            </a:extLst>
          </p:cNvPr>
          <p:cNvPicPr>
            <a:picLocks noChangeAspect="1"/>
          </p:cNvPicPr>
          <p:nvPr/>
        </p:nvPicPr>
        <p:blipFill>
          <a:blip r:embed="rId2"/>
          <a:stretch>
            <a:fillRect/>
          </a:stretch>
        </p:blipFill>
        <p:spPr>
          <a:xfrm>
            <a:off x="-15842" y="-1971600"/>
            <a:ext cx="9289032" cy="9289032"/>
          </a:xfrm>
          <a:prstGeom prst="rect">
            <a:avLst/>
          </a:prstGeom>
        </p:spPr>
      </p:pic>
      <p:sp>
        <p:nvSpPr>
          <p:cNvPr id="6" name="TextBox 5">
            <a:extLst>
              <a:ext uri="{FF2B5EF4-FFF2-40B4-BE49-F238E27FC236}">
                <a16:creationId xmlns:a16="http://schemas.microsoft.com/office/drawing/2014/main" id="{A4D023D1-176F-4549-93FE-CC4C4A6AB257}"/>
              </a:ext>
            </a:extLst>
          </p:cNvPr>
          <p:cNvSpPr txBox="1"/>
          <p:nvPr/>
        </p:nvSpPr>
        <p:spPr>
          <a:xfrm>
            <a:off x="1599581" y="974919"/>
            <a:ext cx="5949064" cy="523220"/>
          </a:xfrm>
          <a:prstGeom prst="rect">
            <a:avLst/>
          </a:prstGeom>
          <a:noFill/>
        </p:spPr>
        <p:txBody>
          <a:bodyPr wrap="none" rtlCol="0">
            <a:spAutoFit/>
          </a:bodyPr>
          <a:lstStyle/>
          <a:p>
            <a:pPr algn="ctr"/>
            <a:r>
              <a:rPr lang="en-US" sz="2800" b="1" dirty="0" err="1">
                <a:solidFill>
                  <a:schemeClr val="bg1"/>
                </a:solidFill>
                <a:latin typeface="Arial"/>
                <a:cs typeface="Arial"/>
              </a:rPr>
              <a:t>Jordens</a:t>
            </a:r>
            <a:r>
              <a:rPr lang="en-US" sz="2800" b="1" dirty="0">
                <a:solidFill>
                  <a:schemeClr val="bg1"/>
                </a:solidFill>
                <a:latin typeface="Arial"/>
                <a:cs typeface="Arial"/>
              </a:rPr>
              <a:t> </a:t>
            </a:r>
            <a:r>
              <a:rPr lang="en-US" sz="2800" b="1" dirty="0" err="1">
                <a:solidFill>
                  <a:schemeClr val="bg1"/>
                </a:solidFill>
                <a:latin typeface="Arial"/>
                <a:cs typeface="Arial"/>
              </a:rPr>
              <a:t>klima</a:t>
            </a:r>
            <a:r>
              <a:rPr lang="en-US" sz="2800" b="1" dirty="0">
                <a:solidFill>
                  <a:schemeClr val="bg1"/>
                </a:solidFill>
                <a:latin typeface="Arial"/>
                <a:cs typeface="Arial"/>
              </a:rPr>
              <a:t> </a:t>
            </a:r>
            <a:r>
              <a:rPr lang="en-US" sz="2800" b="1" dirty="0" err="1">
                <a:solidFill>
                  <a:schemeClr val="bg1"/>
                </a:solidFill>
                <a:latin typeface="Arial"/>
                <a:cs typeface="Arial"/>
              </a:rPr>
              <a:t>og</a:t>
            </a:r>
            <a:r>
              <a:rPr lang="en-US" sz="2800" b="1" dirty="0">
                <a:solidFill>
                  <a:schemeClr val="bg1"/>
                </a:solidFill>
                <a:latin typeface="Arial"/>
                <a:cs typeface="Arial"/>
              </a:rPr>
              <a:t> </a:t>
            </a:r>
            <a:r>
              <a:rPr lang="en-US" sz="2800" b="1" dirty="0" err="1">
                <a:solidFill>
                  <a:schemeClr val="bg1"/>
                </a:solidFill>
                <a:latin typeface="Arial"/>
                <a:cs typeface="Arial"/>
              </a:rPr>
              <a:t>livets</a:t>
            </a:r>
            <a:r>
              <a:rPr lang="en-US" sz="2800" b="1" dirty="0">
                <a:solidFill>
                  <a:schemeClr val="bg1"/>
                </a:solidFill>
                <a:latin typeface="Arial"/>
                <a:cs typeface="Arial"/>
              </a:rPr>
              <a:t> </a:t>
            </a:r>
            <a:r>
              <a:rPr lang="en-US" sz="2800" b="1" dirty="0" err="1">
                <a:solidFill>
                  <a:schemeClr val="bg1"/>
                </a:solidFill>
                <a:latin typeface="Arial"/>
                <a:cs typeface="Arial"/>
              </a:rPr>
              <a:t>udvikling</a:t>
            </a:r>
            <a:r>
              <a:rPr lang="en-US" dirty="0">
                <a:solidFill>
                  <a:schemeClr val="bg1"/>
                </a:solidFill>
                <a:latin typeface="Arial"/>
                <a:cs typeface="Arial"/>
              </a:rPr>
              <a:t>	</a:t>
            </a:r>
          </a:p>
        </p:txBody>
      </p:sp>
      <p:sp>
        <p:nvSpPr>
          <p:cNvPr id="7" name="Rectangle 6">
            <a:extLst>
              <a:ext uri="{FF2B5EF4-FFF2-40B4-BE49-F238E27FC236}">
                <a16:creationId xmlns:a16="http://schemas.microsoft.com/office/drawing/2014/main" id="{F28E28A3-C07E-9540-B0D8-CCC864F47CDE}"/>
              </a:ext>
            </a:extLst>
          </p:cNvPr>
          <p:cNvSpPr/>
          <p:nvPr/>
        </p:nvSpPr>
        <p:spPr>
          <a:xfrm>
            <a:off x="2975732" y="3140968"/>
            <a:ext cx="1740284" cy="461665"/>
          </a:xfrm>
          <a:prstGeom prst="rect">
            <a:avLst/>
          </a:prstGeom>
        </p:spPr>
        <p:txBody>
          <a:bodyPr wrap="none">
            <a:spAutoFit/>
          </a:bodyPr>
          <a:lstStyle/>
          <a:p>
            <a:pPr algn="ctr"/>
            <a:r>
              <a:rPr lang="en-US" sz="1200" i="1" dirty="0">
                <a:solidFill>
                  <a:schemeClr val="bg1"/>
                </a:solidFill>
                <a:latin typeface="Arial"/>
                <a:cs typeface="Arial"/>
              </a:rPr>
              <a:t>“Earth rise”</a:t>
            </a:r>
          </a:p>
          <a:p>
            <a:pPr algn="ctr"/>
            <a:r>
              <a:rPr lang="en-US" sz="1200" i="1" dirty="0">
                <a:solidFill>
                  <a:schemeClr val="bg1"/>
                </a:solidFill>
                <a:latin typeface="Arial"/>
                <a:cs typeface="Arial"/>
              </a:rPr>
              <a:t> – from Apollo 8 (1968)</a:t>
            </a:r>
            <a:endParaRPr lang="en-US" sz="1200" i="1" dirty="0"/>
          </a:p>
        </p:txBody>
      </p:sp>
      <p:sp>
        <p:nvSpPr>
          <p:cNvPr id="12" name="TextBox 11">
            <a:extLst>
              <a:ext uri="{FF2B5EF4-FFF2-40B4-BE49-F238E27FC236}">
                <a16:creationId xmlns:a16="http://schemas.microsoft.com/office/drawing/2014/main" id="{E8972833-9FD2-F746-9DD3-64ECD37E2FF1}"/>
              </a:ext>
            </a:extLst>
          </p:cNvPr>
          <p:cNvSpPr txBox="1"/>
          <p:nvPr/>
        </p:nvSpPr>
        <p:spPr>
          <a:xfrm>
            <a:off x="3241798" y="5642664"/>
            <a:ext cx="3070072" cy="369332"/>
          </a:xfrm>
          <a:prstGeom prst="rect">
            <a:avLst/>
          </a:prstGeom>
          <a:noFill/>
        </p:spPr>
        <p:txBody>
          <a:bodyPr wrap="none" rtlCol="0">
            <a:spAutoFit/>
          </a:bodyPr>
          <a:lstStyle/>
          <a:p>
            <a:pPr algn="ctr"/>
            <a:r>
              <a:rPr lang="en-US" b="1" dirty="0">
                <a:latin typeface="Arial"/>
                <a:cs typeface="Arial"/>
              </a:rPr>
              <a:t>Mads </a:t>
            </a:r>
            <a:r>
              <a:rPr lang="en-US" b="1" dirty="0" err="1">
                <a:latin typeface="Arial"/>
                <a:cs typeface="Arial"/>
              </a:rPr>
              <a:t>Faurschou</a:t>
            </a:r>
            <a:r>
              <a:rPr lang="en-US" b="1" dirty="0">
                <a:latin typeface="Arial"/>
                <a:cs typeface="Arial"/>
              </a:rPr>
              <a:t> Knudsen</a:t>
            </a:r>
            <a:endParaRPr lang="en-US" baseline="30000" dirty="0">
              <a:latin typeface="Arial"/>
              <a:cs typeface="Arial"/>
            </a:endParaRPr>
          </a:p>
        </p:txBody>
      </p:sp>
      <p:sp>
        <p:nvSpPr>
          <p:cNvPr id="13" name="TextBox 12">
            <a:extLst>
              <a:ext uri="{FF2B5EF4-FFF2-40B4-BE49-F238E27FC236}">
                <a16:creationId xmlns:a16="http://schemas.microsoft.com/office/drawing/2014/main" id="{F0779111-47EE-294B-9E4C-3AD9C86B74EB}"/>
              </a:ext>
            </a:extLst>
          </p:cNvPr>
          <p:cNvSpPr txBox="1"/>
          <p:nvPr/>
        </p:nvSpPr>
        <p:spPr>
          <a:xfrm>
            <a:off x="2534360" y="6011996"/>
            <a:ext cx="4484947" cy="369332"/>
          </a:xfrm>
          <a:prstGeom prst="rect">
            <a:avLst/>
          </a:prstGeom>
          <a:noFill/>
        </p:spPr>
        <p:txBody>
          <a:bodyPr wrap="none" rtlCol="0">
            <a:spAutoFit/>
          </a:bodyPr>
          <a:lstStyle/>
          <a:p>
            <a:pPr algn="ctr"/>
            <a:r>
              <a:rPr lang="en-US" dirty="0" err="1">
                <a:latin typeface="Arial"/>
                <a:cs typeface="Arial"/>
              </a:rPr>
              <a:t>Institut</a:t>
            </a:r>
            <a:r>
              <a:rPr lang="en-US" dirty="0">
                <a:latin typeface="Arial"/>
                <a:cs typeface="Arial"/>
              </a:rPr>
              <a:t> for Geoscience, Aarhus </a:t>
            </a:r>
            <a:r>
              <a:rPr lang="en-US" dirty="0" err="1">
                <a:latin typeface="Arial"/>
                <a:cs typeface="Arial"/>
              </a:rPr>
              <a:t>Universitet</a:t>
            </a:r>
            <a:endParaRPr lang="en-US" dirty="0">
              <a:latin typeface="Arial"/>
              <a:cs typeface="Arial"/>
            </a:endParaRPr>
          </a:p>
        </p:txBody>
      </p:sp>
      <p:sp>
        <p:nvSpPr>
          <p:cNvPr id="14" name="TextBox 13">
            <a:extLst>
              <a:ext uri="{FF2B5EF4-FFF2-40B4-BE49-F238E27FC236}">
                <a16:creationId xmlns:a16="http://schemas.microsoft.com/office/drawing/2014/main" id="{5FF45A5A-1BEA-6549-9995-031F151F68D3}"/>
              </a:ext>
            </a:extLst>
          </p:cNvPr>
          <p:cNvSpPr txBox="1"/>
          <p:nvPr/>
        </p:nvSpPr>
        <p:spPr>
          <a:xfrm>
            <a:off x="8024350" y="7518950"/>
            <a:ext cx="875561" cy="276999"/>
          </a:xfrm>
          <a:prstGeom prst="rect">
            <a:avLst/>
          </a:prstGeom>
          <a:noFill/>
        </p:spPr>
        <p:txBody>
          <a:bodyPr wrap="none" rtlCol="0">
            <a:spAutoFit/>
          </a:bodyPr>
          <a:lstStyle/>
          <a:p>
            <a:r>
              <a:rPr lang="en-US" sz="1200" b="1" i="1" dirty="0">
                <a:latin typeface="Arial"/>
                <a:cs typeface="Arial"/>
              </a:rPr>
              <a:t> 9/8- 2019</a:t>
            </a:r>
          </a:p>
        </p:txBody>
      </p:sp>
      <p:sp>
        <p:nvSpPr>
          <p:cNvPr id="15" name="TextBox 14">
            <a:extLst>
              <a:ext uri="{FF2B5EF4-FFF2-40B4-BE49-F238E27FC236}">
                <a16:creationId xmlns:a16="http://schemas.microsoft.com/office/drawing/2014/main" id="{466DB8F1-C869-7846-91D2-B06FA462400A}"/>
              </a:ext>
            </a:extLst>
          </p:cNvPr>
          <p:cNvSpPr txBox="1"/>
          <p:nvPr/>
        </p:nvSpPr>
        <p:spPr>
          <a:xfrm>
            <a:off x="7740352" y="6453336"/>
            <a:ext cx="1287532" cy="276999"/>
          </a:xfrm>
          <a:prstGeom prst="rect">
            <a:avLst/>
          </a:prstGeom>
          <a:noFill/>
        </p:spPr>
        <p:txBody>
          <a:bodyPr wrap="none" rtlCol="0">
            <a:spAutoFit/>
          </a:bodyPr>
          <a:lstStyle/>
          <a:p>
            <a:r>
              <a:rPr lang="en-US" sz="1200" b="1" i="1" dirty="0">
                <a:latin typeface="Arial"/>
                <a:cs typeface="Arial"/>
              </a:rPr>
              <a:t>9. august, 2019</a:t>
            </a:r>
          </a:p>
        </p:txBody>
      </p:sp>
    </p:spTree>
    <p:extLst>
      <p:ext uri="{BB962C8B-B14F-4D97-AF65-F5344CB8AC3E}">
        <p14:creationId xmlns:p14="http://schemas.microsoft.com/office/powerpoint/2010/main" val="251399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180"/>
          <p:cNvPicPr>
            <a:picLocks noChangeAspect="1" noChangeArrowheads="1"/>
          </p:cNvPicPr>
          <p:nvPr/>
        </p:nvPicPr>
        <p:blipFill>
          <a:blip r:embed="rId3">
            <a:extLst>
              <a:ext uri="{28A0092B-C50C-407E-A947-70E740481C1C}">
                <a14:useLocalDpi xmlns:a14="http://schemas.microsoft.com/office/drawing/2010/main" val="0"/>
              </a:ext>
            </a:extLst>
          </a:blip>
          <a:srcRect b="20564"/>
          <a:stretch>
            <a:fillRect/>
          </a:stretch>
        </p:blipFill>
        <p:spPr bwMode="auto">
          <a:xfrm>
            <a:off x="222250" y="1557238"/>
            <a:ext cx="8697913"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35171" name="Oval 4"/>
          <p:cNvSpPr>
            <a:spLocks noChangeArrowheads="1"/>
          </p:cNvSpPr>
          <p:nvPr/>
        </p:nvSpPr>
        <p:spPr bwMode="auto">
          <a:xfrm>
            <a:off x="4267200" y="2233513"/>
            <a:ext cx="762000" cy="7620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da-DK" sz="2400">
              <a:latin typeface="Times New Roman" charset="0"/>
            </a:endParaRPr>
          </a:p>
        </p:txBody>
      </p:sp>
      <p:grpSp>
        <p:nvGrpSpPr>
          <p:cNvPr id="7"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8"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3" name="Rectangle 12"/>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Rekonstruktion af Jordens kontinenter </a:t>
            </a:r>
            <a:r>
              <a:rPr lang="en-US" sz="2000" dirty="0">
                <a:solidFill>
                  <a:schemeClr val="bg1"/>
                </a:solidFill>
                <a:latin typeface="Arial"/>
                <a:cs typeface="Arial"/>
              </a:rPr>
              <a:t>–</a:t>
            </a:r>
            <a:r>
              <a:rPr lang="da-DK" sz="2000" dirty="0">
                <a:solidFill>
                  <a:schemeClr val="bg1"/>
                </a:solidFill>
                <a:latin typeface="Arial"/>
                <a:cs typeface="Arial"/>
              </a:rPr>
              <a:t> 180 mio. år siden</a:t>
            </a:r>
          </a:p>
        </p:txBody>
      </p:sp>
      <p:cxnSp>
        <p:nvCxnSpPr>
          <p:cNvPr id="14" name="Straight Connector 13"/>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3605797"/>
      </p:ext>
    </p:extLst>
  </p:cSld>
  <p:clrMapOvr>
    <a:masterClrMapping/>
  </p:clrMapOvr>
  <p:transition advTm="184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060"/>
          <p:cNvPicPr>
            <a:picLocks noChangeAspect="1" noChangeArrowheads="1"/>
          </p:cNvPicPr>
          <p:nvPr/>
        </p:nvPicPr>
        <p:blipFill>
          <a:blip r:embed="rId3">
            <a:extLst>
              <a:ext uri="{28A0092B-C50C-407E-A947-70E740481C1C}">
                <a14:useLocalDpi xmlns:a14="http://schemas.microsoft.com/office/drawing/2010/main" val="0"/>
              </a:ext>
            </a:extLst>
          </a:blip>
          <a:srcRect b="19293"/>
          <a:stretch>
            <a:fillRect/>
          </a:stretch>
        </p:blipFill>
        <p:spPr bwMode="auto">
          <a:xfrm>
            <a:off x="222250" y="1557809"/>
            <a:ext cx="8697913" cy="453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59747" name="Oval 4"/>
          <p:cNvSpPr>
            <a:spLocks noChangeArrowheads="1"/>
          </p:cNvSpPr>
          <p:nvPr/>
        </p:nvSpPr>
        <p:spPr bwMode="auto">
          <a:xfrm>
            <a:off x="4419600" y="1843559"/>
            <a:ext cx="762000" cy="7620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da-DK" sz="2400">
              <a:latin typeface="Times New Roman" charset="0"/>
            </a:endParaRPr>
          </a:p>
        </p:txBody>
      </p:sp>
      <p:grpSp>
        <p:nvGrpSpPr>
          <p:cNvPr id="7"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8"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1" name="Rectangle 10"/>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Rekonstruktion af Jordens kontinenter </a:t>
            </a:r>
            <a:r>
              <a:rPr lang="en-US" sz="2000" dirty="0">
                <a:solidFill>
                  <a:schemeClr val="bg1"/>
                </a:solidFill>
                <a:latin typeface="Arial"/>
                <a:cs typeface="Arial"/>
              </a:rPr>
              <a:t>–</a:t>
            </a:r>
            <a:r>
              <a:rPr lang="da-DK" sz="2000" dirty="0">
                <a:solidFill>
                  <a:schemeClr val="bg1"/>
                </a:solidFill>
                <a:latin typeface="Arial"/>
                <a:cs typeface="Arial"/>
              </a:rPr>
              <a:t> 60 mio. år siden</a:t>
            </a:r>
          </a:p>
        </p:txBody>
      </p:sp>
      <p:cxnSp>
        <p:nvCxnSpPr>
          <p:cNvPr id="12" name="Straight Connector 11"/>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81001458"/>
      </p:ext>
    </p:extLst>
  </p:cSld>
  <p:clrMapOvr>
    <a:masterClrMapping/>
  </p:clrMapOvr>
  <p:transition advTm="184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u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196975"/>
            <a:ext cx="8024813" cy="409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107874" y="5435932"/>
            <a:ext cx="82892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a-DK" b="1" dirty="0">
                <a:solidFill>
                  <a:srgbClr val="FF0000"/>
                </a:solidFill>
                <a:latin typeface="Arial"/>
                <a:cs typeface="Arial"/>
              </a:rPr>
              <a:t>Varmere: </a:t>
            </a:r>
            <a:r>
              <a:rPr lang="da-DK" b="0" dirty="0">
                <a:latin typeface="Arial"/>
                <a:cs typeface="Arial"/>
              </a:rPr>
              <a:t>Øget spredning =&gt; Kraftigere vulkanisme </a:t>
            </a:r>
            <a:r>
              <a:rPr lang="da-DK" dirty="0">
                <a:latin typeface="Arial"/>
                <a:cs typeface="Arial"/>
              </a:rPr>
              <a:t>=&gt; </a:t>
            </a:r>
            <a:r>
              <a:rPr lang="da-DK" b="0" dirty="0">
                <a:latin typeface="Arial"/>
                <a:cs typeface="Arial"/>
              </a:rPr>
              <a:t>Mere CO</a:t>
            </a:r>
            <a:r>
              <a:rPr lang="da-DK" b="0" baseline="-25000" dirty="0">
                <a:latin typeface="Arial"/>
                <a:cs typeface="Arial"/>
              </a:rPr>
              <a:t>2</a:t>
            </a:r>
            <a:r>
              <a:rPr lang="da-DK" b="0" dirty="0">
                <a:latin typeface="Arial"/>
                <a:cs typeface="Arial"/>
              </a:rPr>
              <a:t> </a:t>
            </a:r>
            <a:r>
              <a:rPr lang="da-DK" dirty="0">
                <a:latin typeface="Arial"/>
                <a:cs typeface="Arial"/>
              </a:rPr>
              <a:t>i</a:t>
            </a:r>
            <a:r>
              <a:rPr lang="da-DK" b="0" dirty="0">
                <a:latin typeface="Arial"/>
                <a:cs typeface="Arial"/>
              </a:rPr>
              <a:t> atmosfæren</a:t>
            </a:r>
          </a:p>
        </p:txBody>
      </p:sp>
      <p:sp>
        <p:nvSpPr>
          <p:cNvPr id="10" name="Text Box 10"/>
          <p:cNvSpPr txBox="1">
            <a:spLocks noChangeArrowheads="1"/>
          </p:cNvSpPr>
          <p:nvPr/>
        </p:nvSpPr>
        <p:spPr bwMode="auto">
          <a:xfrm>
            <a:off x="107504" y="5868710"/>
            <a:ext cx="9906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a-DK" sz="1800" dirty="0">
                <a:solidFill>
                  <a:srgbClr val="0000FF"/>
                </a:solidFill>
              </a:rPr>
              <a:t>Koldere:</a:t>
            </a:r>
            <a:r>
              <a:rPr lang="da-DK" sz="1800" dirty="0"/>
              <a:t> </a:t>
            </a:r>
            <a:r>
              <a:rPr lang="da-DK" sz="1800" b="0" dirty="0"/>
              <a:t>Kollision af kontinenter =&gt; Hævning og forvitring =&gt; Mindre CO</a:t>
            </a:r>
            <a:r>
              <a:rPr lang="da-DK" sz="1800" b="0" baseline="-25000" dirty="0"/>
              <a:t>2</a:t>
            </a:r>
            <a:r>
              <a:rPr lang="da-DK" sz="1800" b="0" dirty="0"/>
              <a:t> i atmosfæren</a:t>
            </a:r>
          </a:p>
        </p:txBody>
      </p:sp>
      <p:grpSp>
        <p:nvGrpSpPr>
          <p:cNvPr id="15"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6"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8"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1" name="Rectangle 10"/>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Pladetektonik </a:t>
            </a:r>
            <a:r>
              <a:rPr lang="en-US" sz="2000" dirty="0">
                <a:solidFill>
                  <a:schemeClr val="bg1"/>
                </a:solidFill>
                <a:latin typeface="Arial"/>
                <a:cs typeface="Arial"/>
              </a:rPr>
              <a:t>-</a:t>
            </a:r>
            <a:r>
              <a:rPr lang="da-DK" sz="2000" dirty="0">
                <a:solidFill>
                  <a:schemeClr val="bg1"/>
                </a:solidFill>
                <a:latin typeface="Arial"/>
                <a:cs typeface="Arial"/>
              </a:rPr>
              <a:t> CO</a:t>
            </a:r>
            <a:r>
              <a:rPr lang="da-DK" sz="2000" baseline="-25000" dirty="0">
                <a:solidFill>
                  <a:schemeClr val="bg1"/>
                </a:solidFill>
                <a:latin typeface="Arial"/>
                <a:cs typeface="Arial"/>
              </a:rPr>
              <a:t>2</a:t>
            </a:r>
            <a:r>
              <a:rPr lang="da-DK" sz="2000" dirty="0">
                <a:solidFill>
                  <a:schemeClr val="bg1"/>
                </a:solidFill>
                <a:latin typeface="Arial"/>
                <a:cs typeface="Arial"/>
              </a:rPr>
              <a:t> - Klima</a:t>
            </a:r>
          </a:p>
        </p:txBody>
      </p:sp>
      <p:cxnSp>
        <p:nvCxnSpPr>
          <p:cNvPr id="12" name="Straight Connector 11"/>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6028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04-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32" y="1340768"/>
            <a:ext cx="7632700" cy="459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a:cs typeface="Arial"/>
              </a:rPr>
              <a:t>”</a:t>
            </a:r>
            <a:r>
              <a:rPr lang="da-DK" sz="2000" dirty="0" err="1">
                <a:solidFill>
                  <a:srgbClr val="FFFFFF"/>
                </a:solidFill>
                <a:latin typeface="Arial"/>
                <a:cs typeface="Arial"/>
              </a:rPr>
              <a:t>Faint</a:t>
            </a:r>
            <a:r>
              <a:rPr lang="da-DK" sz="2000" dirty="0">
                <a:solidFill>
                  <a:srgbClr val="FFFFFF"/>
                </a:solidFill>
                <a:latin typeface="Arial"/>
                <a:cs typeface="Arial"/>
              </a:rPr>
              <a:t> Young Sun </a:t>
            </a:r>
            <a:r>
              <a:rPr lang="da-DK" sz="2000" dirty="0" err="1">
                <a:solidFill>
                  <a:srgbClr val="FFFFFF"/>
                </a:solidFill>
                <a:latin typeface="Arial"/>
                <a:cs typeface="Arial"/>
              </a:rPr>
              <a:t>paradox</a:t>
            </a:r>
            <a:r>
              <a:rPr lang="da-DK" sz="2000" dirty="0">
                <a:solidFill>
                  <a:srgbClr val="FFFFFF"/>
                </a:solidFill>
                <a:latin typeface="Arial"/>
                <a:cs typeface="Arial"/>
              </a:rPr>
              <a:t>” –  CO</a:t>
            </a:r>
            <a:r>
              <a:rPr lang="da-DK" sz="2000" baseline="-25000" dirty="0">
                <a:solidFill>
                  <a:srgbClr val="FFFFFF"/>
                </a:solidFill>
                <a:latin typeface="Arial"/>
                <a:cs typeface="Arial"/>
              </a:rPr>
              <a:t>2 </a:t>
            </a:r>
            <a:r>
              <a:rPr lang="da-DK" sz="2000" dirty="0">
                <a:solidFill>
                  <a:srgbClr val="FFFFFF"/>
                </a:solidFill>
                <a:latin typeface="Arial"/>
                <a:cs typeface="Arial"/>
              </a:rPr>
              <a:t>i atmosfæren vs. på havbunden</a:t>
            </a:r>
            <a:endParaRPr lang="da-DK" sz="2000" baseline="-25000" dirty="0">
              <a:solidFill>
                <a:srgbClr val="FFFFFF"/>
              </a:solidFill>
              <a:latin typeface="Arial"/>
              <a:cs typeface="Arial"/>
            </a:endParaRPr>
          </a:p>
        </p:txBody>
      </p:sp>
      <p:cxnSp>
        <p:nvCxnSpPr>
          <p:cNvPr id="8" name="Straight Connector 7"/>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grpSp>
        <p:nvGrpSpPr>
          <p:cNvPr id="9"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0"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2"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239615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2_Phan_Royer"/>
          <p:cNvPicPr>
            <a:picLocks noChangeAspect="1" noChangeArrowheads="1"/>
          </p:cNvPicPr>
          <p:nvPr/>
        </p:nvPicPr>
        <p:blipFill>
          <a:blip r:embed="rId2"/>
          <a:srcRect/>
          <a:stretch>
            <a:fillRect/>
          </a:stretch>
        </p:blipFill>
        <p:spPr bwMode="auto">
          <a:xfrm>
            <a:off x="441325" y="1468190"/>
            <a:ext cx="3986213" cy="4608512"/>
          </a:xfrm>
          <a:prstGeom prst="rect">
            <a:avLst/>
          </a:prstGeom>
          <a:noFill/>
          <a:ln w="9525">
            <a:noFill/>
            <a:miter lim="800000"/>
            <a:headEnd/>
            <a:tailEnd/>
          </a:ln>
        </p:spPr>
      </p:pic>
      <p:sp>
        <p:nvSpPr>
          <p:cNvPr id="6" name="Text Box 7"/>
          <p:cNvSpPr txBox="1">
            <a:spLocks noChangeArrowheads="1"/>
          </p:cNvSpPr>
          <p:nvPr/>
        </p:nvSpPr>
        <p:spPr bwMode="auto">
          <a:xfrm>
            <a:off x="613578" y="980728"/>
            <a:ext cx="4208463" cy="584776"/>
          </a:xfrm>
          <a:prstGeom prst="rect">
            <a:avLst/>
          </a:prstGeom>
          <a:noFill/>
          <a:ln w="9525">
            <a:noFill/>
            <a:miter lim="800000"/>
            <a:headEnd/>
            <a:tailEnd/>
          </a:ln>
        </p:spPr>
        <p:txBody>
          <a:bodyPr>
            <a:prstTxWarp prst="textNoShape">
              <a:avLst/>
            </a:prstTxWarp>
            <a:spAutoFit/>
          </a:bodyPr>
          <a:lstStyle/>
          <a:p>
            <a:pPr algn="ctr"/>
            <a:r>
              <a:rPr lang="da-DK" sz="1600" b="0" dirty="0">
                <a:solidFill>
                  <a:schemeClr val="accent2">
                    <a:lumMod val="50000"/>
                  </a:schemeClr>
                </a:solidFill>
                <a:latin typeface="Arial"/>
                <a:cs typeface="Arial"/>
              </a:rPr>
              <a:t>CO</a:t>
            </a:r>
            <a:r>
              <a:rPr lang="da-DK" sz="1600" b="0" baseline="-25000" dirty="0">
                <a:solidFill>
                  <a:schemeClr val="accent2">
                    <a:lumMod val="50000"/>
                  </a:schemeClr>
                </a:solidFill>
                <a:latin typeface="Arial"/>
                <a:cs typeface="Arial"/>
              </a:rPr>
              <a:t>2 </a:t>
            </a:r>
            <a:r>
              <a:rPr lang="da-DK" sz="1600" b="0" dirty="0">
                <a:solidFill>
                  <a:schemeClr val="accent2">
                    <a:lumMod val="50000"/>
                  </a:schemeClr>
                </a:solidFill>
                <a:latin typeface="Arial"/>
                <a:cs typeface="Arial"/>
              </a:rPr>
              <a:t>i atmosfæren ~</a:t>
            </a:r>
          </a:p>
          <a:p>
            <a:pPr algn="ctr"/>
            <a:r>
              <a:rPr lang="da-DK" sz="1600" b="0" dirty="0">
                <a:solidFill>
                  <a:schemeClr val="accent2">
                    <a:lumMod val="50000"/>
                  </a:schemeClr>
                </a:solidFill>
                <a:latin typeface="Arial"/>
                <a:cs typeface="Arial"/>
              </a:rPr>
              <a:t>Udbredelsen af </a:t>
            </a:r>
            <a:r>
              <a:rPr lang="da-DK" sz="1600" b="0" dirty="0" err="1">
                <a:solidFill>
                  <a:schemeClr val="accent2">
                    <a:lumMod val="50000"/>
                  </a:schemeClr>
                </a:solidFill>
                <a:latin typeface="Arial"/>
                <a:cs typeface="Arial"/>
              </a:rPr>
              <a:t>iskapper</a:t>
            </a:r>
            <a:endParaRPr lang="da-DK" sz="1600" b="0" dirty="0">
              <a:solidFill>
                <a:schemeClr val="accent2">
                  <a:lumMod val="50000"/>
                </a:schemeClr>
              </a:solidFill>
              <a:latin typeface="Arial"/>
              <a:cs typeface="Arial"/>
            </a:endParaRPr>
          </a:p>
        </p:txBody>
      </p:sp>
      <p:sp>
        <p:nvSpPr>
          <p:cNvPr id="7" name="Text Box 8"/>
          <p:cNvSpPr txBox="1">
            <a:spLocks noChangeArrowheads="1"/>
          </p:cNvSpPr>
          <p:nvPr/>
        </p:nvSpPr>
        <p:spPr bwMode="auto">
          <a:xfrm>
            <a:off x="4787900" y="1930152"/>
            <a:ext cx="3994303" cy="1815882"/>
          </a:xfrm>
          <a:prstGeom prst="rect">
            <a:avLst/>
          </a:prstGeom>
          <a:noFill/>
          <a:ln w="9525">
            <a:noFill/>
            <a:miter lim="800000"/>
            <a:headEnd/>
            <a:tailEnd/>
          </a:ln>
        </p:spPr>
        <p:txBody>
          <a:bodyPr wrap="none">
            <a:prstTxWarp prst="textNoShape">
              <a:avLst/>
            </a:prstTxWarp>
            <a:spAutoFit/>
          </a:bodyPr>
          <a:lstStyle/>
          <a:p>
            <a:r>
              <a:rPr lang="da-DK" sz="1600" b="1" u="sng" dirty="0">
                <a:solidFill>
                  <a:schemeClr val="accent2">
                    <a:lumMod val="50000"/>
                  </a:schemeClr>
                </a:solidFill>
                <a:latin typeface="Arial"/>
                <a:cs typeface="Arial"/>
              </a:rPr>
              <a:t>Kritisk tærskel ved 500 </a:t>
            </a:r>
            <a:r>
              <a:rPr lang="da-DK" sz="1600" b="1" u="sng" dirty="0" err="1">
                <a:solidFill>
                  <a:schemeClr val="accent2">
                    <a:lumMod val="50000"/>
                  </a:schemeClr>
                </a:solidFill>
                <a:latin typeface="Arial"/>
                <a:cs typeface="Arial"/>
              </a:rPr>
              <a:t>ppm</a:t>
            </a:r>
            <a:r>
              <a:rPr lang="da-DK" sz="1600" b="1" u="sng" dirty="0">
                <a:solidFill>
                  <a:schemeClr val="accent2">
                    <a:lumMod val="50000"/>
                  </a:schemeClr>
                </a:solidFill>
                <a:latin typeface="Arial"/>
                <a:cs typeface="Arial"/>
              </a:rPr>
              <a:t> (?)</a:t>
            </a:r>
          </a:p>
          <a:p>
            <a:endParaRPr lang="da-DK" sz="1600" dirty="0">
              <a:solidFill>
                <a:schemeClr val="accent2">
                  <a:lumMod val="50000"/>
                </a:schemeClr>
              </a:solidFill>
              <a:latin typeface="Arial"/>
              <a:cs typeface="Arial"/>
            </a:endParaRPr>
          </a:p>
          <a:p>
            <a:r>
              <a:rPr lang="da-DK" sz="1600" b="0" dirty="0">
                <a:solidFill>
                  <a:schemeClr val="accent2">
                    <a:lumMod val="50000"/>
                  </a:schemeClr>
                </a:solidFill>
                <a:latin typeface="Arial"/>
                <a:cs typeface="Arial"/>
              </a:rPr>
              <a:t>CO</a:t>
            </a:r>
            <a:r>
              <a:rPr lang="da-DK" sz="1600" b="0" baseline="-25000" dirty="0">
                <a:solidFill>
                  <a:schemeClr val="accent2">
                    <a:lumMod val="50000"/>
                  </a:schemeClr>
                </a:solidFill>
                <a:latin typeface="Arial"/>
                <a:cs typeface="Arial"/>
              </a:rPr>
              <a:t>2</a:t>
            </a:r>
            <a:r>
              <a:rPr lang="da-DK" sz="1600" b="0" dirty="0">
                <a:solidFill>
                  <a:schemeClr val="accent2">
                    <a:lumMod val="50000"/>
                  </a:schemeClr>
                </a:solidFill>
                <a:latin typeface="Arial"/>
                <a:cs typeface="Arial"/>
              </a:rPr>
              <a:t> &lt; 500 </a:t>
            </a:r>
            <a:r>
              <a:rPr lang="da-DK" sz="1600" b="0" dirty="0" err="1">
                <a:solidFill>
                  <a:schemeClr val="accent2">
                    <a:lumMod val="50000"/>
                  </a:schemeClr>
                </a:solidFill>
                <a:latin typeface="Arial"/>
                <a:cs typeface="Arial"/>
              </a:rPr>
              <a:t>ppm</a:t>
            </a:r>
            <a:r>
              <a:rPr lang="da-DK" sz="1600" b="0" dirty="0">
                <a:solidFill>
                  <a:schemeClr val="accent2">
                    <a:lumMod val="50000"/>
                  </a:schemeClr>
                </a:solidFill>
                <a:latin typeface="Arial"/>
                <a:cs typeface="Arial"/>
              </a:rPr>
              <a:t>   </a:t>
            </a:r>
          </a:p>
          <a:p>
            <a:r>
              <a:rPr lang="da-DK" sz="1600" b="0" dirty="0">
                <a:solidFill>
                  <a:schemeClr val="accent2">
                    <a:lumMod val="50000"/>
                  </a:schemeClr>
                </a:solidFill>
                <a:latin typeface="Arial"/>
                <a:cs typeface="Arial"/>
              </a:rPr>
              <a:t>  =&gt; </a:t>
            </a:r>
            <a:r>
              <a:rPr lang="da-DK" sz="1600" dirty="0">
                <a:solidFill>
                  <a:schemeClr val="accent2">
                    <a:lumMod val="50000"/>
                  </a:schemeClr>
                </a:solidFill>
                <a:latin typeface="Arial"/>
                <a:cs typeface="Arial"/>
              </a:rPr>
              <a:t>Udbredelse af </a:t>
            </a:r>
            <a:r>
              <a:rPr lang="da-DK" sz="1600" dirty="0" err="1">
                <a:solidFill>
                  <a:schemeClr val="accent2">
                    <a:lumMod val="50000"/>
                  </a:schemeClr>
                </a:solidFill>
                <a:latin typeface="Arial"/>
                <a:cs typeface="Arial"/>
              </a:rPr>
              <a:t>iskapper</a:t>
            </a:r>
            <a:r>
              <a:rPr lang="da-DK" sz="1600" dirty="0">
                <a:solidFill>
                  <a:schemeClr val="accent2">
                    <a:lumMod val="50000"/>
                  </a:schemeClr>
                </a:solidFill>
                <a:latin typeface="Arial"/>
                <a:cs typeface="Arial"/>
              </a:rPr>
              <a:t> og </a:t>
            </a:r>
            <a:r>
              <a:rPr lang="da-DK" sz="1600" dirty="0" err="1">
                <a:solidFill>
                  <a:schemeClr val="accent2">
                    <a:lumMod val="50000"/>
                  </a:schemeClr>
                </a:solidFill>
                <a:latin typeface="Arial"/>
                <a:cs typeface="Arial"/>
              </a:rPr>
              <a:t>gletschere</a:t>
            </a:r>
            <a:endParaRPr lang="da-DK" sz="1600" b="0" dirty="0">
              <a:solidFill>
                <a:schemeClr val="accent2">
                  <a:lumMod val="50000"/>
                </a:schemeClr>
              </a:solidFill>
              <a:latin typeface="Arial"/>
              <a:cs typeface="Arial"/>
            </a:endParaRPr>
          </a:p>
          <a:p>
            <a:endParaRPr lang="da-DK" sz="1600" dirty="0">
              <a:solidFill>
                <a:schemeClr val="accent2">
                  <a:lumMod val="50000"/>
                </a:schemeClr>
              </a:solidFill>
              <a:latin typeface="Arial"/>
              <a:cs typeface="Arial"/>
            </a:endParaRPr>
          </a:p>
          <a:p>
            <a:r>
              <a:rPr lang="da-DK" sz="1600" b="0" dirty="0">
                <a:solidFill>
                  <a:schemeClr val="accent2">
                    <a:lumMod val="50000"/>
                  </a:schemeClr>
                </a:solidFill>
                <a:latin typeface="Arial"/>
                <a:cs typeface="Arial"/>
              </a:rPr>
              <a:t>CO</a:t>
            </a:r>
            <a:r>
              <a:rPr lang="da-DK" sz="1600" b="0" baseline="-25000" dirty="0">
                <a:solidFill>
                  <a:schemeClr val="accent2">
                    <a:lumMod val="50000"/>
                  </a:schemeClr>
                </a:solidFill>
                <a:latin typeface="Arial"/>
                <a:cs typeface="Arial"/>
              </a:rPr>
              <a:t>2</a:t>
            </a:r>
            <a:r>
              <a:rPr lang="da-DK" sz="1600" b="0" dirty="0">
                <a:solidFill>
                  <a:schemeClr val="accent2">
                    <a:lumMod val="50000"/>
                  </a:schemeClr>
                </a:solidFill>
                <a:latin typeface="Arial"/>
                <a:cs typeface="Arial"/>
              </a:rPr>
              <a:t> &gt; 500 </a:t>
            </a:r>
            <a:r>
              <a:rPr lang="da-DK" sz="1600" b="0" dirty="0" err="1">
                <a:solidFill>
                  <a:schemeClr val="accent2">
                    <a:lumMod val="50000"/>
                  </a:schemeClr>
                </a:solidFill>
                <a:latin typeface="Arial"/>
                <a:cs typeface="Arial"/>
              </a:rPr>
              <a:t>ppm</a:t>
            </a:r>
            <a:endParaRPr lang="da-DK" sz="1600" b="0" dirty="0">
              <a:solidFill>
                <a:schemeClr val="accent2">
                  <a:lumMod val="50000"/>
                </a:schemeClr>
              </a:solidFill>
              <a:latin typeface="Arial"/>
              <a:cs typeface="Arial"/>
            </a:endParaRPr>
          </a:p>
          <a:p>
            <a:r>
              <a:rPr lang="da-DK" sz="1600" dirty="0">
                <a:solidFill>
                  <a:schemeClr val="accent2">
                    <a:lumMod val="50000"/>
                  </a:schemeClr>
                </a:solidFill>
                <a:latin typeface="Arial"/>
                <a:cs typeface="Arial"/>
              </a:rPr>
              <a:t>=&gt; Jorden mere eller mindre fri for is</a:t>
            </a:r>
            <a:endParaRPr lang="da-DK" sz="1600" b="0" dirty="0">
              <a:solidFill>
                <a:schemeClr val="accent2">
                  <a:lumMod val="50000"/>
                </a:schemeClr>
              </a:solidFill>
              <a:latin typeface="Arial"/>
              <a:cs typeface="Arial"/>
            </a:endParaRPr>
          </a:p>
        </p:txBody>
      </p:sp>
      <p:sp>
        <p:nvSpPr>
          <p:cNvPr id="11" name="Text Box 13"/>
          <p:cNvSpPr txBox="1">
            <a:spLocks noChangeArrowheads="1"/>
          </p:cNvSpPr>
          <p:nvPr/>
        </p:nvSpPr>
        <p:spPr bwMode="auto">
          <a:xfrm>
            <a:off x="4427984" y="4829090"/>
            <a:ext cx="4976305" cy="400110"/>
          </a:xfrm>
          <a:prstGeom prst="rect">
            <a:avLst/>
          </a:prstGeom>
          <a:noFill/>
          <a:ln w="9525">
            <a:noFill/>
            <a:miter lim="800000"/>
            <a:headEnd/>
            <a:tailEnd/>
          </a:ln>
        </p:spPr>
        <p:txBody>
          <a:bodyPr wrap="none">
            <a:prstTxWarp prst="textNoShape">
              <a:avLst/>
            </a:prstTxWarp>
            <a:spAutoFit/>
          </a:bodyPr>
          <a:lstStyle/>
          <a:p>
            <a:r>
              <a:rPr lang="da-DK" b="1" dirty="0">
                <a:solidFill>
                  <a:srgbClr val="000090"/>
                </a:solidFill>
                <a:latin typeface="Arial"/>
                <a:cs typeface="Arial"/>
              </a:rPr>
              <a:t>Klimasensitivitet</a:t>
            </a:r>
            <a:r>
              <a:rPr lang="da-DK" sz="1800" b="1" dirty="0">
                <a:solidFill>
                  <a:srgbClr val="000090"/>
                </a:solidFill>
                <a:latin typeface="Arial"/>
                <a:cs typeface="Arial"/>
              </a:rPr>
              <a:t> over 500 mio. </a:t>
            </a:r>
            <a:r>
              <a:rPr lang="da-DK" b="1" dirty="0">
                <a:solidFill>
                  <a:srgbClr val="000090"/>
                </a:solidFill>
                <a:latin typeface="Arial"/>
                <a:cs typeface="Arial"/>
              </a:rPr>
              <a:t>år</a:t>
            </a:r>
            <a:r>
              <a:rPr lang="da-DK" sz="1800" b="1" dirty="0">
                <a:solidFill>
                  <a:srgbClr val="000090"/>
                </a:solidFill>
                <a:latin typeface="Arial"/>
                <a:cs typeface="Arial"/>
              </a:rPr>
              <a:t> = 2.8</a:t>
            </a:r>
            <a:r>
              <a:rPr lang="da-DK" sz="1800" b="1" dirty="0">
                <a:solidFill>
                  <a:srgbClr val="000090"/>
                </a:solidFill>
                <a:latin typeface="Arial"/>
                <a:ea typeface="Arial" charset="0"/>
                <a:cs typeface="Arial"/>
              </a:rPr>
              <a:t> </a:t>
            </a:r>
            <a:r>
              <a:rPr lang="en-US" sz="1800" b="1" dirty="0">
                <a:solidFill>
                  <a:srgbClr val="000090"/>
                </a:solidFill>
                <a:latin typeface="Arial"/>
                <a:ea typeface="Arial" charset="0"/>
                <a:cs typeface="Arial"/>
              </a:rPr>
              <a:t>°C  </a:t>
            </a:r>
          </a:p>
        </p:txBody>
      </p:sp>
      <p:sp>
        <p:nvSpPr>
          <p:cNvPr id="10" name="Rectangle 9"/>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a:cs typeface="Arial"/>
              </a:rPr>
              <a:t>CO</a:t>
            </a:r>
            <a:r>
              <a:rPr lang="da-DK" sz="2000" baseline="-25000" dirty="0">
                <a:solidFill>
                  <a:srgbClr val="FFFFFF"/>
                </a:solidFill>
                <a:latin typeface="Arial"/>
                <a:cs typeface="Arial"/>
              </a:rPr>
              <a:t>2</a:t>
            </a:r>
            <a:r>
              <a:rPr lang="da-DK" sz="2000" dirty="0">
                <a:solidFill>
                  <a:srgbClr val="FFFFFF"/>
                </a:solidFill>
                <a:latin typeface="Arial"/>
                <a:cs typeface="Arial"/>
              </a:rPr>
              <a:t> og ændringer i Jordens klima</a:t>
            </a:r>
          </a:p>
        </p:txBody>
      </p:sp>
      <p:cxnSp>
        <p:nvCxnSpPr>
          <p:cNvPr id="12" name="Straight Connector 11"/>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grpSp>
        <p:nvGrpSpPr>
          <p:cNvPr id="13"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4"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6"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384087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4" name="Picture 4" descr="FIG_23_11ab_EPP4E_CH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320" y="1138343"/>
            <a:ext cx="7069088" cy="50989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Klimaet gennem </a:t>
            </a:r>
            <a:r>
              <a:rPr lang="da-DK" sz="2000" dirty="0" err="1">
                <a:solidFill>
                  <a:schemeClr val="bg1"/>
                </a:solidFill>
                <a:latin typeface="Arial"/>
                <a:cs typeface="Arial"/>
              </a:rPr>
              <a:t>Kænozoikum</a:t>
            </a:r>
            <a:r>
              <a:rPr lang="da-DK" sz="2000" dirty="0">
                <a:solidFill>
                  <a:schemeClr val="bg1"/>
                </a:solidFill>
                <a:latin typeface="Arial"/>
                <a:cs typeface="Arial"/>
              </a:rPr>
              <a:t> (sidste 65 mio. år)</a:t>
            </a:r>
            <a:endParaRPr lang="en-US" sz="2000" dirty="0">
              <a:solidFill>
                <a:schemeClr val="bg1"/>
              </a:solidFill>
              <a:latin typeface="Arial"/>
              <a:cs typeface="Arial"/>
            </a:endParaRPr>
          </a:p>
        </p:txBody>
      </p:sp>
      <p:cxnSp>
        <p:nvCxnSpPr>
          <p:cNvPr id="5" name="Straight Connector 4"/>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grpSp>
        <p:nvGrpSpPr>
          <p:cNvPr id="6"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7"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cxnSp>
        <p:nvCxnSpPr>
          <p:cNvPr id="11" name="Straight Arrow Connector 10">
            <a:extLst>
              <a:ext uri="{FF2B5EF4-FFF2-40B4-BE49-F238E27FC236}">
                <a16:creationId xmlns:a16="http://schemas.microsoft.com/office/drawing/2014/main" id="{E0430189-EA00-3C42-AFC6-DD9C5152E877}"/>
              </a:ext>
            </a:extLst>
          </p:cNvPr>
          <p:cNvCxnSpPr>
            <a:cxnSpLocks/>
          </p:cNvCxnSpPr>
          <p:nvPr/>
        </p:nvCxnSpPr>
        <p:spPr>
          <a:xfrm flipV="1">
            <a:off x="6444208" y="3269127"/>
            <a:ext cx="1080120" cy="250515"/>
          </a:xfrm>
          <a:prstGeom prst="straightConnector1">
            <a:avLst/>
          </a:prstGeom>
          <a:ln>
            <a:solidFill>
              <a:schemeClr val="tx1"/>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pic>
        <p:nvPicPr>
          <p:cNvPr id="16" name="Picture 15" descr="Antarctica_relief_location_map.jpg">
            <a:extLst>
              <a:ext uri="{FF2B5EF4-FFF2-40B4-BE49-F238E27FC236}">
                <a16:creationId xmlns:a16="http://schemas.microsoft.com/office/drawing/2014/main" id="{635A8A7E-AE13-0249-84F3-90E51F95D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88" y="2636912"/>
            <a:ext cx="1800200" cy="1800200"/>
          </a:xfrm>
          <a:prstGeom prst="rect">
            <a:avLst/>
          </a:prstGeom>
        </p:spPr>
      </p:pic>
    </p:spTree>
    <p:extLst>
      <p:ext uri="{BB962C8B-B14F-4D97-AF65-F5344CB8AC3E}">
        <p14:creationId xmlns:p14="http://schemas.microsoft.com/office/powerpoint/2010/main" val="3203660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5" name="Straight Connector 34"/>
          <p:cNvCxnSpPr/>
          <p:nvPr/>
        </p:nvCxnSpPr>
        <p:spPr>
          <a:xfrm>
            <a:off x="0" y="836712"/>
            <a:ext cx="9169400" cy="1588"/>
          </a:xfrm>
          <a:prstGeom prst="line">
            <a:avLst/>
          </a:prstGeom>
          <a:ln>
            <a:solidFill>
              <a:schemeClr val="accent2">
                <a:lumMod val="50000"/>
              </a:schemeClr>
            </a:solidFill>
          </a:ln>
          <a:effectLst/>
        </p:spPr>
        <p:style>
          <a:lnRef idx="2">
            <a:schemeClr val="accent2"/>
          </a:lnRef>
          <a:fillRef idx="0">
            <a:schemeClr val="accent2"/>
          </a:fillRef>
          <a:effectRef idx="1">
            <a:schemeClr val="accent2"/>
          </a:effectRef>
          <a:fontRef idx="minor">
            <a:schemeClr val="tx1"/>
          </a:fontRef>
        </p:style>
      </p:cxnSp>
      <p:pic>
        <p:nvPicPr>
          <p:cNvPr id="69" name="Picture 68"/>
          <p:cNvPicPr>
            <a:picLocks noChangeAspect="1"/>
          </p:cNvPicPr>
          <p:nvPr/>
        </p:nvPicPr>
        <p:blipFill>
          <a:blip r:embed="rId2"/>
          <a:stretch>
            <a:fillRect/>
          </a:stretch>
        </p:blipFill>
        <p:spPr>
          <a:xfrm>
            <a:off x="2450020" y="1628960"/>
            <a:ext cx="1440000" cy="1440000"/>
          </a:xfrm>
          <a:prstGeom prst="rect">
            <a:avLst/>
          </a:prstGeom>
        </p:spPr>
      </p:pic>
      <p:pic>
        <p:nvPicPr>
          <p:cNvPr id="70" name="Picture 69"/>
          <p:cNvPicPr>
            <a:picLocks noChangeAspect="1"/>
          </p:cNvPicPr>
          <p:nvPr/>
        </p:nvPicPr>
        <p:blipFill>
          <a:blip r:embed="rId3"/>
          <a:stretch>
            <a:fillRect/>
          </a:stretch>
        </p:blipFill>
        <p:spPr>
          <a:xfrm>
            <a:off x="1081868" y="1628800"/>
            <a:ext cx="1440000" cy="1440000"/>
          </a:xfrm>
          <a:prstGeom prst="rect">
            <a:avLst/>
          </a:prstGeom>
        </p:spPr>
      </p:pic>
      <p:sp>
        <p:nvSpPr>
          <p:cNvPr id="71" name="TextBox 70"/>
          <p:cNvSpPr txBox="1"/>
          <p:nvPr/>
        </p:nvSpPr>
        <p:spPr>
          <a:xfrm>
            <a:off x="4358881" y="4148900"/>
            <a:ext cx="914400" cy="914400"/>
          </a:xfrm>
          <a:prstGeom prst="rect">
            <a:avLst/>
          </a:prstGeom>
        </p:spPr>
        <p:txBody>
          <a:bodyPr vert="horz" wrap="none" lIns="91440" tIns="45720" rIns="91440" bIns="45720" rtlCol="0">
            <a:normAutofit/>
          </a:bodyPr>
          <a:lstStyle/>
          <a:p>
            <a:pPr marL="270000" marR="0" lvl="0" indent="-270000" algn="l" defTabSz="914400" rtl="0" eaLnBrk="1" fontAlgn="base" latinLnBrk="0" hangingPunct="1">
              <a:lnSpc>
                <a:spcPct val="100000"/>
              </a:lnSpc>
              <a:spcBef>
                <a:spcPct val="0"/>
              </a:spcBef>
              <a:spcAft>
                <a:spcPts val="264"/>
              </a:spcAft>
              <a:buClr>
                <a:srgbClr val="82B532"/>
              </a:buClr>
              <a:buSzTx/>
              <a:buFontTx/>
              <a:buChar char="•"/>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72" name="Straight Arrow Connector 71"/>
          <p:cNvCxnSpPr/>
          <p:nvPr/>
        </p:nvCxnSpPr>
        <p:spPr bwMode="auto">
          <a:xfrm flipH="1">
            <a:off x="3890020" y="4797152"/>
            <a:ext cx="1944216" cy="360040"/>
          </a:xfrm>
          <a:prstGeom prst="straightConnector1">
            <a:avLst/>
          </a:prstGeom>
          <a:noFill/>
          <a:ln>
            <a:noFill/>
            <a:tailEnd type="arrow"/>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73" name="Picture 72" descr="Quaternary_ice_volum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08" y="3121160"/>
            <a:ext cx="7992888" cy="1979994"/>
          </a:xfrm>
          <a:prstGeom prst="rect">
            <a:avLst/>
          </a:prstGeom>
        </p:spPr>
      </p:pic>
      <p:sp>
        <p:nvSpPr>
          <p:cNvPr id="74" name="Title 2"/>
          <p:cNvSpPr txBox="1">
            <a:spLocks/>
          </p:cNvSpPr>
          <p:nvPr/>
        </p:nvSpPr>
        <p:spPr>
          <a:xfrm>
            <a:off x="-70420" y="4365104"/>
            <a:ext cx="136815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j-ea"/>
                <a:cs typeface="Calibri"/>
              </a:rPr>
              <a:t>      </a:t>
            </a:r>
            <a:r>
              <a:rPr kumimoji="0" lang="en-US" sz="1800" b="0" i="0" u="none" strike="noStrike" kern="1200" cap="none" spc="0" normalizeH="0" baseline="0" noProof="0" dirty="0" err="1">
                <a:ln>
                  <a:noFill/>
                </a:ln>
                <a:solidFill>
                  <a:srgbClr val="00B0F0"/>
                </a:solidFill>
                <a:effectLst/>
                <a:uLnTx/>
                <a:uFillTx/>
                <a:latin typeface="Calibri"/>
                <a:ea typeface="+mj-ea"/>
                <a:cs typeface="Calibri"/>
              </a:rPr>
              <a:t>Koldt</a:t>
            </a:r>
            <a:endParaRPr kumimoji="0" lang="en-US" sz="1800" b="0" i="0" u="none" strike="noStrike" kern="1200" cap="none" spc="0" normalizeH="0" baseline="0" noProof="0" dirty="0">
              <a:ln>
                <a:noFill/>
              </a:ln>
              <a:solidFill>
                <a:srgbClr val="00B0F0"/>
              </a:solidFill>
              <a:effectLst/>
              <a:uLnTx/>
              <a:uFillTx/>
              <a:latin typeface="Calibri"/>
              <a:ea typeface="+mj-ea"/>
              <a:cs typeface="Calibri"/>
            </a:endParaRPr>
          </a:p>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j-ea"/>
                <a:cs typeface="Calibri"/>
              </a:rPr>
              <a:t>= </a:t>
            </a:r>
            <a:r>
              <a:rPr kumimoji="0" lang="en-US" sz="1800" b="0" i="0" u="none" strike="noStrike" kern="1200" cap="none" spc="0" normalizeH="0" baseline="0" noProof="0" dirty="0" err="1">
                <a:ln>
                  <a:noFill/>
                </a:ln>
                <a:solidFill>
                  <a:srgbClr val="00B0F0"/>
                </a:solidFill>
                <a:effectLst/>
                <a:uLnTx/>
                <a:uFillTx/>
                <a:latin typeface="Calibri"/>
                <a:ea typeface="+mj-ea"/>
                <a:cs typeface="Calibri"/>
              </a:rPr>
              <a:t>meget</a:t>
            </a:r>
            <a:r>
              <a:rPr kumimoji="0" lang="en-US" sz="1800" b="0" i="0" u="none" strike="noStrike" kern="1200" cap="none" spc="0" normalizeH="0" baseline="0" noProof="0" dirty="0">
                <a:ln>
                  <a:noFill/>
                </a:ln>
                <a:solidFill>
                  <a:srgbClr val="00B0F0"/>
                </a:solidFill>
                <a:effectLst/>
                <a:uLnTx/>
                <a:uFillTx/>
                <a:latin typeface="Calibri"/>
                <a:ea typeface="+mj-ea"/>
                <a:cs typeface="Calibri"/>
              </a:rPr>
              <a:t> is</a:t>
            </a:r>
          </a:p>
        </p:txBody>
      </p:sp>
      <p:sp>
        <p:nvSpPr>
          <p:cNvPr id="75" name="Title 2"/>
          <p:cNvSpPr txBox="1">
            <a:spLocks/>
          </p:cNvSpPr>
          <p:nvPr/>
        </p:nvSpPr>
        <p:spPr>
          <a:xfrm>
            <a:off x="1588" y="3068960"/>
            <a:ext cx="1080120"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a:ea typeface="+mj-ea"/>
                <a:cs typeface="Calibri"/>
              </a:rPr>
              <a:t>Varmt</a:t>
            </a:r>
            <a:endParaRPr kumimoji="0" lang="en-US" sz="1800" b="0" i="0" u="none" strike="noStrike" kern="1200" cap="none" spc="0" normalizeH="0" baseline="0" noProof="0" dirty="0">
              <a:ln>
                <a:noFill/>
              </a:ln>
              <a:solidFill>
                <a:srgbClr val="FF0000"/>
              </a:solidFill>
              <a:effectLst/>
              <a:uLnTx/>
              <a:uFillTx/>
              <a:latin typeface="Calibri"/>
              <a:ea typeface="+mj-ea"/>
              <a:cs typeface="Calibri"/>
            </a:endParaRPr>
          </a:p>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j-ea"/>
                <a:cs typeface="Calibri"/>
              </a:rPr>
              <a:t>= </a:t>
            </a:r>
            <a:r>
              <a:rPr kumimoji="0" lang="en-US" sz="1800" b="0" i="0" u="none" strike="noStrike" kern="1200" cap="none" spc="0" normalizeH="0" baseline="0" noProof="0" dirty="0" err="1">
                <a:ln>
                  <a:noFill/>
                </a:ln>
                <a:solidFill>
                  <a:srgbClr val="FF0000"/>
                </a:solidFill>
                <a:effectLst/>
                <a:uLnTx/>
                <a:uFillTx/>
                <a:latin typeface="Calibri"/>
                <a:ea typeface="+mj-ea"/>
                <a:cs typeface="Calibri"/>
              </a:rPr>
              <a:t>lidt</a:t>
            </a:r>
            <a:r>
              <a:rPr kumimoji="0" lang="en-US" sz="1800" b="0" i="0" u="none" strike="noStrike" kern="1200" cap="none" spc="0" normalizeH="0" baseline="0" noProof="0" dirty="0">
                <a:ln>
                  <a:noFill/>
                </a:ln>
                <a:solidFill>
                  <a:srgbClr val="FF0000"/>
                </a:solidFill>
                <a:effectLst/>
                <a:uLnTx/>
                <a:uFillTx/>
                <a:latin typeface="Calibri"/>
                <a:ea typeface="+mj-ea"/>
                <a:cs typeface="Calibri"/>
              </a:rPr>
              <a:t> is</a:t>
            </a:r>
          </a:p>
        </p:txBody>
      </p:sp>
      <p:cxnSp>
        <p:nvCxnSpPr>
          <p:cNvPr id="76" name="Straight Arrow Connector 75"/>
          <p:cNvCxnSpPr/>
          <p:nvPr/>
        </p:nvCxnSpPr>
        <p:spPr bwMode="auto">
          <a:xfrm flipV="1">
            <a:off x="577652" y="3645025"/>
            <a:ext cx="0" cy="792087"/>
          </a:xfrm>
          <a:prstGeom prst="straightConnector1">
            <a:avLst/>
          </a:prstGeom>
          <a:noFill/>
          <a:ln w="38100" cap="flat" cmpd="sng" algn="ctr">
            <a:solidFill>
              <a:schemeClr val="bg1"/>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7" name="TextBox 76"/>
          <p:cNvSpPr txBox="1"/>
          <p:nvPr/>
        </p:nvSpPr>
        <p:spPr>
          <a:xfrm>
            <a:off x="721668" y="3356992"/>
            <a:ext cx="914400" cy="914400"/>
          </a:xfrm>
          <a:prstGeom prst="rect">
            <a:avLst/>
          </a:prstGeom>
        </p:spPr>
        <p:txBody>
          <a:bodyPr vert="horz" wrap="none" lIns="91440" tIns="45720" rIns="91440" bIns="45720" rtlCol="0">
            <a:normAutofit/>
          </a:bodyPr>
          <a:lstStyle/>
          <a:p>
            <a:pPr marL="270000" marR="0" lvl="0" indent="-270000" algn="l" defTabSz="914400" rtl="0" eaLnBrk="1" fontAlgn="base" latinLnBrk="0" hangingPunct="1">
              <a:lnSpc>
                <a:spcPct val="100000"/>
              </a:lnSpc>
              <a:spcBef>
                <a:spcPct val="0"/>
              </a:spcBef>
              <a:spcAft>
                <a:spcPts val="264"/>
              </a:spcAft>
              <a:buClr>
                <a:srgbClr val="82B532"/>
              </a:buClr>
              <a:buSzTx/>
              <a:buFontTx/>
              <a:buChar char="•"/>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Title 2"/>
          <p:cNvSpPr txBox="1">
            <a:spLocks/>
          </p:cNvSpPr>
          <p:nvPr/>
        </p:nvSpPr>
        <p:spPr>
          <a:xfrm>
            <a:off x="1945804" y="4941168"/>
            <a:ext cx="244827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a:ea typeface="+mj-ea"/>
                <a:cs typeface="Calibri"/>
              </a:rPr>
              <a:t>Millioner</a:t>
            </a:r>
            <a:r>
              <a:rPr kumimoji="0" lang="en-US" sz="2000" b="0" i="0" u="none" strike="noStrike" kern="1200" cap="none" spc="0" normalizeH="0" baseline="0" noProof="0" dirty="0">
                <a:ln>
                  <a:noFill/>
                </a:ln>
                <a:solidFill>
                  <a:srgbClr val="FFFFFF"/>
                </a:solidFill>
                <a:effectLst/>
                <a:uLnTx/>
                <a:uFillTx/>
                <a:latin typeface="Calibri"/>
                <a:ea typeface="+mj-ea"/>
                <a:cs typeface="Calibri"/>
              </a:rPr>
              <a:t> </a:t>
            </a:r>
            <a:r>
              <a:rPr kumimoji="0" lang="en-US" sz="2000" b="0" i="0" u="none" strike="noStrike" kern="1200" cap="none" spc="0" normalizeH="0" baseline="0" noProof="0" dirty="0" err="1">
                <a:ln>
                  <a:noFill/>
                </a:ln>
                <a:solidFill>
                  <a:srgbClr val="FFFFFF"/>
                </a:solidFill>
                <a:effectLst/>
                <a:uLnTx/>
                <a:uFillTx/>
                <a:latin typeface="Calibri"/>
                <a:ea typeface="+mj-ea"/>
                <a:cs typeface="Calibri"/>
              </a:rPr>
              <a:t>år</a:t>
            </a:r>
            <a:r>
              <a:rPr kumimoji="0" lang="en-US" sz="2000" b="0" i="0" u="none" strike="noStrike" kern="1200" cap="none" spc="0" normalizeH="0" baseline="0" noProof="0" dirty="0">
                <a:ln>
                  <a:noFill/>
                </a:ln>
                <a:solidFill>
                  <a:srgbClr val="FFFFFF"/>
                </a:solidFill>
                <a:effectLst/>
                <a:uLnTx/>
                <a:uFillTx/>
                <a:latin typeface="Calibri"/>
                <a:ea typeface="+mj-ea"/>
                <a:cs typeface="Calibri"/>
              </a:rPr>
              <a:t> </a:t>
            </a:r>
            <a:r>
              <a:rPr kumimoji="0" lang="en-US" sz="2000" b="0" i="0" u="none" strike="noStrike" kern="1200" cap="none" spc="0" normalizeH="0" baseline="0" noProof="0" dirty="0" err="1">
                <a:ln>
                  <a:noFill/>
                </a:ln>
                <a:solidFill>
                  <a:srgbClr val="FFFFFF"/>
                </a:solidFill>
                <a:effectLst/>
                <a:uLnTx/>
                <a:uFillTx/>
                <a:latin typeface="Calibri"/>
                <a:ea typeface="+mj-ea"/>
                <a:cs typeface="Calibri"/>
              </a:rPr>
              <a:t>før</a:t>
            </a:r>
            <a:r>
              <a:rPr kumimoji="0" lang="en-US" sz="2000" b="0" i="0" u="none" strike="noStrike" kern="1200" cap="none" spc="0" normalizeH="0" baseline="0" noProof="0" dirty="0">
                <a:ln>
                  <a:noFill/>
                </a:ln>
                <a:solidFill>
                  <a:srgbClr val="FFFFFF"/>
                </a:solidFill>
                <a:effectLst/>
                <a:uLnTx/>
                <a:uFillTx/>
                <a:latin typeface="Calibri"/>
                <a:ea typeface="+mj-ea"/>
                <a:cs typeface="Calibri"/>
              </a:rPr>
              <a:t> nu</a:t>
            </a:r>
          </a:p>
        </p:txBody>
      </p:sp>
      <p:sp>
        <p:nvSpPr>
          <p:cNvPr id="79" name="Bent Arrow 78"/>
          <p:cNvSpPr/>
          <p:nvPr/>
        </p:nvSpPr>
        <p:spPr bwMode="auto">
          <a:xfrm rot="10800000">
            <a:off x="1510308" y="3104804"/>
            <a:ext cx="288032" cy="504055"/>
          </a:xfrm>
          <a:prstGeom prst="bentArrow">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80" name="Picture 79"/>
          <p:cNvPicPr>
            <a:picLocks noChangeAspect="1"/>
          </p:cNvPicPr>
          <p:nvPr/>
        </p:nvPicPr>
        <p:blipFill>
          <a:blip r:embed="rId5"/>
          <a:stretch>
            <a:fillRect/>
          </a:stretch>
        </p:blipFill>
        <p:spPr>
          <a:xfrm flipH="1">
            <a:off x="4139952" y="1988840"/>
            <a:ext cx="2736304" cy="1276942"/>
          </a:xfrm>
          <a:prstGeom prst="rect">
            <a:avLst/>
          </a:prstGeom>
        </p:spPr>
      </p:pic>
      <p:sp>
        <p:nvSpPr>
          <p:cNvPr id="81" name="Rectangle 80"/>
          <p:cNvSpPr/>
          <p:nvPr/>
        </p:nvSpPr>
        <p:spPr bwMode="auto">
          <a:xfrm>
            <a:off x="7706444" y="4149080"/>
            <a:ext cx="1080120" cy="576064"/>
          </a:xfrm>
          <a:prstGeom prst="rect">
            <a:avLst/>
          </a:prstGeom>
          <a:solidFill>
            <a:srgbClr val="FFFCD4"/>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Rectangle 81"/>
          <p:cNvSpPr/>
          <p:nvPr/>
        </p:nvSpPr>
        <p:spPr bwMode="auto">
          <a:xfrm>
            <a:off x="4494310" y="3068960"/>
            <a:ext cx="4868318" cy="2088232"/>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Rectangle 82"/>
          <p:cNvSpPr/>
          <p:nvPr/>
        </p:nvSpPr>
        <p:spPr bwMode="auto">
          <a:xfrm rot="5400000">
            <a:off x="2797432" y="3166964"/>
            <a:ext cx="321125" cy="423889"/>
          </a:xfrm>
          <a:prstGeom prst="rect">
            <a:avLst/>
          </a:prstGeom>
          <a:solidFill>
            <a:srgbClr val="FFFCD4"/>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Rectangle 83"/>
          <p:cNvSpPr/>
          <p:nvPr/>
        </p:nvSpPr>
        <p:spPr bwMode="auto">
          <a:xfrm rot="5400000">
            <a:off x="2962442" y="3924528"/>
            <a:ext cx="198967" cy="1368154"/>
          </a:xfrm>
          <a:prstGeom prst="rect">
            <a:avLst/>
          </a:prstGeom>
          <a:solidFill>
            <a:srgbClr val="FFFCD4"/>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5" name="Title 2"/>
          <p:cNvSpPr txBox="1">
            <a:spLocks/>
          </p:cNvSpPr>
          <p:nvPr/>
        </p:nvSpPr>
        <p:spPr>
          <a:xfrm>
            <a:off x="649660" y="3140968"/>
            <a:ext cx="2592288" cy="28803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110000"/>
              </a:lnSpc>
              <a:spcBef>
                <a:spcPct val="0"/>
              </a:spcBef>
              <a:spcAft>
                <a:spcPct val="0"/>
              </a:spcAft>
              <a:buClr>
                <a:srgbClr val="82B532"/>
              </a:buClr>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j-ea"/>
                <a:cs typeface="Calibri"/>
              </a:rPr>
              <a:t>Nu</a:t>
            </a:r>
          </a:p>
        </p:txBody>
      </p:sp>
      <p:sp>
        <p:nvSpPr>
          <p:cNvPr id="86" name="Bent Arrow 85"/>
          <p:cNvSpPr/>
          <p:nvPr/>
        </p:nvSpPr>
        <p:spPr bwMode="auto">
          <a:xfrm rot="10800000">
            <a:off x="2881909" y="3121160"/>
            <a:ext cx="288032" cy="1656184"/>
          </a:xfrm>
          <a:prstGeom prst="bentArrow">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7" name="Title 2"/>
          <p:cNvSpPr txBox="1">
            <a:spLocks/>
          </p:cNvSpPr>
          <p:nvPr/>
        </p:nvSpPr>
        <p:spPr>
          <a:xfrm>
            <a:off x="2521868" y="4437112"/>
            <a:ext cx="2592288" cy="28803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110000"/>
              </a:lnSpc>
              <a:spcBef>
                <a:spcPct val="0"/>
              </a:spcBef>
              <a:spcAft>
                <a:spcPct val="0"/>
              </a:spcAft>
              <a:buClr>
                <a:srgbClr val="82B532"/>
              </a:buClr>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mj-ea"/>
                <a:cs typeface="Calibri"/>
              </a:rPr>
              <a:t>20.000 </a:t>
            </a:r>
            <a:r>
              <a:rPr kumimoji="0" lang="en-US" sz="1600" b="0" i="0" u="none" strike="noStrike" kern="1200" cap="none" spc="0" normalizeH="0" baseline="0" noProof="0" dirty="0" err="1">
                <a:ln>
                  <a:noFill/>
                </a:ln>
                <a:solidFill>
                  <a:srgbClr val="0000FF"/>
                </a:solidFill>
                <a:effectLst/>
                <a:uLnTx/>
                <a:uFillTx/>
                <a:latin typeface="Calibri"/>
                <a:ea typeface="+mj-ea"/>
                <a:cs typeface="Calibri"/>
              </a:rPr>
              <a:t>år</a:t>
            </a:r>
            <a:r>
              <a:rPr kumimoji="0" lang="en-US" sz="1600" b="0" i="0" u="none" strike="noStrike" kern="1200" cap="none" spc="0" normalizeH="0" baseline="0" noProof="0" dirty="0">
                <a:ln>
                  <a:noFill/>
                </a:ln>
                <a:solidFill>
                  <a:srgbClr val="0000FF"/>
                </a:solidFill>
                <a:effectLst/>
                <a:uLnTx/>
                <a:uFillTx/>
                <a:latin typeface="Calibri"/>
                <a:ea typeface="+mj-ea"/>
                <a:cs typeface="Calibri"/>
              </a:rPr>
              <a:t> </a:t>
            </a:r>
            <a:r>
              <a:rPr kumimoji="0" lang="en-US" sz="1600" b="0" i="0" u="none" strike="noStrike" kern="1200" cap="none" spc="0" normalizeH="0" baseline="0" noProof="0" dirty="0" err="1">
                <a:ln>
                  <a:noFill/>
                </a:ln>
                <a:solidFill>
                  <a:srgbClr val="0000FF"/>
                </a:solidFill>
                <a:effectLst/>
                <a:uLnTx/>
                <a:uFillTx/>
                <a:latin typeface="Calibri"/>
                <a:ea typeface="+mj-ea"/>
                <a:cs typeface="Calibri"/>
              </a:rPr>
              <a:t>siden</a:t>
            </a:r>
            <a:endParaRPr kumimoji="0" lang="en-US" sz="1600" b="0" i="0" u="none" strike="noStrike" kern="1200" cap="none" spc="0" normalizeH="0" baseline="0" noProof="0" dirty="0">
              <a:ln>
                <a:noFill/>
              </a:ln>
              <a:solidFill>
                <a:srgbClr val="0000FF"/>
              </a:solidFill>
              <a:effectLst/>
              <a:uLnTx/>
              <a:uFillTx/>
              <a:latin typeface="Calibri"/>
              <a:ea typeface="+mj-ea"/>
              <a:cs typeface="Calibri"/>
            </a:endParaRPr>
          </a:p>
        </p:txBody>
      </p:sp>
      <p:sp>
        <p:nvSpPr>
          <p:cNvPr id="88" name="Oval 87"/>
          <p:cNvSpPr/>
          <p:nvPr/>
        </p:nvSpPr>
        <p:spPr bwMode="auto">
          <a:xfrm>
            <a:off x="6338292" y="3212976"/>
            <a:ext cx="828600" cy="1368152"/>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FFC000"/>
              </a:solidFill>
              <a:effectLst/>
              <a:uLnTx/>
              <a:uFillTx/>
              <a:latin typeface="Verdana" pitchFamily="34" charset="0"/>
              <a:ea typeface="+mn-ea"/>
              <a:cs typeface="+mn-cs"/>
            </a:endParaRPr>
          </a:p>
        </p:txBody>
      </p:sp>
      <p:sp>
        <p:nvSpPr>
          <p:cNvPr id="89" name="Title 2"/>
          <p:cNvSpPr txBox="1">
            <a:spLocks/>
          </p:cNvSpPr>
          <p:nvPr/>
        </p:nvSpPr>
        <p:spPr>
          <a:xfrm>
            <a:off x="5868144" y="2255238"/>
            <a:ext cx="2592288" cy="28803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110000"/>
              </a:lnSpc>
              <a:spcBef>
                <a:spcPct val="0"/>
              </a:spcBef>
              <a:spcAft>
                <a:spcPct val="0"/>
              </a:spcAft>
              <a:buClr>
                <a:srgbClr val="82B532"/>
              </a:buClr>
              <a:buSzTx/>
              <a:buFontTx/>
              <a:buNone/>
              <a:tabLst/>
              <a:defRPr/>
            </a:pPr>
            <a:r>
              <a:rPr kumimoji="0" lang="en-US" sz="1800" b="0" i="1" u="none" strike="noStrike" kern="1200" cap="none" spc="0" normalizeH="0" baseline="0" noProof="0" dirty="0">
                <a:ln>
                  <a:noFill/>
                </a:ln>
                <a:solidFill>
                  <a:srgbClr val="FFC000"/>
                </a:solidFill>
                <a:effectLst/>
                <a:uLnTx/>
                <a:uFillTx/>
                <a:latin typeface="Calibri"/>
                <a:ea typeface="+mj-ea"/>
                <a:cs typeface="Calibri"/>
              </a:rPr>
              <a:t>Australopithecus</a:t>
            </a:r>
          </a:p>
        </p:txBody>
      </p:sp>
      <p:cxnSp>
        <p:nvCxnSpPr>
          <p:cNvPr id="90" name="Straight Connector 89"/>
          <p:cNvCxnSpPr/>
          <p:nvPr/>
        </p:nvCxnSpPr>
        <p:spPr bwMode="auto">
          <a:xfrm flipV="1">
            <a:off x="5977465" y="2405227"/>
            <a:ext cx="395536" cy="957"/>
          </a:xfrm>
          <a:prstGeom prst="line">
            <a:avLst/>
          </a:prstGeom>
          <a:noFill/>
          <a:ln w="19050" cap="flat" cmpd="sng" algn="ctr">
            <a:solidFill>
              <a:srgbClr val="FFC000"/>
            </a:solidFill>
            <a:prstDash val="sysDash"/>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1" name="Oval 90"/>
          <p:cNvSpPr/>
          <p:nvPr/>
        </p:nvSpPr>
        <p:spPr bwMode="auto">
          <a:xfrm rot="3200639">
            <a:off x="4752651" y="2938503"/>
            <a:ext cx="648072" cy="1937565"/>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82B532"/>
              </a:solidFill>
              <a:effectLst/>
              <a:uLnTx/>
              <a:uFillTx/>
              <a:latin typeface="Verdana" pitchFamily="34" charset="0"/>
              <a:ea typeface="+mn-ea"/>
              <a:cs typeface="+mn-cs"/>
            </a:endParaRPr>
          </a:p>
        </p:txBody>
      </p:sp>
      <p:sp>
        <p:nvSpPr>
          <p:cNvPr id="92" name="Title 2"/>
          <p:cNvSpPr txBox="1">
            <a:spLocks/>
          </p:cNvSpPr>
          <p:nvPr/>
        </p:nvSpPr>
        <p:spPr>
          <a:xfrm>
            <a:off x="3481837" y="1617948"/>
            <a:ext cx="2592288" cy="28803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110000"/>
              </a:lnSpc>
              <a:spcBef>
                <a:spcPct val="0"/>
              </a:spcBef>
              <a:spcAft>
                <a:spcPct val="0"/>
              </a:spcAft>
              <a:buClr>
                <a:srgbClr val="82B532"/>
              </a:buClr>
              <a:buSzTx/>
              <a:buFontTx/>
              <a:buNone/>
              <a:tabLst/>
              <a:defRPr/>
            </a:pPr>
            <a:r>
              <a:rPr kumimoji="0" lang="en-US" sz="1800" b="0" i="1" u="none" strike="noStrike" kern="1200" cap="none" spc="0" normalizeH="0" baseline="0" noProof="0" dirty="0">
                <a:ln>
                  <a:noFill/>
                </a:ln>
                <a:solidFill>
                  <a:srgbClr val="FFC000"/>
                </a:solidFill>
                <a:effectLst/>
                <a:uLnTx/>
                <a:uFillTx/>
                <a:latin typeface="Calibri"/>
                <a:ea typeface="+mj-ea"/>
                <a:cs typeface="Calibri"/>
              </a:rPr>
              <a:t>Homo Erectus</a:t>
            </a:r>
          </a:p>
        </p:txBody>
      </p:sp>
      <p:cxnSp>
        <p:nvCxnSpPr>
          <p:cNvPr id="93" name="Straight Connector 92"/>
          <p:cNvCxnSpPr/>
          <p:nvPr/>
        </p:nvCxnSpPr>
        <p:spPr bwMode="auto">
          <a:xfrm flipH="1" flipV="1">
            <a:off x="5040052" y="1905980"/>
            <a:ext cx="266021" cy="231334"/>
          </a:xfrm>
          <a:prstGeom prst="line">
            <a:avLst/>
          </a:prstGeom>
          <a:noFill/>
          <a:ln w="19050" cap="flat" cmpd="sng" algn="ctr">
            <a:solidFill>
              <a:srgbClr val="FFC000"/>
            </a:solidFill>
            <a:prstDash val="sysDash"/>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4" name="Rectangle 93"/>
          <p:cNvSpPr/>
          <p:nvPr/>
        </p:nvSpPr>
        <p:spPr bwMode="auto">
          <a:xfrm>
            <a:off x="8895384" y="2348880"/>
            <a:ext cx="285127" cy="2808312"/>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153004" y="4293096"/>
            <a:ext cx="7560840" cy="504056"/>
          </a:xfrm>
          <a:prstGeom prst="rect">
            <a:avLst/>
          </a:prstGeom>
          <a:solidFill>
            <a:srgbClr val="FFFCD4"/>
          </a:solidFill>
          <a:ln>
            <a:solidFill>
              <a:schemeClr val="tx1"/>
            </a:solid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6842348" y="4386808"/>
            <a:ext cx="3240360" cy="914400"/>
          </a:xfrm>
          <a:prstGeom prst="rect">
            <a:avLst/>
          </a:prstGeom>
        </p:spPr>
        <p:txBody>
          <a:bodyPr vert="horz" wrap="none" lIns="91440" tIns="45720" rIns="91440" bIns="45720" rtlCol="0">
            <a:normAutofit/>
          </a:bodyPr>
          <a:lstStyle/>
          <a:p>
            <a:pPr marL="0" marR="0" lvl="0" indent="0" algn="l" defTabSz="914400" rtl="0" eaLnBrk="1" fontAlgn="base" latinLnBrk="0" hangingPunct="1">
              <a:lnSpc>
                <a:spcPct val="100000"/>
              </a:lnSpc>
              <a:spcBef>
                <a:spcPct val="0"/>
              </a:spcBef>
              <a:spcAft>
                <a:spcPts val="264"/>
              </a:spcAft>
              <a:buClr>
                <a:srgbClr val="82B532"/>
              </a:buClr>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Calibri"/>
              </a:rPr>
              <a:t>Pladetektonik</a:t>
            </a: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cxnSp>
        <p:nvCxnSpPr>
          <p:cNvPr id="97" name="Straight Arrow Connector 96"/>
          <p:cNvCxnSpPr/>
          <p:nvPr/>
        </p:nvCxnSpPr>
        <p:spPr bwMode="auto">
          <a:xfrm>
            <a:off x="1153004" y="4581128"/>
            <a:ext cx="4104456" cy="0"/>
          </a:xfrm>
          <a:prstGeom prst="straightConnector1">
            <a:avLst/>
          </a:prstGeom>
          <a:noFill/>
          <a:ln w="38100" cap="flat" cmpd="sng" algn="ctr">
            <a:solidFill>
              <a:schemeClr val="tx1"/>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8" name="Straight Arrow Connector 97"/>
          <p:cNvCxnSpPr/>
          <p:nvPr/>
        </p:nvCxnSpPr>
        <p:spPr bwMode="auto">
          <a:xfrm>
            <a:off x="4466084" y="4725144"/>
            <a:ext cx="4248472" cy="0"/>
          </a:xfrm>
          <a:prstGeom prst="straightConnector1">
            <a:avLst/>
          </a:prstGeom>
          <a:noFill/>
          <a:ln w="38100" cap="flat" cmpd="sng" algn="ctr">
            <a:solidFill>
              <a:schemeClr val="tx1"/>
            </a:solidFill>
            <a:prstDash val="solid"/>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9" name="TextBox 98"/>
          <p:cNvSpPr txBox="1"/>
          <p:nvPr/>
        </p:nvSpPr>
        <p:spPr>
          <a:xfrm>
            <a:off x="1153716" y="4221088"/>
            <a:ext cx="3240360" cy="914400"/>
          </a:xfrm>
          <a:prstGeom prst="rect">
            <a:avLst/>
          </a:prstGeom>
        </p:spPr>
        <p:txBody>
          <a:bodyPr vert="horz" wrap="none" lIns="91440" tIns="45720" rIns="91440" bIns="45720" rtlCol="0">
            <a:normAutofit/>
          </a:bodyPr>
          <a:lstStyle/>
          <a:p>
            <a:pPr marL="0" marR="0" lvl="0" indent="0" algn="l" defTabSz="914400" rtl="0" eaLnBrk="1" fontAlgn="base" latinLnBrk="0" hangingPunct="1">
              <a:lnSpc>
                <a:spcPct val="100000"/>
              </a:lnSpc>
              <a:spcBef>
                <a:spcPct val="0"/>
              </a:spcBef>
              <a:spcAft>
                <a:spcPts val="264"/>
              </a:spcAft>
              <a:buClr>
                <a:srgbClr val="82B532"/>
              </a:buClr>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Calibri"/>
              </a:rPr>
              <a:t>Periodiske</a:t>
            </a:r>
            <a:r>
              <a:rPr kumimoji="0" lang="en-US" sz="1800" b="0" i="0" u="none" strike="noStrike" kern="1200" cap="none" spc="0" normalizeH="0" baseline="0" noProof="0" dirty="0">
                <a:ln>
                  <a:noFill/>
                </a:ln>
                <a:solidFill>
                  <a:srgbClr val="000000"/>
                </a:solidFill>
                <a:effectLst/>
                <a:uLnTx/>
                <a:uFillTx/>
                <a:latin typeface="Calibri"/>
                <a:ea typeface="+mn-ea"/>
                <a:cs typeface="Calibri"/>
              </a:rPr>
              <a:t> </a:t>
            </a:r>
            <a:r>
              <a:rPr kumimoji="0" lang="en-US" sz="1800" b="0" i="0" u="none" strike="noStrike" kern="1200" cap="none" spc="0" normalizeH="0" baseline="0" noProof="0" dirty="0" err="1">
                <a:ln>
                  <a:noFill/>
                </a:ln>
                <a:solidFill>
                  <a:srgbClr val="000000"/>
                </a:solidFill>
                <a:effectLst/>
                <a:uLnTx/>
                <a:uFillTx/>
                <a:latin typeface="Calibri"/>
                <a:ea typeface="+mn-ea"/>
                <a:cs typeface="Calibri"/>
              </a:rPr>
              <a:t>bevægelser</a:t>
            </a:r>
            <a:r>
              <a:rPr kumimoji="0" lang="en-US" sz="1800" b="0" i="0" u="none" strike="noStrike" kern="1200" cap="none" spc="0" normalizeH="0" baseline="0" noProof="0" dirty="0">
                <a:ln>
                  <a:noFill/>
                </a:ln>
                <a:solidFill>
                  <a:srgbClr val="000000"/>
                </a:solidFill>
                <a:effectLst/>
                <a:uLnTx/>
                <a:uFillTx/>
                <a:latin typeface="Calibri"/>
                <a:ea typeface="+mn-ea"/>
                <a:cs typeface="Calibri"/>
              </a:rPr>
              <a:t> </a:t>
            </a:r>
            <a:r>
              <a:rPr kumimoji="0" lang="en-US" sz="1800" b="0" i="0" u="none" strike="noStrike" kern="1200" cap="none" spc="0" normalizeH="0" baseline="0" noProof="0" dirty="0" err="1">
                <a:ln>
                  <a:noFill/>
                </a:ln>
                <a:solidFill>
                  <a:srgbClr val="000000"/>
                </a:solidFill>
                <a:effectLst/>
                <a:uLnTx/>
                <a:uFillTx/>
                <a:latin typeface="Calibri"/>
                <a:ea typeface="+mn-ea"/>
                <a:cs typeface="Calibri"/>
              </a:rPr>
              <a:t>i</a:t>
            </a:r>
            <a:r>
              <a:rPr kumimoji="0" lang="en-US" sz="1800" b="0" i="0" u="none" strike="noStrike" kern="1200" cap="none" spc="0" normalizeH="0" baseline="0" noProof="0" dirty="0">
                <a:ln>
                  <a:noFill/>
                </a:ln>
                <a:solidFill>
                  <a:srgbClr val="000000"/>
                </a:solidFill>
                <a:effectLst/>
                <a:uLnTx/>
                <a:uFillTx/>
                <a:latin typeface="Calibri"/>
                <a:ea typeface="+mn-ea"/>
                <a:cs typeface="Calibri"/>
              </a:rPr>
              <a:t> </a:t>
            </a:r>
            <a:r>
              <a:rPr kumimoji="0" lang="en-US" sz="1800" b="0" i="0" u="none" strike="noStrike" kern="1200" cap="none" spc="0" normalizeH="0" baseline="0" noProof="0" dirty="0" err="1">
                <a:ln>
                  <a:noFill/>
                </a:ln>
                <a:solidFill>
                  <a:srgbClr val="000000"/>
                </a:solidFill>
                <a:effectLst/>
                <a:uLnTx/>
                <a:uFillTx/>
                <a:latin typeface="Calibri"/>
                <a:ea typeface="+mn-ea"/>
                <a:cs typeface="Calibri"/>
              </a:rPr>
              <a:t>solsystemet</a:t>
            </a: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grpSp>
        <p:nvGrpSpPr>
          <p:cNvPr id="101"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02"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4"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39" name="Rectangle 38"/>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panose="020B0604020202020204" pitchFamily="34" charset="0"/>
                <a:cs typeface="Arial" panose="020B0604020202020204" pitchFamily="34" charset="0"/>
              </a:rPr>
              <a:t>Klimaet gennem de sidste 5 mio. år</a:t>
            </a:r>
            <a:endParaRPr lang="en-US" sz="2000" dirty="0">
              <a:solidFill>
                <a:schemeClr val="bg1"/>
              </a:solidFill>
              <a:latin typeface="Arial" panose="020B0604020202020204" pitchFamily="34" charset="0"/>
              <a:cs typeface="Arial" panose="020B0604020202020204" pitchFamily="34" charset="0"/>
            </a:endParaRPr>
          </a:p>
        </p:txBody>
      </p:sp>
      <p:cxnSp>
        <p:nvCxnSpPr>
          <p:cNvPr id="40" name="Straight Connector 39"/>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898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8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9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82" grpId="0" animBg="1"/>
      <p:bldP spid="85" grpId="0"/>
      <p:bldP spid="85" grpId="1"/>
      <p:bldP spid="86" grpId="0" animBg="1"/>
      <p:bldP spid="86" grpId="1" animBg="1"/>
      <p:bldP spid="87" grpId="0"/>
      <p:bldP spid="87" grpId="1"/>
      <p:bldP spid="88" grpId="0" animBg="1"/>
      <p:bldP spid="89" grpId="0"/>
      <p:bldP spid="91" grpId="0" animBg="1"/>
      <p:bldP spid="92" grpId="0"/>
      <p:bldP spid="95" grpId="0" animBg="1"/>
      <p:bldP spid="95" grpId="1" animBg="1"/>
      <p:bldP spid="96" grpId="0"/>
      <p:bldP spid="96" grpId="1"/>
      <p:bldP spid="99" grpId="0"/>
      <p:bldP spid="99"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0" y="836712"/>
            <a:ext cx="9169400" cy="1588"/>
          </a:xfrm>
          <a:prstGeom prst="line">
            <a:avLst/>
          </a:prstGeom>
          <a:ln>
            <a:solidFill>
              <a:schemeClr val="accent2">
                <a:lumMod val="50000"/>
              </a:schemeClr>
            </a:solidFill>
          </a:ln>
          <a:effectLst/>
        </p:spPr>
        <p:style>
          <a:lnRef idx="2">
            <a:schemeClr val="accent2"/>
          </a:lnRef>
          <a:fillRef idx="0">
            <a:schemeClr val="accent2"/>
          </a:fillRef>
          <a:effectRef idx="1">
            <a:schemeClr val="accent2"/>
          </a:effectRef>
          <a:fontRef idx="minor">
            <a:schemeClr val="tx1"/>
          </a:fontRef>
        </p:style>
      </p:cxnSp>
      <p:sp>
        <p:nvSpPr>
          <p:cNvPr id="28" name="Title 2"/>
          <p:cNvSpPr txBox="1">
            <a:spLocks/>
          </p:cNvSpPr>
          <p:nvPr/>
        </p:nvSpPr>
        <p:spPr>
          <a:xfrm>
            <a:off x="899592" y="2276872"/>
            <a:ext cx="3024336"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7AB51D"/>
                </a:solidFill>
                <a:effectLst/>
                <a:uLnTx/>
                <a:uFillTx/>
                <a:latin typeface="Calibri"/>
                <a:ea typeface="+mj-ea"/>
                <a:cs typeface="Calibri"/>
              </a:rPr>
              <a:t>Periode</a:t>
            </a:r>
            <a:r>
              <a:rPr kumimoji="0" lang="en-US" sz="2000" b="0" i="0" u="none" strike="noStrike" kern="1200" cap="none" spc="0" normalizeH="0" baseline="0" noProof="0" dirty="0">
                <a:ln>
                  <a:noFill/>
                </a:ln>
                <a:solidFill>
                  <a:srgbClr val="7AB51D"/>
                </a:solidFill>
                <a:effectLst/>
                <a:uLnTx/>
                <a:uFillTx/>
                <a:latin typeface="Calibri"/>
                <a:ea typeface="+mj-ea"/>
                <a:cs typeface="Calibri"/>
              </a:rPr>
              <a:t>: 41.000 </a:t>
            </a:r>
            <a:r>
              <a:rPr kumimoji="0" lang="en-US" sz="2000" b="0" i="0" u="none" strike="noStrike" kern="1200" cap="none" spc="0" normalizeH="0" baseline="0" noProof="0" dirty="0" err="1">
                <a:ln>
                  <a:noFill/>
                </a:ln>
                <a:solidFill>
                  <a:srgbClr val="7AB51D"/>
                </a:solidFill>
                <a:effectLst/>
                <a:uLnTx/>
                <a:uFillTx/>
                <a:latin typeface="Calibri"/>
                <a:ea typeface="+mj-ea"/>
                <a:cs typeface="Calibri"/>
              </a:rPr>
              <a:t>år</a:t>
            </a:r>
            <a:endParaRPr kumimoji="0" lang="en-US" sz="2000" b="0" i="0" u="none" strike="noStrike" kern="1200" cap="none" spc="0" normalizeH="0" baseline="0" noProof="0" dirty="0">
              <a:ln>
                <a:noFill/>
              </a:ln>
              <a:solidFill>
                <a:srgbClr val="7AB51D"/>
              </a:solidFill>
              <a:effectLst/>
              <a:uLnTx/>
              <a:uFillTx/>
              <a:latin typeface="Calibri"/>
              <a:ea typeface="+mj-ea"/>
              <a:cs typeface="Calibri"/>
            </a:endParaRPr>
          </a:p>
        </p:txBody>
      </p:sp>
      <p:sp>
        <p:nvSpPr>
          <p:cNvPr id="29" name="Title 2"/>
          <p:cNvSpPr txBox="1">
            <a:spLocks/>
          </p:cNvSpPr>
          <p:nvPr/>
        </p:nvSpPr>
        <p:spPr>
          <a:xfrm>
            <a:off x="1691680" y="4725144"/>
            <a:ext cx="4320480"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To </a:t>
            </a: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perioder</a:t>
            </a: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 </a:t>
            </a:r>
          </a:p>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100.000 </a:t>
            </a: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og</a:t>
            </a: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 400.000 </a:t>
            </a: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år</a:t>
            </a:r>
            <a:endPar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endParaRPr>
          </a:p>
        </p:txBody>
      </p:sp>
      <p:sp>
        <p:nvSpPr>
          <p:cNvPr id="30" name="Title 2"/>
          <p:cNvSpPr txBox="1">
            <a:spLocks/>
          </p:cNvSpPr>
          <p:nvPr/>
        </p:nvSpPr>
        <p:spPr>
          <a:xfrm>
            <a:off x="6876256" y="4941168"/>
            <a:ext cx="3024336"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Periode</a:t>
            </a: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 23.000 </a:t>
            </a: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år</a:t>
            </a:r>
            <a:endPar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endParaRPr>
          </a:p>
        </p:txBody>
      </p:sp>
      <p:pic>
        <p:nvPicPr>
          <p:cNvPr id="31" name="Picture 30"/>
          <p:cNvPicPr>
            <a:picLocks noChangeAspect="1"/>
          </p:cNvPicPr>
          <p:nvPr/>
        </p:nvPicPr>
        <p:blipFill>
          <a:blip r:embed="rId2"/>
          <a:stretch>
            <a:fillRect/>
          </a:stretch>
        </p:blipFill>
        <p:spPr>
          <a:xfrm>
            <a:off x="323528" y="1844824"/>
            <a:ext cx="8420100" cy="3251200"/>
          </a:xfrm>
          <a:prstGeom prst="rect">
            <a:avLst/>
          </a:prstGeom>
        </p:spPr>
      </p:pic>
      <p:sp>
        <p:nvSpPr>
          <p:cNvPr id="32" name="Title 2"/>
          <p:cNvSpPr txBox="1">
            <a:spLocks/>
          </p:cNvSpPr>
          <p:nvPr/>
        </p:nvSpPr>
        <p:spPr>
          <a:xfrm>
            <a:off x="-36512" y="4653136"/>
            <a:ext cx="208823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Jordbanens</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form</a:t>
            </a:r>
          </a:p>
        </p:txBody>
      </p:sp>
      <p:sp>
        <p:nvSpPr>
          <p:cNvPr id="33" name="Title 2"/>
          <p:cNvSpPr txBox="1">
            <a:spLocks/>
          </p:cNvSpPr>
          <p:nvPr/>
        </p:nvSpPr>
        <p:spPr>
          <a:xfrm>
            <a:off x="2411760" y="2996952"/>
            <a:ext cx="208823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Jorden</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4" name="Title 2"/>
          <p:cNvSpPr txBox="1">
            <a:spLocks/>
          </p:cNvSpPr>
          <p:nvPr/>
        </p:nvSpPr>
        <p:spPr>
          <a:xfrm>
            <a:off x="4283968" y="3429000"/>
            <a:ext cx="208823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Solen</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5" name="Title 2"/>
          <p:cNvSpPr txBox="1">
            <a:spLocks/>
          </p:cNvSpPr>
          <p:nvPr/>
        </p:nvSpPr>
        <p:spPr>
          <a:xfrm>
            <a:off x="3347864" y="1628800"/>
            <a:ext cx="208823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Jordaksens</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hældning</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t>
            </a:r>
          </a:p>
        </p:txBody>
      </p:sp>
      <p:sp>
        <p:nvSpPr>
          <p:cNvPr id="36" name="Title 2"/>
          <p:cNvSpPr txBox="1">
            <a:spLocks/>
          </p:cNvSpPr>
          <p:nvPr/>
        </p:nvSpPr>
        <p:spPr>
          <a:xfrm>
            <a:off x="6660232" y="2564904"/>
            <a:ext cx="2088232"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Jordaksens</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t>
            </a:r>
          </a:p>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j-ea"/>
                <a:cs typeface="Calibri" panose="020F0502020204030204" pitchFamily="34" charset="0"/>
              </a:rPr>
              <a:t>retning</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7" name="Title 2"/>
          <p:cNvSpPr txBox="1">
            <a:spLocks/>
          </p:cNvSpPr>
          <p:nvPr/>
        </p:nvSpPr>
        <p:spPr>
          <a:xfrm>
            <a:off x="2411760" y="1916832"/>
            <a:ext cx="1143744"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Calibri Light"/>
              </a:rPr>
              <a:t>22,1</a:t>
            </a:r>
            <a:r>
              <a:rPr kumimoji="0" lang="en-US" sz="2000" b="0" i="0" u="none" strike="noStrike" kern="1200" cap="none" spc="0" normalizeH="0" baseline="0" noProof="0" dirty="0">
                <a:ln>
                  <a:noFill/>
                </a:ln>
                <a:solidFill>
                  <a:srgbClr val="FFFFFF"/>
                </a:solidFill>
                <a:effectLst/>
                <a:uLnTx/>
                <a:uFillTx/>
                <a:latin typeface="AU Passata" pitchFamily="34" charset="0"/>
                <a:ea typeface="+mj-ea"/>
                <a:cs typeface="Calibri Light"/>
              </a:rPr>
              <a:t>°</a:t>
            </a:r>
            <a:endParaRPr kumimoji="0" lang="en-US" sz="2000" b="0" i="0" u="none" strike="noStrike" kern="1200" cap="none" spc="0" normalizeH="0" baseline="30000" noProof="0" dirty="0">
              <a:ln>
                <a:noFill/>
              </a:ln>
              <a:solidFill>
                <a:srgbClr val="FFFFFF"/>
              </a:solidFill>
              <a:effectLst/>
              <a:uLnTx/>
              <a:uFillTx/>
              <a:latin typeface="Calibri"/>
              <a:ea typeface="+mj-ea"/>
              <a:cs typeface="Calibri Light"/>
            </a:endParaRPr>
          </a:p>
        </p:txBody>
      </p:sp>
      <p:sp>
        <p:nvSpPr>
          <p:cNvPr id="38" name="Title 2"/>
          <p:cNvSpPr txBox="1">
            <a:spLocks/>
          </p:cNvSpPr>
          <p:nvPr/>
        </p:nvSpPr>
        <p:spPr>
          <a:xfrm>
            <a:off x="3131840" y="2204864"/>
            <a:ext cx="1224136"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Calibri Light"/>
              </a:rPr>
              <a:t>24,5°</a:t>
            </a:r>
            <a:endParaRPr kumimoji="0" lang="en-US" sz="2000" b="0" i="0" u="none" strike="noStrike" kern="1200" cap="none" spc="0" normalizeH="0" baseline="30000" noProof="0" dirty="0">
              <a:ln>
                <a:noFill/>
              </a:ln>
              <a:solidFill>
                <a:srgbClr val="FFFFFF"/>
              </a:solidFill>
              <a:effectLst/>
              <a:uLnTx/>
              <a:uFillTx/>
              <a:latin typeface="Calibri"/>
              <a:ea typeface="+mj-ea"/>
              <a:cs typeface="Calibri Light"/>
            </a:endParaRPr>
          </a:p>
        </p:txBody>
      </p:sp>
      <p:sp>
        <p:nvSpPr>
          <p:cNvPr id="39" name="Rectangle 38"/>
          <p:cNvSpPr/>
          <p:nvPr/>
        </p:nvSpPr>
        <p:spPr bwMode="auto">
          <a:xfrm>
            <a:off x="899592" y="2420888"/>
            <a:ext cx="2088232" cy="504056"/>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itle 2"/>
          <p:cNvSpPr txBox="1">
            <a:spLocks/>
          </p:cNvSpPr>
          <p:nvPr/>
        </p:nvSpPr>
        <p:spPr>
          <a:xfrm>
            <a:off x="971600" y="2276872"/>
            <a:ext cx="3024336"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Periode</a:t>
            </a:r>
            <a:r>
              <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rPr>
              <a:t>: 41.000 </a:t>
            </a:r>
            <a:r>
              <a:rPr kumimoji="0" lang="en-US" sz="2000" b="0" i="0" u="none" strike="noStrike" kern="1200" cap="none" spc="0" normalizeH="0" baseline="0" noProof="0" dirty="0" err="1">
                <a:ln>
                  <a:noFill/>
                </a:ln>
                <a:solidFill>
                  <a:srgbClr val="FF6600"/>
                </a:solidFill>
                <a:effectLst/>
                <a:uLnTx/>
                <a:uFillTx/>
                <a:latin typeface="Calibri" panose="020F0502020204030204" pitchFamily="34" charset="0"/>
                <a:ea typeface="+mj-ea"/>
                <a:cs typeface="Calibri" panose="020F0502020204030204" pitchFamily="34" charset="0"/>
              </a:rPr>
              <a:t>år</a:t>
            </a:r>
            <a:endParaRPr kumimoji="0" lang="en-US" sz="2000" b="0" i="0" u="none" strike="noStrike" kern="1200" cap="none" spc="0" normalizeH="0" baseline="0" noProof="0" dirty="0">
              <a:ln>
                <a:noFill/>
              </a:ln>
              <a:solidFill>
                <a:srgbClr val="FF6600"/>
              </a:solidFill>
              <a:effectLst/>
              <a:uLnTx/>
              <a:uFillTx/>
              <a:latin typeface="Calibri" panose="020F0502020204030204" pitchFamily="34" charset="0"/>
              <a:ea typeface="+mj-ea"/>
              <a:cs typeface="Calibri" panose="020F0502020204030204" pitchFamily="34" charset="0"/>
            </a:endParaRPr>
          </a:p>
        </p:txBody>
      </p:sp>
      <p:grpSp>
        <p:nvGrpSpPr>
          <p:cNvPr id="41"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42"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4"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21" name="Rectangle 20"/>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Periodiske bevægelser i Solsystemet</a:t>
            </a:r>
            <a:endParaRPr lang="en-US" sz="2000" dirty="0">
              <a:solidFill>
                <a:schemeClr val="bg1"/>
              </a:solidFill>
              <a:latin typeface="Arial"/>
              <a:cs typeface="Arial"/>
            </a:endParaRPr>
          </a:p>
        </p:txBody>
      </p:sp>
      <p:cxnSp>
        <p:nvCxnSpPr>
          <p:cNvPr id="22" name="Straight Connector 21"/>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435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cs typeface="Verdana" charset="0"/>
              </a:rPr>
              <a:t>Periodiske bevægelser i Solsystemet giver istider og mellemistider</a:t>
            </a:r>
            <a:endParaRPr lang="en-US" sz="2000" dirty="0">
              <a:solidFill>
                <a:schemeClr val="bg1"/>
              </a:solidFill>
            </a:endParaRPr>
          </a:p>
        </p:txBody>
      </p:sp>
      <p:cxnSp>
        <p:nvCxnSpPr>
          <p:cNvPr id="9" name="Straight Connector 8"/>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13" name="Text Box 9"/>
          <p:cNvSpPr txBox="1">
            <a:spLocks noChangeArrowheads="1"/>
          </p:cNvSpPr>
          <p:nvPr/>
        </p:nvSpPr>
        <p:spPr bwMode="auto">
          <a:xfrm>
            <a:off x="8083888" y="6105490"/>
            <a:ext cx="109662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a-DK" sz="2000" dirty="0">
                <a:solidFill>
                  <a:srgbClr val="FF0000"/>
                </a:solidFill>
              </a:rPr>
              <a:t>Mellem-</a:t>
            </a:r>
          </a:p>
          <a:p>
            <a:pPr eaLnBrk="1" hangingPunct="1"/>
            <a:r>
              <a:rPr lang="da-DK" sz="2000" dirty="0">
                <a:solidFill>
                  <a:srgbClr val="FF0000"/>
                </a:solidFill>
              </a:rPr>
              <a:t>istider</a:t>
            </a:r>
          </a:p>
        </p:txBody>
      </p:sp>
      <p:pic>
        <p:nvPicPr>
          <p:cNvPr id="15" name="Picture 4" descr="insolation_spejlvendt 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2513"/>
            <a:ext cx="630872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Kvartær-isotoper new"/>
          <p:cNvPicPr>
            <a:picLocks noChangeAspect="1" noChangeArrowheads="1"/>
          </p:cNvPicPr>
          <p:nvPr/>
        </p:nvPicPr>
        <p:blipFill>
          <a:blip r:embed="rId4">
            <a:extLst>
              <a:ext uri="{28A0092B-C50C-407E-A947-70E740481C1C}">
                <a14:useLocalDpi xmlns:a14="http://schemas.microsoft.com/office/drawing/2010/main" val="0"/>
              </a:ext>
            </a:extLst>
          </a:blip>
          <a:srcRect l="34966" b="5426"/>
          <a:stretch>
            <a:fillRect/>
          </a:stretch>
        </p:blipFill>
        <p:spPr bwMode="auto">
          <a:xfrm>
            <a:off x="6516688" y="1196752"/>
            <a:ext cx="2592387" cy="489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8"/>
          <p:cNvSpPr txBox="1">
            <a:spLocks noChangeArrowheads="1"/>
          </p:cNvSpPr>
          <p:nvPr/>
        </p:nvSpPr>
        <p:spPr bwMode="auto">
          <a:xfrm>
            <a:off x="6994381" y="4325034"/>
            <a:ext cx="8899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a-DK" sz="2000" dirty="0">
                <a:solidFill>
                  <a:srgbClr val="0000FF"/>
                </a:solidFill>
              </a:rPr>
              <a:t>Istider</a:t>
            </a:r>
          </a:p>
        </p:txBody>
      </p:sp>
      <p:sp>
        <p:nvSpPr>
          <p:cNvPr id="18" name="Line 6"/>
          <p:cNvSpPr>
            <a:spLocks noChangeShapeType="1"/>
          </p:cNvSpPr>
          <p:nvPr/>
        </p:nvSpPr>
        <p:spPr bwMode="auto">
          <a:xfrm flipV="1">
            <a:off x="6228184" y="1484784"/>
            <a:ext cx="647700" cy="71437"/>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 name="Line 7"/>
          <p:cNvSpPr>
            <a:spLocks noChangeShapeType="1"/>
          </p:cNvSpPr>
          <p:nvPr/>
        </p:nvSpPr>
        <p:spPr bwMode="auto">
          <a:xfrm flipV="1">
            <a:off x="6228184" y="2708919"/>
            <a:ext cx="720080" cy="1655588"/>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2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240239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descr="nature02805-f1.2.jpg"/>
          <p:cNvPicPr>
            <a:picLocks noChangeAspect="1"/>
          </p:cNvPicPr>
          <p:nvPr/>
        </p:nvPicPr>
        <p:blipFill rotWithShape="1">
          <a:blip r:embed="rId2">
            <a:extLst>
              <a:ext uri="{28A0092B-C50C-407E-A947-70E740481C1C}">
                <a14:useLocalDpi xmlns:a14="http://schemas.microsoft.com/office/drawing/2010/main" val="0"/>
              </a:ext>
            </a:extLst>
          </a:blip>
          <a:srcRect l="10637" t="2940" r="5526" b="5612"/>
          <a:stretch/>
        </p:blipFill>
        <p:spPr bwMode="auto">
          <a:xfrm>
            <a:off x="827584" y="1124744"/>
            <a:ext cx="3026568" cy="472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arote_antart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442" y="2547121"/>
            <a:ext cx="3887998" cy="3258143"/>
          </a:xfrm>
          <a:prstGeom prst="rect">
            <a:avLst/>
          </a:prstGeom>
        </p:spPr>
      </p:pic>
      <p:cxnSp>
        <p:nvCxnSpPr>
          <p:cNvPr id="8" name="Straight Connector 7"/>
          <p:cNvCxnSpPr/>
          <p:nvPr/>
        </p:nvCxnSpPr>
        <p:spPr>
          <a:xfrm>
            <a:off x="0" y="836712"/>
            <a:ext cx="9169400" cy="1588"/>
          </a:xfrm>
          <a:prstGeom prst="line">
            <a:avLst/>
          </a:prstGeom>
          <a:ln>
            <a:solidFill>
              <a:schemeClr val="accent2">
                <a:lumMod val="50000"/>
              </a:schemeClr>
            </a:solidFill>
          </a:ln>
          <a:effectLst/>
        </p:spPr>
        <p:style>
          <a:lnRef idx="2">
            <a:schemeClr val="accent2"/>
          </a:lnRef>
          <a:fillRef idx="0">
            <a:schemeClr val="accent2"/>
          </a:fillRef>
          <a:effectRef idx="1">
            <a:schemeClr val="accent2"/>
          </a:effectRef>
          <a:fontRef idx="minor">
            <a:schemeClr val="tx1"/>
          </a:fontRef>
        </p:style>
      </p:cxn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4" name="Rectangle 13"/>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err="1">
                <a:solidFill>
                  <a:schemeClr val="bg1"/>
                </a:solidFill>
                <a:latin typeface="Arial"/>
                <a:cs typeface="Arial"/>
              </a:rPr>
              <a:t>Isboringer</a:t>
            </a:r>
            <a:r>
              <a:rPr lang="da-DK" sz="2000" dirty="0">
                <a:solidFill>
                  <a:schemeClr val="bg1"/>
                </a:solidFill>
                <a:latin typeface="Arial"/>
                <a:cs typeface="Arial"/>
              </a:rPr>
              <a:t> fra Grønland og Antarktis</a:t>
            </a:r>
            <a:endParaRPr lang="en-US" sz="2000" dirty="0">
              <a:solidFill>
                <a:schemeClr val="bg1"/>
              </a:solidFill>
              <a:latin typeface="Arial"/>
              <a:cs typeface="Arial"/>
            </a:endParaRPr>
          </a:p>
        </p:txBody>
      </p:sp>
      <p:cxnSp>
        <p:nvCxnSpPr>
          <p:cNvPr id="15" name="Straight Connector 14"/>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177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solarsys_pos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139952" y="188640"/>
            <a:ext cx="4680520" cy="523220"/>
          </a:xfrm>
          <a:prstGeom prst="rect">
            <a:avLst/>
          </a:prstGeom>
          <a:solidFill>
            <a:schemeClr val="bg1"/>
          </a:solidFill>
        </p:spPr>
        <p:txBody>
          <a:bodyPr wrap="square" rtlCol="0">
            <a:spAutoFit/>
          </a:bodyPr>
          <a:lstStyle/>
          <a:p>
            <a:r>
              <a:rPr lang="en-US" sz="2800" b="1" dirty="0">
                <a:solidFill>
                  <a:schemeClr val="tx2"/>
                </a:solidFill>
              </a:rPr>
              <a:t> </a:t>
            </a:r>
            <a:r>
              <a:rPr lang="en-US" sz="2800" b="1" dirty="0" err="1">
                <a:solidFill>
                  <a:schemeClr val="tx2"/>
                </a:solidFill>
              </a:rPr>
              <a:t>Solens</a:t>
            </a:r>
            <a:r>
              <a:rPr lang="en-US" sz="2800" b="1" dirty="0">
                <a:solidFill>
                  <a:schemeClr val="tx2"/>
                </a:solidFill>
              </a:rPr>
              <a:t> </a:t>
            </a:r>
            <a:r>
              <a:rPr lang="en-US" sz="2800" b="1" dirty="0" err="1">
                <a:solidFill>
                  <a:schemeClr val="tx2"/>
                </a:solidFill>
              </a:rPr>
              <a:t>betydning</a:t>
            </a:r>
            <a:r>
              <a:rPr lang="en-US" sz="2800" b="1" dirty="0">
                <a:solidFill>
                  <a:schemeClr val="tx2"/>
                </a:solidFill>
              </a:rPr>
              <a:t> for </a:t>
            </a:r>
            <a:r>
              <a:rPr lang="en-US" sz="2800" b="1" dirty="0" err="1">
                <a:solidFill>
                  <a:schemeClr val="tx2"/>
                </a:solidFill>
              </a:rPr>
              <a:t>klimaet</a:t>
            </a:r>
            <a:endParaRPr lang="en-US" sz="2800" b="1" dirty="0">
              <a:solidFill>
                <a:schemeClr val="tx2"/>
              </a:solidFill>
            </a:endParaRPr>
          </a:p>
        </p:txBody>
      </p:sp>
      <p:sp>
        <p:nvSpPr>
          <p:cNvPr id="4" name="TextBox 1"/>
          <p:cNvSpPr txBox="1">
            <a:spLocks noChangeArrowheads="1"/>
          </p:cNvSpPr>
          <p:nvPr/>
        </p:nvSpPr>
        <p:spPr bwMode="auto">
          <a:xfrm>
            <a:off x="3275856" y="5877272"/>
            <a:ext cx="28652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2400" dirty="0" err="1">
                <a:solidFill>
                  <a:schemeClr val="bg1"/>
                </a:solidFill>
                <a:latin typeface="Arial" charset="0"/>
                <a:cs typeface="Arial" charset="0"/>
              </a:rPr>
              <a:t>Solens</a:t>
            </a:r>
            <a:r>
              <a:rPr lang="en-US" sz="2400" dirty="0">
                <a:solidFill>
                  <a:schemeClr val="bg1"/>
                </a:solidFill>
                <a:latin typeface="Arial" charset="0"/>
                <a:cs typeface="Arial" charset="0"/>
              </a:rPr>
              <a:t> </a:t>
            </a:r>
            <a:r>
              <a:rPr lang="en-US" sz="2400" dirty="0" err="1">
                <a:solidFill>
                  <a:schemeClr val="bg1"/>
                </a:solidFill>
                <a:latin typeface="Arial" charset="0"/>
                <a:cs typeface="Arial" charset="0"/>
              </a:rPr>
              <a:t>energi</a:t>
            </a:r>
            <a:r>
              <a:rPr lang="en-US" sz="2400" dirty="0">
                <a:solidFill>
                  <a:schemeClr val="bg1"/>
                </a:solidFill>
                <a:latin typeface="Arial" charset="0"/>
                <a:cs typeface="Arial" charset="0"/>
              </a:rPr>
              <a:t> : 1/d</a:t>
            </a:r>
            <a:r>
              <a:rPr lang="en-US" sz="2400" baseline="30000" dirty="0">
                <a:solidFill>
                  <a:schemeClr val="bg1"/>
                </a:solidFill>
                <a:latin typeface="Arial" charset="0"/>
                <a:cs typeface="Arial" charset="0"/>
              </a:rPr>
              <a:t>2</a:t>
            </a:r>
          </a:p>
        </p:txBody>
      </p:sp>
      <p:grpSp>
        <p:nvGrpSpPr>
          <p:cNvPr id="5" name="Group 21">
            <a:extLst>
              <a:ext uri="{FF2B5EF4-FFF2-40B4-BE49-F238E27FC236}">
                <a16:creationId xmlns:a16="http://schemas.microsoft.com/office/drawing/2014/main" id="{C0907DBF-349C-FC4B-8368-3B4F7C874966}"/>
              </a:ext>
            </a:extLst>
          </p:cNvPr>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6" name="Freeform 22">
              <a:extLst>
                <a:ext uri="{FF2B5EF4-FFF2-40B4-BE49-F238E27FC236}">
                  <a16:creationId xmlns:a16="http://schemas.microsoft.com/office/drawing/2014/main" id="{CF6B1F37-8572-F140-AB02-594F5A2EA1D7}"/>
                </a:ext>
              </a:extLst>
            </p:cNvPr>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23">
              <a:extLst>
                <a:ext uri="{FF2B5EF4-FFF2-40B4-BE49-F238E27FC236}">
                  <a16:creationId xmlns:a16="http://schemas.microsoft.com/office/drawing/2014/main" id="{DAB19554-9256-D249-A229-875D9AAC16D6}"/>
                </a:ext>
              </a:extLst>
            </p:cNvPr>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8" name="bmkOffParent02">
            <a:extLst>
              <a:ext uri="{FF2B5EF4-FFF2-40B4-BE49-F238E27FC236}">
                <a16:creationId xmlns:a16="http://schemas.microsoft.com/office/drawing/2014/main" id="{DAA7E6E8-2E20-E44C-91D9-5E1C55F8084F}"/>
              </a:ext>
            </a:extLst>
          </p:cNvPr>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3788052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Line 5"/>
          <p:cNvSpPr>
            <a:spLocks noChangeShapeType="1"/>
          </p:cNvSpPr>
          <p:nvPr/>
        </p:nvSpPr>
        <p:spPr bwMode="auto">
          <a:xfrm flipH="1">
            <a:off x="2097873" y="1562998"/>
            <a:ext cx="0" cy="4032250"/>
          </a:xfrm>
          <a:prstGeom prst="line">
            <a:avLst/>
          </a:prstGeom>
          <a:noFill/>
          <a:ln w="12700">
            <a:solidFill>
              <a:schemeClr val="tx1"/>
            </a:solidFill>
            <a:prstDash val="dash"/>
            <a:round/>
            <a:headEnd type="none" w="sm" len="sm"/>
            <a:tailEnd type="none" w="sm" len="sm"/>
          </a:ln>
        </p:spPr>
        <p:txBody>
          <a:bodyPr wrap="none" anchor="ct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Line 15"/>
          <p:cNvSpPr>
            <a:spLocks noChangeShapeType="1"/>
          </p:cNvSpPr>
          <p:nvPr/>
        </p:nvSpPr>
        <p:spPr bwMode="auto">
          <a:xfrm flipH="1">
            <a:off x="2170898" y="2556773"/>
            <a:ext cx="287338" cy="792163"/>
          </a:xfrm>
          <a:prstGeom prst="line">
            <a:avLst/>
          </a:prstGeom>
          <a:noFill/>
          <a:ln w="38100">
            <a:solidFill>
              <a:schemeClr val="tx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43" t="9367" r="9801" b="10067"/>
          <a:stretch/>
        </p:blipFill>
        <p:spPr>
          <a:xfrm>
            <a:off x="504706" y="2183892"/>
            <a:ext cx="5023854" cy="3096615"/>
          </a:xfrm>
          <a:prstGeom prst="rect">
            <a:avLst/>
          </a:prstGeom>
        </p:spPr>
      </p:pic>
      <p:sp>
        <p:nvSpPr>
          <p:cNvPr id="5" name="Line 7"/>
          <p:cNvSpPr>
            <a:spLocks noChangeShapeType="1"/>
          </p:cNvSpPr>
          <p:nvPr/>
        </p:nvSpPr>
        <p:spPr bwMode="auto">
          <a:xfrm flipH="1">
            <a:off x="654042" y="2229153"/>
            <a:ext cx="1451494" cy="432048"/>
          </a:xfrm>
          <a:prstGeom prst="line">
            <a:avLst/>
          </a:prstGeom>
          <a:noFill/>
          <a:ln w="19050">
            <a:solidFill>
              <a:srgbClr val="FF9B2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Line 9"/>
          <p:cNvSpPr>
            <a:spLocks noChangeShapeType="1"/>
          </p:cNvSpPr>
          <p:nvPr/>
        </p:nvSpPr>
        <p:spPr bwMode="auto">
          <a:xfrm flipH="1">
            <a:off x="2105536" y="2229153"/>
            <a:ext cx="360040" cy="360040"/>
          </a:xfrm>
          <a:prstGeom prst="line">
            <a:avLst/>
          </a:prstGeom>
          <a:noFill/>
          <a:ln w="19050">
            <a:solidFill>
              <a:srgbClr val="FF9B2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Line 11"/>
          <p:cNvSpPr>
            <a:spLocks noChangeShapeType="1"/>
          </p:cNvSpPr>
          <p:nvPr/>
        </p:nvSpPr>
        <p:spPr bwMode="auto">
          <a:xfrm>
            <a:off x="3833728" y="2217100"/>
            <a:ext cx="432048" cy="360040"/>
          </a:xfrm>
          <a:prstGeom prst="line">
            <a:avLst/>
          </a:prstGeom>
          <a:noFill/>
          <a:ln w="19050">
            <a:solidFill>
              <a:srgbClr val="FF9B2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Line 12"/>
          <p:cNvSpPr>
            <a:spLocks noChangeShapeType="1"/>
          </p:cNvSpPr>
          <p:nvPr/>
        </p:nvSpPr>
        <p:spPr bwMode="auto">
          <a:xfrm>
            <a:off x="3113648" y="2229153"/>
            <a:ext cx="144016" cy="504057"/>
          </a:xfrm>
          <a:prstGeom prst="line">
            <a:avLst/>
          </a:prstGeom>
          <a:noFill/>
          <a:ln w="19050">
            <a:solidFill>
              <a:srgbClr val="FF9B2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itle 2"/>
          <p:cNvSpPr txBox="1">
            <a:spLocks/>
          </p:cNvSpPr>
          <p:nvPr/>
        </p:nvSpPr>
        <p:spPr>
          <a:xfrm>
            <a:off x="737384" y="2492896"/>
            <a:ext cx="1224136"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U Passata" pitchFamily="34" charset="0"/>
              <a:ea typeface="+mj-ea"/>
              <a:cs typeface="+mj-cs"/>
            </a:endParaRPr>
          </a:p>
        </p:txBody>
      </p:sp>
      <p:sp>
        <p:nvSpPr>
          <p:cNvPr id="10" name="Title 2"/>
          <p:cNvSpPr txBox="1">
            <a:spLocks/>
          </p:cNvSpPr>
          <p:nvPr/>
        </p:nvSpPr>
        <p:spPr>
          <a:xfrm>
            <a:off x="2177544" y="1700808"/>
            <a:ext cx="2592288"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2000" b="0" i="0" u="none" strike="noStrike" kern="1200" cap="none" spc="0" normalizeH="0" baseline="0" noProof="0" dirty="0" err="1">
                <a:ln>
                  <a:noFill/>
                </a:ln>
                <a:solidFill>
                  <a:srgbClr val="FF9B21"/>
                </a:solidFill>
                <a:effectLst/>
                <a:uLnTx/>
                <a:uFillTx/>
                <a:latin typeface="Calibri"/>
                <a:ea typeface="+mj-ea"/>
                <a:cs typeface="+mj-cs"/>
              </a:rPr>
              <a:t>Mellemistider</a:t>
            </a:r>
            <a:endParaRPr kumimoji="0" lang="en-US" sz="2000" b="0" i="0" u="none" strike="noStrike" kern="1200" cap="none" spc="0" normalizeH="0" baseline="0" noProof="0" dirty="0">
              <a:ln>
                <a:noFill/>
              </a:ln>
              <a:solidFill>
                <a:srgbClr val="FF9B21"/>
              </a:solidFill>
              <a:effectLst/>
              <a:uLnTx/>
              <a:uFillTx/>
              <a:latin typeface="Calibri"/>
              <a:ea typeface="+mj-ea"/>
              <a:cs typeface="+mj-cs"/>
            </a:endParaRPr>
          </a:p>
        </p:txBody>
      </p:sp>
      <p:pic>
        <p:nvPicPr>
          <p:cNvPr id="11" name="Picture 10" descr="carote_antart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712" y="3140968"/>
            <a:ext cx="2771800" cy="2322768"/>
          </a:xfrm>
          <a:prstGeom prst="rect">
            <a:avLst/>
          </a:prstGeom>
        </p:spPr>
      </p:pic>
      <p:sp>
        <p:nvSpPr>
          <p:cNvPr id="12" name="Oval 11"/>
          <p:cNvSpPr/>
          <p:nvPr/>
        </p:nvSpPr>
        <p:spPr bwMode="auto">
          <a:xfrm>
            <a:off x="7884368" y="4293096"/>
            <a:ext cx="720080" cy="288032"/>
          </a:xfrm>
          <a:prstGeom prst="ellipse">
            <a:avLst/>
          </a:prstGeom>
          <a:noFill/>
          <a:ln w="38100" cap="flat" cmpd="sng" algn="ctr">
            <a:solidFill>
              <a:srgbClr val="FF66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Line 11"/>
          <p:cNvSpPr>
            <a:spLocks noChangeShapeType="1"/>
          </p:cNvSpPr>
          <p:nvPr/>
        </p:nvSpPr>
        <p:spPr bwMode="auto">
          <a:xfrm>
            <a:off x="4121760" y="2217100"/>
            <a:ext cx="1080120" cy="432048"/>
          </a:xfrm>
          <a:prstGeom prst="line">
            <a:avLst/>
          </a:prstGeom>
          <a:noFill/>
          <a:ln w="19050">
            <a:solidFill>
              <a:srgbClr val="FF9B21"/>
            </a:solidFill>
            <a:round/>
            <a:headEnd/>
            <a:tailEnd type="triangle" w="lg" len="med"/>
          </a:ln>
        </p:spPr>
        <p:txBody>
          <a:bodyPr>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Content Placeholder 1"/>
          <p:cNvSpPr txBox="1">
            <a:spLocks/>
          </p:cNvSpPr>
          <p:nvPr/>
        </p:nvSpPr>
        <p:spPr>
          <a:xfrm rot="16200000">
            <a:off x="-832278" y="2633548"/>
            <a:ext cx="2016225" cy="720080"/>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A2BAFE"/>
                </a:solidFill>
                <a:effectLst/>
                <a:uLnTx/>
                <a:uFillTx/>
                <a:latin typeface="Calibri"/>
                <a:ea typeface="+mn-ea"/>
                <a:cs typeface="Calibri"/>
              </a:rPr>
              <a:t>Temperatur (°C)</a:t>
            </a:r>
          </a:p>
        </p:txBody>
      </p:sp>
      <p:sp>
        <p:nvSpPr>
          <p:cNvPr id="16" name="Content Placeholder 1"/>
          <p:cNvSpPr txBox="1">
            <a:spLocks/>
          </p:cNvSpPr>
          <p:nvPr/>
        </p:nvSpPr>
        <p:spPr>
          <a:xfrm rot="16200000">
            <a:off x="5094376" y="3501007"/>
            <a:ext cx="2016225" cy="720080"/>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a:ln>
                  <a:noFill/>
                </a:ln>
                <a:solidFill>
                  <a:srgbClr val="008000"/>
                </a:solidFill>
                <a:effectLst/>
                <a:uLnTx/>
                <a:uFillTx/>
                <a:latin typeface="Calibri"/>
                <a:ea typeface="+mn-ea"/>
                <a:cs typeface="Calibri"/>
              </a:rPr>
              <a:t>CO</a:t>
            </a:r>
            <a:r>
              <a:rPr kumimoji="0" lang="da-DK" sz="2000" b="0" i="0" u="none" strike="noStrike" kern="1200" cap="none" spc="0" normalizeH="0" baseline="-25000" noProof="0">
                <a:ln>
                  <a:noFill/>
                </a:ln>
                <a:solidFill>
                  <a:srgbClr val="008000"/>
                </a:solidFill>
                <a:effectLst/>
                <a:uLnTx/>
                <a:uFillTx/>
                <a:latin typeface="Calibri"/>
                <a:ea typeface="+mn-ea"/>
                <a:cs typeface="Calibri"/>
              </a:rPr>
              <a:t>2</a:t>
            </a:r>
            <a:r>
              <a:rPr kumimoji="0" lang="da-DK" sz="2000" b="0" i="0" u="none" strike="noStrike" kern="1200" cap="none" spc="0" normalizeH="0" baseline="0" noProof="0">
                <a:ln>
                  <a:noFill/>
                </a:ln>
                <a:solidFill>
                  <a:srgbClr val="008000"/>
                </a:solidFill>
                <a:effectLst/>
                <a:uLnTx/>
                <a:uFillTx/>
                <a:latin typeface="Calibri"/>
                <a:ea typeface="+mn-ea"/>
                <a:cs typeface="Calibri"/>
              </a:rPr>
              <a:t> (</a:t>
            </a:r>
            <a:r>
              <a:rPr kumimoji="0" lang="da-DK" sz="2000" b="0" i="0" u="none" strike="noStrike" kern="1200" cap="none" spc="0" normalizeH="0" baseline="0" noProof="0" dirty="0" err="1">
                <a:ln>
                  <a:noFill/>
                </a:ln>
                <a:solidFill>
                  <a:srgbClr val="008000"/>
                </a:solidFill>
                <a:effectLst/>
                <a:uLnTx/>
                <a:uFillTx/>
                <a:latin typeface="Calibri"/>
                <a:ea typeface="+mn-ea"/>
                <a:cs typeface="Calibri"/>
              </a:rPr>
              <a:t>ppm</a:t>
            </a:r>
            <a:r>
              <a:rPr kumimoji="0" lang="da-DK" sz="2000" b="0" i="0" u="none" strike="noStrike" kern="1200" cap="none" spc="0" normalizeH="0" baseline="0" noProof="0" dirty="0">
                <a:ln>
                  <a:noFill/>
                </a:ln>
                <a:solidFill>
                  <a:srgbClr val="008000"/>
                </a:solidFill>
                <a:effectLst/>
                <a:uLnTx/>
                <a:uFillTx/>
                <a:latin typeface="Calibri"/>
                <a:ea typeface="+mn-ea"/>
                <a:cs typeface="Calibri"/>
              </a:rPr>
              <a:t>)</a:t>
            </a:r>
          </a:p>
        </p:txBody>
      </p:sp>
      <p:sp>
        <p:nvSpPr>
          <p:cNvPr id="17" name="Content Placeholder 1"/>
          <p:cNvSpPr txBox="1">
            <a:spLocks/>
          </p:cNvSpPr>
          <p:nvPr/>
        </p:nvSpPr>
        <p:spPr>
          <a:xfrm>
            <a:off x="1951246" y="5267184"/>
            <a:ext cx="2016225" cy="720080"/>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FFFFFF"/>
                </a:solidFill>
                <a:effectLst/>
                <a:uLnTx/>
                <a:uFillTx/>
                <a:latin typeface="Calibri"/>
                <a:ea typeface="+mn-ea"/>
                <a:cs typeface="Calibri"/>
              </a:rPr>
              <a:t>Tusinde år før nu</a:t>
            </a:r>
          </a:p>
        </p:txBody>
      </p:sp>
      <p:sp>
        <p:nvSpPr>
          <p:cNvPr id="18" name="Content Placeholder 1"/>
          <p:cNvSpPr txBox="1">
            <a:spLocks/>
          </p:cNvSpPr>
          <p:nvPr/>
        </p:nvSpPr>
        <p:spPr>
          <a:xfrm>
            <a:off x="5466214" y="3620440"/>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008000"/>
                </a:solidFill>
                <a:effectLst/>
                <a:uLnTx/>
                <a:uFillTx/>
                <a:latin typeface="Calibri"/>
                <a:ea typeface="+mn-ea"/>
                <a:cs typeface="Calibri"/>
              </a:rPr>
              <a:t>260</a:t>
            </a:r>
          </a:p>
        </p:txBody>
      </p:sp>
      <p:sp>
        <p:nvSpPr>
          <p:cNvPr id="19" name="Content Placeholder 1"/>
          <p:cNvSpPr txBox="1">
            <a:spLocks/>
          </p:cNvSpPr>
          <p:nvPr/>
        </p:nvSpPr>
        <p:spPr>
          <a:xfrm>
            <a:off x="5466214" y="3937335"/>
            <a:ext cx="864096"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008000"/>
                </a:solidFill>
                <a:effectLst/>
                <a:uLnTx/>
                <a:uFillTx/>
                <a:latin typeface="Calibri"/>
                <a:ea typeface="+mn-ea"/>
                <a:cs typeface="Calibri"/>
              </a:rPr>
              <a:t>240</a:t>
            </a:r>
          </a:p>
        </p:txBody>
      </p:sp>
      <p:sp>
        <p:nvSpPr>
          <p:cNvPr id="20" name="Content Placeholder 1"/>
          <p:cNvSpPr txBox="1">
            <a:spLocks/>
          </p:cNvSpPr>
          <p:nvPr/>
        </p:nvSpPr>
        <p:spPr>
          <a:xfrm>
            <a:off x="5466214" y="4245915"/>
            <a:ext cx="2016225" cy="720080"/>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008000"/>
                </a:solidFill>
                <a:effectLst/>
                <a:uLnTx/>
                <a:uFillTx/>
                <a:latin typeface="Calibri"/>
                <a:ea typeface="+mn-ea"/>
                <a:cs typeface="Calibri"/>
              </a:rPr>
              <a:t>220</a:t>
            </a:r>
          </a:p>
        </p:txBody>
      </p:sp>
      <p:sp>
        <p:nvSpPr>
          <p:cNvPr id="21" name="Content Placeholder 1"/>
          <p:cNvSpPr txBox="1">
            <a:spLocks/>
          </p:cNvSpPr>
          <p:nvPr/>
        </p:nvSpPr>
        <p:spPr>
          <a:xfrm>
            <a:off x="5466214" y="4560851"/>
            <a:ext cx="2016225" cy="720080"/>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008000"/>
                </a:solidFill>
                <a:effectLst/>
                <a:uLnTx/>
                <a:uFillTx/>
                <a:latin typeface="Calibri"/>
                <a:ea typeface="+mn-ea"/>
                <a:cs typeface="Calibri"/>
              </a:rPr>
              <a:t>200</a:t>
            </a:r>
          </a:p>
        </p:txBody>
      </p:sp>
      <p:sp>
        <p:nvSpPr>
          <p:cNvPr id="22" name="Content Placeholder 1"/>
          <p:cNvSpPr txBox="1">
            <a:spLocks/>
          </p:cNvSpPr>
          <p:nvPr/>
        </p:nvSpPr>
        <p:spPr>
          <a:xfrm>
            <a:off x="275657" y="1853754"/>
            <a:ext cx="260381" cy="478982"/>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4</a:t>
            </a:r>
          </a:p>
        </p:txBody>
      </p:sp>
      <p:sp>
        <p:nvSpPr>
          <p:cNvPr id="23" name="Rounded Rectangle 22"/>
          <p:cNvSpPr/>
          <p:nvPr/>
        </p:nvSpPr>
        <p:spPr bwMode="auto">
          <a:xfrm>
            <a:off x="627030" y="3881308"/>
            <a:ext cx="417943" cy="376016"/>
          </a:xfrm>
          <a:prstGeom prst="roundRect">
            <a:avLst/>
          </a:prstGeom>
          <a:noFill/>
          <a:ln w="38100">
            <a:solidFill>
              <a:srgbClr val="FF9B2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Content Placeholder 1"/>
          <p:cNvSpPr txBox="1">
            <a:spLocks/>
          </p:cNvSpPr>
          <p:nvPr/>
        </p:nvSpPr>
        <p:spPr>
          <a:xfrm>
            <a:off x="271826" y="2164343"/>
            <a:ext cx="260381" cy="478982"/>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2</a:t>
            </a:r>
          </a:p>
        </p:txBody>
      </p:sp>
      <p:sp>
        <p:nvSpPr>
          <p:cNvPr id="25" name="Content Placeholder 1"/>
          <p:cNvSpPr txBox="1">
            <a:spLocks/>
          </p:cNvSpPr>
          <p:nvPr/>
        </p:nvSpPr>
        <p:spPr>
          <a:xfrm>
            <a:off x="195309" y="3724325"/>
            <a:ext cx="463715" cy="614867"/>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-8</a:t>
            </a:r>
          </a:p>
        </p:txBody>
      </p:sp>
      <p:sp>
        <p:nvSpPr>
          <p:cNvPr id="26" name="Content Placeholder 1"/>
          <p:cNvSpPr txBox="1">
            <a:spLocks/>
          </p:cNvSpPr>
          <p:nvPr/>
        </p:nvSpPr>
        <p:spPr>
          <a:xfrm>
            <a:off x="272644" y="2464567"/>
            <a:ext cx="268115" cy="285507"/>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0</a:t>
            </a:r>
          </a:p>
        </p:txBody>
      </p:sp>
      <p:sp>
        <p:nvSpPr>
          <p:cNvPr id="27" name="Content Placeholder 1"/>
          <p:cNvSpPr txBox="1">
            <a:spLocks/>
          </p:cNvSpPr>
          <p:nvPr/>
        </p:nvSpPr>
        <p:spPr>
          <a:xfrm>
            <a:off x="204077" y="2779697"/>
            <a:ext cx="387371" cy="368425"/>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-2</a:t>
            </a:r>
          </a:p>
        </p:txBody>
      </p:sp>
      <p:sp>
        <p:nvSpPr>
          <p:cNvPr id="28" name="Content Placeholder 1"/>
          <p:cNvSpPr txBox="1">
            <a:spLocks/>
          </p:cNvSpPr>
          <p:nvPr/>
        </p:nvSpPr>
        <p:spPr>
          <a:xfrm>
            <a:off x="194253" y="3068960"/>
            <a:ext cx="452703" cy="368425"/>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-4</a:t>
            </a:r>
          </a:p>
        </p:txBody>
      </p:sp>
      <p:sp>
        <p:nvSpPr>
          <p:cNvPr id="29" name="Content Placeholder 1"/>
          <p:cNvSpPr txBox="1">
            <a:spLocks/>
          </p:cNvSpPr>
          <p:nvPr/>
        </p:nvSpPr>
        <p:spPr>
          <a:xfrm>
            <a:off x="194253" y="3377195"/>
            <a:ext cx="467552" cy="216024"/>
          </a:xfrm>
          <a:prstGeom prst="rect">
            <a:avLst/>
          </a:prstGeom>
        </p:spPr>
        <p:txBody>
          <a:bodyPr vert="horz" lIns="91440" tIns="45720" rIns="91440" bIns="45720" rtlCol="0">
            <a:no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-6</a:t>
            </a:r>
          </a:p>
        </p:txBody>
      </p:sp>
      <p:sp>
        <p:nvSpPr>
          <p:cNvPr id="30" name="Rounded Rectangle 29"/>
          <p:cNvSpPr/>
          <p:nvPr/>
        </p:nvSpPr>
        <p:spPr bwMode="auto">
          <a:xfrm>
            <a:off x="506513" y="2611063"/>
            <a:ext cx="417943" cy="473850"/>
          </a:xfrm>
          <a:prstGeom prst="roundRect">
            <a:avLst/>
          </a:prstGeom>
          <a:noFill/>
          <a:ln w="38100">
            <a:solidFill>
              <a:srgbClr val="FF9B2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itle 2"/>
          <p:cNvSpPr txBox="1">
            <a:spLocks/>
          </p:cNvSpPr>
          <p:nvPr/>
        </p:nvSpPr>
        <p:spPr>
          <a:xfrm>
            <a:off x="632150" y="4059066"/>
            <a:ext cx="2592288"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a:ln>
                  <a:noFill/>
                </a:ln>
                <a:solidFill>
                  <a:srgbClr val="FF9B21"/>
                </a:solidFill>
                <a:effectLst/>
                <a:uLnTx/>
                <a:uFillTx/>
                <a:latin typeface="Calibri"/>
                <a:ea typeface="+mj-ea"/>
                <a:cs typeface="+mj-cs"/>
              </a:rPr>
              <a:t>Max is</a:t>
            </a:r>
            <a:endParaRPr kumimoji="0" lang="en-US" sz="1800" b="0" i="0" u="none" strike="noStrike" kern="1200" cap="none" spc="0" normalizeH="0" baseline="0" noProof="0" dirty="0">
              <a:ln>
                <a:noFill/>
              </a:ln>
              <a:solidFill>
                <a:srgbClr val="FF9B21"/>
              </a:solidFill>
              <a:effectLst/>
              <a:uLnTx/>
              <a:uFillTx/>
              <a:latin typeface="Calibri"/>
              <a:ea typeface="+mj-ea"/>
              <a:cs typeface="+mj-cs"/>
            </a:endParaRPr>
          </a:p>
        </p:txBody>
      </p:sp>
      <p:sp>
        <p:nvSpPr>
          <p:cNvPr id="32" name="Title 2"/>
          <p:cNvSpPr txBox="1">
            <a:spLocks/>
          </p:cNvSpPr>
          <p:nvPr/>
        </p:nvSpPr>
        <p:spPr>
          <a:xfrm>
            <a:off x="755576" y="2060848"/>
            <a:ext cx="2592288" cy="648072"/>
          </a:xfrm>
          <a:prstGeom prst="rect">
            <a:avLst/>
          </a:prstGeom>
          <a:ln>
            <a:noFill/>
          </a:ln>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err="1">
                <a:ln>
                  <a:noFill/>
                </a:ln>
                <a:solidFill>
                  <a:srgbClr val="FF9B21"/>
                </a:solidFill>
                <a:effectLst/>
                <a:uLnTx/>
                <a:uFillTx/>
                <a:latin typeface="Calibri"/>
                <a:ea typeface="+mj-ea"/>
                <a:cs typeface="+mj-cs"/>
              </a:rPr>
              <a:t>Nuværende</a:t>
            </a:r>
            <a:r>
              <a:rPr kumimoji="0" lang="en-US" sz="1800" b="0" i="0" u="none" strike="noStrike" kern="1200" cap="none" spc="0" normalizeH="0" baseline="0" noProof="0" dirty="0">
                <a:ln>
                  <a:noFill/>
                </a:ln>
                <a:solidFill>
                  <a:srgbClr val="FF9B21"/>
                </a:solidFill>
                <a:effectLst/>
                <a:uLnTx/>
                <a:uFillTx/>
                <a:latin typeface="Calibri"/>
                <a:ea typeface="+mj-ea"/>
                <a:cs typeface="+mj-cs"/>
              </a:rPr>
              <a:t> </a:t>
            </a:r>
          </a:p>
          <a:p>
            <a:pPr marL="0" marR="0" lvl="0" indent="0" algn="l"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err="1">
                <a:ln>
                  <a:noFill/>
                </a:ln>
                <a:solidFill>
                  <a:srgbClr val="FF9B21"/>
                </a:solidFill>
                <a:effectLst/>
                <a:uLnTx/>
                <a:uFillTx/>
                <a:latin typeface="Calibri"/>
                <a:ea typeface="+mj-ea"/>
                <a:cs typeface="+mj-cs"/>
              </a:rPr>
              <a:t>mellemistid</a:t>
            </a:r>
            <a:endParaRPr kumimoji="0" lang="en-US" sz="1800" b="0" i="0" u="none" strike="noStrike" kern="1200" cap="none" spc="0" normalizeH="0" baseline="0" noProof="0" dirty="0">
              <a:ln>
                <a:noFill/>
              </a:ln>
              <a:solidFill>
                <a:srgbClr val="FF9B21"/>
              </a:solidFill>
              <a:effectLst/>
              <a:uLnTx/>
              <a:uFillTx/>
              <a:latin typeface="Calibri"/>
              <a:ea typeface="+mj-ea"/>
              <a:cs typeface="+mj-cs"/>
            </a:endParaRPr>
          </a:p>
        </p:txBody>
      </p:sp>
      <p:sp>
        <p:nvSpPr>
          <p:cNvPr id="33" name="Content Placeholder 1"/>
          <p:cNvSpPr txBox="1">
            <a:spLocks/>
          </p:cNvSpPr>
          <p:nvPr/>
        </p:nvSpPr>
        <p:spPr>
          <a:xfrm>
            <a:off x="377297" y="5074764"/>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0</a:t>
            </a:r>
          </a:p>
        </p:txBody>
      </p:sp>
      <p:sp>
        <p:nvSpPr>
          <p:cNvPr id="34" name="Content Placeholder 1"/>
          <p:cNvSpPr txBox="1">
            <a:spLocks/>
          </p:cNvSpPr>
          <p:nvPr/>
        </p:nvSpPr>
        <p:spPr>
          <a:xfrm>
            <a:off x="914873" y="5059229"/>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50</a:t>
            </a:r>
          </a:p>
        </p:txBody>
      </p:sp>
      <p:sp>
        <p:nvSpPr>
          <p:cNvPr id="35" name="Content Placeholder 1"/>
          <p:cNvSpPr txBox="1">
            <a:spLocks/>
          </p:cNvSpPr>
          <p:nvPr/>
        </p:nvSpPr>
        <p:spPr>
          <a:xfrm>
            <a:off x="1434173" y="5066551"/>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100</a:t>
            </a:r>
          </a:p>
        </p:txBody>
      </p:sp>
      <p:sp>
        <p:nvSpPr>
          <p:cNvPr id="36" name="Content Placeholder 1"/>
          <p:cNvSpPr txBox="1">
            <a:spLocks/>
          </p:cNvSpPr>
          <p:nvPr/>
        </p:nvSpPr>
        <p:spPr>
          <a:xfrm>
            <a:off x="2037255" y="5055188"/>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150</a:t>
            </a:r>
          </a:p>
        </p:txBody>
      </p:sp>
      <p:sp>
        <p:nvSpPr>
          <p:cNvPr id="37" name="Content Placeholder 1"/>
          <p:cNvSpPr txBox="1">
            <a:spLocks/>
          </p:cNvSpPr>
          <p:nvPr/>
        </p:nvSpPr>
        <p:spPr>
          <a:xfrm>
            <a:off x="2634856" y="5054328"/>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200</a:t>
            </a:r>
          </a:p>
        </p:txBody>
      </p:sp>
      <p:sp>
        <p:nvSpPr>
          <p:cNvPr id="38" name="Content Placeholder 1"/>
          <p:cNvSpPr txBox="1">
            <a:spLocks/>
          </p:cNvSpPr>
          <p:nvPr/>
        </p:nvSpPr>
        <p:spPr>
          <a:xfrm>
            <a:off x="3212522" y="5054489"/>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250</a:t>
            </a:r>
          </a:p>
        </p:txBody>
      </p:sp>
      <p:sp>
        <p:nvSpPr>
          <p:cNvPr id="39" name="Content Placeholder 1"/>
          <p:cNvSpPr txBox="1">
            <a:spLocks/>
          </p:cNvSpPr>
          <p:nvPr/>
        </p:nvSpPr>
        <p:spPr>
          <a:xfrm>
            <a:off x="3795649" y="5054328"/>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300</a:t>
            </a:r>
          </a:p>
        </p:txBody>
      </p:sp>
      <p:sp>
        <p:nvSpPr>
          <p:cNvPr id="40" name="Content Placeholder 1"/>
          <p:cNvSpPr txBox="1">
            <a:spLocks/>
          </p:cNvSpPr>
          <p:nvPr/>
        </p:nvSpPr>
        <p:spPr>
          <a:xfrm>
            <a:off x="4391515" y="5046594"/>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350</a:t>
            </a:r>
          </a:p>
        </p:txBody>
      </p:sp>
      <p:sp>
        <p:nvSpPr>
          <p:cNvPr id="41" name="Content Placeholder 1"/>
          <p:cNvSpPr txBox="1">
            <a:spLocks/>
          </p:cNvSpPr>
          <p:nvPr/>
        </p:nvSpPr>
        <p:spPr>
          <a:xfrm>
            <a:off x="4967234" y="5051072"/>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FFFFF"/>
                </a:solidFill>
                <a:effectLst/>
                <a:uLnTx/>
                <a:uFillTx/>
                <a:latin typeface="Calibri"/>
                <a:ea typeface="+mn-ea"/>
                <a:cs typeface="Calibri"/>
              </a:rPr>
              <a:t>400</a:t>
            </a:r>
          </a:p>
        </p:txBody>
      </p:sp>
      <p:sp>
        <p:nvSpPr>
          <p:cNvPr id="42" name="Content Placeholder 1"/>
          <p:cNvSpPr txBox="1">
            <a:spLocks/>
          </p:cNvSpPr>
          <p:nvPr/>
        </p:nvSpPr>
        <p:spPr>
          <a:xfrm>
            <a:off x="5466214" y="3283092"/>
            <a:ext cx="648072" cy="576064"/>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008000"/>
                </a:solidFill>
                <a:effectLst/>
                <a:uLnTx/>
                <a:uFillTx/>
                <a:latin typeface="Calibri"/>
                <a:ea typeface="+mn-ea"/>
                <a:cs typeface="Calibri"/>
              </a:rPr>
              <a:t>280</a:t>
            </a:r>
          </a:p>
        </p:txBody>
      </p:sp>
      <p:grpSp>
        <p:nvGrpSpPr>
          <p:cNvPr id="43"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44"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cxnSp>
        <p:nvCxnSpPr>
          <p:cNvPr id="48" name="Straight Connector 47"/>
          <p:cNvCxnSpPr/>
          <p:nvPr/>
        </p:nvCxnSpPr>
        <p:spPr>
          <a:xfrm>
            <a:off x="0" y="836712"/>
            <a:ext cx="9169400" cy="1588"/>
          </a:xfrm>
          <a:prstGeom prst="line">
            <a:avLst/>
          </a:prstGeom>
          <a:ln>
            <a:solidFill>
              <a:schemeClr val="accent2">
                <a:lumMod val="50000"/>
              </a:schemeClr>
            </a:solidFill>
          </a:ln>
          <a:effectLst/>
        </p:spPr>
        <p:style>
          <a:lnRef idx="2">
            <a:schemeClr val="accent2"/>
          </a:lnRef>
          <a:fillRef idx="0">
            <a:schemeClr val="accent2"/>
          </a:fillRef>
          <a:effectRef idx="1">
            <a:schemeClr val="accent2"/>
          </a:effectRef>
          <a:fontRef idx="minor">
            <a:schemeClr val="tx1"/>
          </a:fontRef>
        </p:style>
      </p:cxnSp>
      <p:sp>
        <p:nvSpPr>
          <p:cNvPr id="49" name="Rectangle 48"/>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Temperatur og CO</a:t>
            </a:r>
            <a:r>
              <a:rPr lang="da-DK" sz="2000" baseline="-25000" dirty="0">
                <a:solidFill>
                  <a:schemeClr val="bg1"/>
                </a:solidFill>
                <a:latin typeface="Arial"/>
                <a:cs typeface="Arial"/>
              </a:rPr>
              <a:t>2</a:t>
            </a:r>
            <a:r>
              <a:rPr lang="da-DK" sz="2000" dirty="0">
                <a:solidFill>
                  <a:schemeClr val="bg1"/>
                </a:solidFill>
                <a:latin typeface="Arial"/>
                <a:cs typeface="Arial"/>
              </a:rPr>
              <a:t> fra Antarktis</a:t>
            </a:r>
            <a:endParaRPr lang="en-US" sz="2000" dirty="0">
              <a:solidFill>
                <a:schemeClr val="bg1"/>
              </a:solidFill>
              <a:latin typeface="Arial"/>
              <a:cs typeface="Arial"/>
            </a:endParaRPr>
          </a:p>
        </p:txBody>
      </p:sp>
      <p:cxnSp>
        <p:nvCxnSpPr>
          <p:cNvPr id="50" name="Straight Connector 49"/>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9103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10" grpId="0"/>
      <p:bldP spid="10" grpId="1"/>
      <p:bldP spid="14" grpId="0" animBg="1"/>
      <p:bldP spid="14" grpId="1" animBg="1"/>
      <p:bldP spid="16" grpId="0"/>
      <p:bldP spid="18" grpId="0"/>
      <p:bldP spid="19" grpId="0"/>
      <p:bldP spid="20" grpId="0"/>
      <p:bldP spid="21" grpId="0"/>
      <p:bldP spid="23" grpId="0" animBg="1"/>
      <p:bldP spid="30" grpId="0" animBg="1"/>
      <p:bldP spid="31" grpId="0"/>
      <p:bldP spid="32"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35496" y="51470"/>
            <a:ext cx="5400600" cy="85357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Et koldt Europa…</a:t>
            </a:r>
            <a:endParaRPr lang="en-US" dirty="0"/>
          </a:p>
        </p:txBody>
      </p:sp>
      <p:pic>
        <p:nvPicPr>
          <p:cNvPr id="3" name="Picture 4" descr="FIG_22_28b_EPP4E_CH22"/>
          <p:cNvPicPr>
            <a:picLocks noChangeAspect="1" noChangeArrowheads="1"/>
          </p:cNvPicPr>
          <p:nvPr/>
        </p:nvPicPr>
        <p:blipFill rotWithShape="1">
          <a:blip r:embed="rId2">
            <a:extLst>
              <a:ext uri="{28A0092B-C50C-407E-A947-70E740481C1C}">
                <a14:useLocalDpi xmlns:a14="http://schemas.microsoft.com/office/drawing/2010/main" val="0"/>
              </a:ext>
            </a:extLst>
          </a:blip>
          <a:srcRect l="6268" t="5184" r="4870" b="9291"/>
          <a:stretch/>
        </p:blipFill>
        <p:spPr bwMode="auto">
          <a:xfrm>
            <a:off x="179511" y="1556792"/>
            <a:ext cx="4577203" cy="444395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962" b="19459"/>
          <a:stretch/>
        </p:blipFill>
        <p:spPr>
          <a:xfrm>
            <a:off x="5652120" y="3089498"/>
            <a:ext cx="3352944" cy="2931790"/>
          </a:xfrm>
          <a:prstGeom prst="rect">
            <a:avLst/>
          </a:prstGeom>
        </p:spPr>
      </p:pic>
      <p:cxnSp>
        <p:nvCxnSpPr>
          <p:cNvPr id="5" name="Straight Connector 4"/>
          <p:cNvCxnSpPr/>
          <p:nvPr/>
        </p:nvCxnSpPr>
        <p:spPr bwMode="auto">
          <a:xfrm flipV="1">
            <a:off x="2987824" y="3645024"/>
            <a:ext cx="1656184" cy="504056"/>
          </a:xfrm>
          <a:prstGeom prst="lin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V="1">
            <a:off x="2987824" y="1988840"/>
            <a:ext cx="1224136" cy="216024"/>
          </a:xfrm>
          <a:prstGeom prst="lin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2699792" y="3573016"/>
            <a:ext cx="2772200" cy="565796"/>
          </a:xfrm>
          <a:prstGeom prst="line">
            <a:avLst/>
          </a:prstGeom>
          <a:noFill/>
          <a:ln w="22225">
            <a:solidFill>
              <a:srgbClr val="FF6600"/>
            </a:solidFill>
            <a:prstDash val="sysDash"/>
            <a:headEnd type="non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a:xfrm>
            <a:off x="0" y="836712"/>
            <a:ext cx="9169400" cy="1588"/>
          </a:xfrm>
          <a:prstGeom prst="line">
            <a:avLst/>
          </a:prstGeom>
          <a:ln>
            <a:solidFill>
              <a:schemeClr val="accent2">
                <a:lumMod val="50000"/>
              </a:schemeClr>
            </a:solidFill>
          </a:ln>
          <a:effectLst/>
        </p:spPr>
        <p:style>
          <a:lnRef idx="2">
            <a:schemeClr val="accent2"/>
          </a:lnRef>
          <a:fillRef idx="0">
            <a:schemeClr val="accent2"/>
          </a:fillRef>
          <a:effectRef idx="1">
            <a:schemeClr val="accent2"/>
          </a:effectRef>
          <a:fontRef idx="minor">
            <a:schemeClr val="tx1"/>
          </a:fontRef>
        </p:style>
      </p:cxn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4" name="Rectangle 13"/>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Et koldt Europa under sidste istids maksimum</a:t>
            </a:r>
            <a:endParaRPr lang="en-US" sz="2000" dirty="0">
              <a:solidFill>
                <a:schemeClr val="bg1"/>
              </a:solidFill>
              <a:latin typeface="Arial"/>
              <a:cs typeface="Arial"/>
            </a:endParaRPr>
          </a:p>
        </p:txBody>
      </p:sp>
      <p:cxnSp>
        <p:nvCxnSpPr>
          <p:cNvPr id="15" name="Straight Connector 14"/>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374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35496" y="332656"/>
            <a:ext cx="5400600" cy="853577"/>
          </a:xfrm>
          <a:prstGeom prst="rect">
            <a:avLst/>
          </a:prstGeom>
        </p:spPr>
        <p:txBody>
          <a:bodyP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Istiderne og det moderne menneskes spredning </a:t>
            </a:r>
            <a:endParaRPr lang="en-US" dirty="0"/>
          </a:p>
        </p:txBody>
      </p:sp>
      <p:pic>
        <p:nvPicPr>
          <p:cNvPr id="3" name="Picture 2" descr="Human_dispersal.tiff"/>
          <p:cNvPicPr>
            <a:picLocks noChangeAspect="1"/>
          </p:cNvPicPr>
          <p:nvPr/>
        </p:nvPicPr>
        <p:blipFill rotWithShape="1">
          <a:blip r:embed="rId2"/>
          <a:srcRect r="1559"/>
          <a:stretch/>
        </p:blipFill>
        <p:spPr>
          <a:xfrm>
            <a:off x="0" y="1484784"/>
            <a:ext cx="5456121" cy="4636157"/>
          </a:xfrm>
          <a:prstGeom prst="rect">
            <a:avLst/>
          </a:prstGeom>
        </p:spPr>
      </p:pic>
      <p:pic>
        <p:nvPicPr>
          <p:cNvPr id="4" name="Picture 3" descr="EA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00" y="2598355"/>
            <a:ext cx="3600000" cy="3042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Neaderthal_Humans.jpg"/>
          <p:cNvPicPr>
            <a:picLocks noChangeAspect="1"/>
          </p:cNvPicPr>
          <p:nvPr/>
        </p:nvPicPr>
        <p:blipFill rotWithShape="1">
          <a:blip r:embed="rId4">
            <a:extLst>
              <a:ext uri="{28A0092B-C50C-407E-A947-70E740481C1C}">
                <a14:useLocalDpi xmlns:a14="http://schemas.microsoft.com/office/drawing/2010/main" val="0"/>
              </a:ext>
            </a:extLst>
          </a:blip>
          <a:srcRect b="12561"/>
          <a:stretch/>
        </p:blipFill>
        <p:spPr>
          <a:xfrm>
            <a:off x="5508104" y="2592930"/>
            <a:ext cx="3635896" cy="3179202"/>
          </a:xfrm>
          <a:prstGeom prst="rect">
            <a:avLst/>
          </a:prstGeom>
        </p:spPr>
      </p:pic>
      <p:sp>
        <p:nvSpPr>
          <p:cNvPr id="6" name="Rectangle 5"/>
          <p:cNvSpPr/>
          <p:nvPr/>
        </p:nvSpPr>
        <p:spPr bwMode="auto">
          <a:xfrm>
            <a:off x="5545197" y="2670363"/>
            <a:ext cx="1152128" cy="504056"/>
          </a:xfrm>
          <a:prstGeom prst="rect">
            <a:avLst/>
          </a:prstGeom>
          <a:solidFill>
            <a:srgbClr val="6DCFF6"/>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7" name="Rectangle 6"/>
          <p:cNvSpPr/>
          <p:nvPr/>
        </p:nvSpPr>
        <p:spPr bwMode="auto">
          <a:xfrm>
            <a:off x="1907704" y="5517232"/>
            <a:ext cx="2016224" cy="603709"/>
          </a:xfrm>
          <a:prstGeom prst="rect">
            <a:avLst/>
          </a:prstGeom>
          <a:solidFill>
            <a:schemeClr val="bg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8" name="Rectangle 7"/>
          <p:cNvSpPr/>
          <p:nvPr/>
        </p:nvSpPr>
        <p:spPr bwMode="auto">
          <a:xfrm>
            <a:off x="6273661" y="2966779"/>
            <a:ext cx="279648" cy="423664"/>
          </a:xfrm>
          <a:prstGeom prst="rect">
            <a:avLst/>
          </a:prstGeom>
          <a:solidFill>
            <a:srgbClr val="6DCFF6"/>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9" name="Rectangle 8"/>
          <p:cNvSpPr/>
          <p:nvPr/>
        </p:nvSpPr>
        <p:spPr bwMode="auto">
          <a:xfrm>
            <a:off x="5796136" y="3678475"/>
            <a:ext cx="1440160" cy="504056"/>
          </a:xfrm>
          <a:prstGeom prst="rect">
            <a:avLst/>
          </a:prstGeom>
          <a:solidFill>
            <a:srgbClr val="6DCFF6"/>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10" name="Rectangle 9"/>
          <p:cNvSpPr/>
          <p:nvPr/>
        </p:nvSpPr>
        <p:spPr bwMode="auto">
          <a:xfrm>
            <a:off x="6121260" y="3318435"/>
            <a:ext cx="322947" cy="504056"/>
          </a:xfrm>
          <a:prstGeom prst="rect">
            <a:avLst/>
          </a:prstGeom>
          <a:solidFill>
            <a:srgbClr val="6DCFF6"/>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11" name="Rectangle 10"/>
          <p:cNvSpPr/>
          <p:nvPr/>
        </p:nvSpPr>
        <p:spPr bwMode="auto">
          <a:xfrm>
            <a:off x="7921461" y="2598355"/>
            <a:ext cx="1008112" cy="504056"/>
          </a:xfrm>
          <a:prstGeom prst="rect">
            <a:avLst/>
          </a:prstGeom>
          <a:solidFill>
            <a:srgbClr val="6DCFF6"/>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7AB51D"/>
              </a:solidFill>
              <a:effectLst/>
              <a:uLnTx/>
              <a:uFillTx/>
              <a:latin typeface="Verdana" pitchFamily="34" charset="0"/>
              <a:ea typeface="+mn-ea"/>
              <a:cs typeface="+mn-cs"/>
            </a:endParaRPr>
          </a:p>
        </p:txBody>
      </p:sp>
      <p:sp>
        <p:nvSpPr>
          <p:cNvPr id="12" name="Rounded Rectangle 11"/>
          <p:cNvSpPr/>
          <p:nvPr/>
        </p:nvSpPr>
        <p:spPr bwMode="auto">
          <a:xfrm>
            <a:off x="2195736" y="1556792"/>
            <a:ext cx="792088" cy="504056"/>
          </a:xfrm>
          <a:prstGeom prst="roundRect">
            <a:avLst/>
          </a:prstGeom>
          <a:noFill/>
          <a:ln w="38100">
            <a:solidFill>
              <a:srgbClr val="FF0000"/>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3" name="Straight Connector 12"/>
          <p:cNvCxnSpPr/>
          <p:nvPr/>
        </p:nvCxnSpPr>
        <p:spPr bwMode="auto">
          <a:xfrm>
            <a:off x="3131840" y="1988840"/>
            <a:ext cx="2448272" cy="720080"/>
          </a:xfrm>
          <a:prstGeom prst="line">
            <a:avLst/>
          </a:prstGeom>
          <a:noFill/>
          <a:ln w="38100" cap="flat" cmpd="sng" algn="ctr">
            <a:solidFill>
              <a:srgbClr val="FF0000"/>
            </a:solidFill>
            <a:prstDash val="sysDash"/>
            <a:round/>
            <a:headEnd type="triangle" w="lg" len="lg"/>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6"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7"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20" name="Rectangle 19">
            <a:extLst>
              <a:ext uri="{FF2B5EF4-FFF2-40B4-BE49-F238E27FC236}">
                <a16:creationId xmlns:a16="http://schemas.microsoft.com/office/drawing/2014/main" id="{3690AF42-2937-2E45-9029-A209AA3C3D1D}"/>
              </a:ext>
            </a:extLst>
          </p:cNvPr>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Istiderne og spredningen af det moderne menneske</a:t>
            </a:r>
            <a:endParaRPr lang="en-US" sz="2000" dirty="0">
              <a:solidFill>
                <a:schemeClr val="bg1"/>
              </a:solidFill>
              <a:latin typeface="Arial"/>
              <a:cs typeface="Arial"/>
            </a:endParaRPr>
          </a:p>
        </p:txBody>
      </p:sp>
      <p:cxnSp>
        <p:nvCxnSpPr>
          <p:cNvPr id="21" name="Straight Connector 20">
            <a:extLst>
              <a:ext uri="{FF2B5EF4-FFF2-40B4-BE49-F238E27FC236}">
                <a16:creationId xmlns:a16="http://schemas.microsoft.com/office/drawing/2014/main" id="{3CA55A7E-68DD-B240-A9DC-26AF0F28B35E}"/>
              </a:ext>
            </a:extLst>
          </p:cNvPr>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6960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j5_humans_progr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365259"/>
            <a:ext cx="7144074" cy="5088077"/>
          </a:xfrm>
          <a:prstGeom prst="rect">
            <a:avLst/>
          </a:prstGeom>
        </p:spPr>
      </p:pic>
      <p:sp>
        <p:nvSpPr>
          <p:cNvPr id="6" name="TextBox 5"/>
          <p:cNvSpPr txBox="1"/>
          <p:nvPr/>
        </p:nvSpPr>
        <p:spPr>
          <a:xfrm>
            <a:off x="4427984" y="899428"/>
            <a:ext cx="4660250" cy="369332"/>
          </a:xfrm>
          <a:prstGeom prst="rect">
            <a:avLst/>
          </a:prstGeom>
          <a:noFill/>
        </p:spPr>
        <p:txBody>
          <a:bodyPr wrap="none" rtlCol="0">
            <a:spAutoFit/>
          </a:bodyPr>
          <a:lstStyle/>
          <a:p>
            <a:r>
              <a:rPr lang="en-US" dirty="0">
                <a:solidFill>
                  <a:srgbClr val="800000"/>
                </a:solidFill>
                <a:latin typeface="Arial"/>
                <a:cs typeface="Arial"/>
              </a:rPr>
              <a:t>- men nu </a:t>
            </a:r>
            <a:r>
              <a:rPr lang="en-US" dirty="0" err="1">
                <a:solidFill>
                  <a:srgbClr val="800000"/>
                </a:solidFill>
                <a:latin typeface="Arial"/>
                <a:cs typeface="Arial"/>
              </a:rPr>
              <a:t>alligevel</a:t>
            </a:r>
            <a:r>
              <a:rPr lang="en-US" dirty="0">
                <a:solidFill>
                  <a:srgbClr val="800000"/>
                </a:solidFill>
                <a:latin typeface="Arial"/>
                <a:cs typeface="Arial"/>
              </a:rPr>
              <a:t> </a:t>
            </a:r>
            <a:r>
              <a:rPr lang="en-US" dirty="0" err="1">
                <a:solidFill>
                  <a:srgbClr val="800000"/>
                </a:solidFill>
                <a:latin typeface="Arial"/>
                <a:cs typeface="Arial"/>
              </a:rPr>
              <a:t>ganske</a:t>
            </a:r>
            <a:r>
              <a:rPr lang="en-US" dirty="0">
                <a:solidFill>
                  <a:srgbClr val="800000"/>
                </a:solidFill>
                <a:latin typeface="Arial"/>
                <a:cs typeface="Arial"/>
              </a:rPr>
              <a:t> </a:t>
            </a:r>
            <a:r>
              <a:rPr lang="en-US" dirty="0" err="1">
                <a:solidFill>
                  <a:srgbClr val="800000"/>
                </a:solidFill>
                <a:latin typeface="Arial"/>
                <a:cs typeface="Arial"/>
              </a:rPr>
              <a:t>begivenhedsrig</a:t>
            </a:r>
            <a:r>
              <a:rPr lang="en-US" dirty="0">
                <a:solidFill>
                  <a:srgbClr val="800000"/>
                </a:solidFill>
                <a:latin typeface="Arial"/>
                <a:cs typeface="Arial"/>
              </a:rPr>
              <a:t>…</a:t>
            </a:r>
          </a:p>
        </p:txBody>
      </p:sp>
      <p:sp>
        <p:nvSpPr>
          <p:cNvPr id="7" name="Rectangle 6"/>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FFFFFF"/>
                </a:solidFill>
                <a:latin typeface="Arial"/>
                <a:cs typeface="Arial"/>
              </a:rPr>
              <a:t>Nuværende</a:t>
            </a:r>
            <a:r>
              <a:rPr lang="en-US" sz="2000" dirty="0">
                <a:solidFill>
                  <a:srgbClr val="FFFFFF"/>
                </a:solidFill>
                <a:latin typeface="Arial"/>
                <a:cs typeface="Arial"/>
              </a:rPr>
              <a:t> </a:t>
            </a:r>
            <a:r>
              <a:rPr lang="en-US" sz="2000" dirty="0" err="1">
                <a:solidFill>
                  <a:srgbClr val="FFFFFF"/>
                </a:solidFill>
                <a:latin typeface="Arial"/>
                <a:cs typeface="Arial"/>
              </a:rPr>
              <a:t>mellemistid</a:t>
            </a:r>
            <a:r>
              <a:rPr lang="en-US" sz="2000" dirty="0">
                <a:solidFill>
                  <a:srgbClr val="FFFFFF"/>
                </a:solidFill>
                <a:latin typeface="Arial"/>
                <a:cs typeface="Arial"/>
              </a:rPr>
              <a:t> (</a:t>
            </a:r>
            <a:r>
              <a:rPr lang="en-US" sz="2000" dirty="0" err="1">
                <a:solidFill>
                  <a:srgbClr val="FFFFFF"/>
                </a:solidFill>
                <a:latin typeface="Arial"/>
                <a:cs typeface="Arial"/>
              </a:rPr>
              <a:t>sidste</a:t>
            </a:r>
            <a:r>
              <a:rPr lang="en-US" sz="2000" dirty="0">
                <a:solidFill>
                  <a:srgbClr val="FFFFFF"/>
                </a:solidFill>
                <a:latin typeface="Arial"/>
                <a:cs typeface="Arial"/>
              </a:rPr>
              <a:t> 11.700 </a:t>
            </a:r>
            <a:r>
              <a:rPr lang="en-US" sz="2000" dirty="0" err="1">
                <a:solidFill>
                  <a:srgbClr val="FFFFFF"/>
                </a:solidFill>
                <a:latin typeface="Arial"/>
                <a:cs typeface="Arial"/>
              </a:rPr>
              <a:t>år</a:t>
            </a:r>
            <a:r>
              <a:rPr lang="en-US" sz="2000" dirty="0">
                <a:solidFill>
                  <a:srgbClr val="FFFFFF"/>
                </a:solidFill>
                <a:latin typeface="Arial"/>
                <a:cs typeface="Arial"/>
              </a:rPr>
              <a:t>) – en </a:t>
            </a:r>
            <a:r>
              <a:rPr lang="en-US" sz="2000" dirty="0" err="1">
                <a:solidFill>
                  <a:srgbClr val="FFFFFF"/>
                </a:solidFill>
                <a:latin typeface="Arial"/>
                <a:cs typeface="Arial"/>
              </a:rPr>
              <a:t>klimatisk</a:t>
            </a:r>
            <a:r>
              <a:rPr lang="en-US" sz="2000" dirty="0">
                <a:solidFill>
                  <a:srgbClr val="FFFFFF"/>
                </a:solidFill>
                <a:latin typeface="Arial"/>
                <a:cs typeface="Arial"/>
              </a:rPr>
              <a:t> </a:t>
            </a:r>
            <a:r>
              <a:rPr lang="en-US" sz="2000" dirty="0" err="1">
                <a:solidFill>
                  <a:srgbClr val="FFFFFF"/>
                </a:solidFill>
                <a:latin typeface="Arial"/>
                <a:cs typeface="Arial"/>
              </a:rPr>
              <a:t>rolig</a:t>
            </a:r>
            <a:r>
              <a:rPr lang="en-US" sz="2000" dirty="0">
                <a:solidFill>
                  <a:srgbClr val="FFFFFF"/>
                </a:solidFill>
                <a:latin typeface="Arial"/>
                <a:cs typeface="Arial"/>
              </a:rPr>
              <a:t> </a:t>
            </a:r>
            <a:r>
              <a:rPr lang="en-US" sz="2000" dirty="0" err="1">
                <a:solidFill>
                  <a:srgbClr val="FFFFFF"/>
                </a:solidFill>
                <a:latin typeface="Arial"/>
                <a:cs typeface="Arial"/>
              </a:rPr>
              <a:t>periode</a:t>
            </a:r>
            <a:endParaRPr lang="en-US" sz="2000" dirty="0">
              <a:solidFill>
                <a:srgbClr val="FFFFFF"/>
              </a:solidFill>
              <a:latin typeface="Arial"/>
              <a:cs typeface="Arial"/>
            </a:endParaRPr>
          </a:p>
        </p:txBody>
      </p:sp>
      <p:cxnSp>
        <p:nvCxnSpPr>
          <p:cNvPr id="8" name="Straight Connector 7"/>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grpSp>
        <p:nvGrpSpPr>
          <p:cNvPr id="11"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2"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5" name="TextBox 14"/>
          <p:cNvSpPr txBox="1"/>
          <p:nvPr/>
        </p:nvSpPr>
        <p:spPr>
          <a:xfrm>
            <a:off x="611560" y="3573016"/>
            <a:ext cx="7988084" cy="923330"/>
          </a:xfrm>
          <a:prstGeom prst="rect">
            <a:avLst/>
          </a:prstGeom>
          <a:solidFill>
            <a:schemeClr val="bg1"/>
          </a:solidFill>
          <a:ln>
            <a:solidFill>
              <a:schemeClr val="tx1"/>
            </a:solidFill>
          </a:ln>
        </p:spPr>
        <p:txBody>
          <a:bodyPr wrap="none" rtlCol="0">
            <a:spAutoFit/>
          </a:bodyPr>
          <a:lstStyle/>
          <a:p>
            <a:r>
              <a:rPr lang="en-US" sz="1800" dirty="0">
                <a:solidFill>
                  <a:srgbClr val="000090"/>
                </a:solidFill>
                <a:latin typeface="Arial"/>
                <a:cs typeface="Arial"/>
              </a:rPr>
              <a:t>- En </a:t>
            </a:r>
            <a:r>
              <a:rPr lang="en-US" sz="1800" dirty="0" err="1">
                <a:solidFill>
                  <a:srgbClr val="000090"/>
                </a:solidFill>
                <a:latin typeface="Arial"/>
                <a:cs typeface="Arial"/>
              </a:rPr>
              <a:t>relativt</a:t>
            </a:r>
            <a:r>
              <a:rPr lang="en-US" sz="1800" dirty="0">
                <a:solidFill>
                  <a:srgbClr val="000090"/>
                </a:solidFill>
                <a:latin typeface="Arial"/>
                <a:cs typeface="Arial"/>
              </a:rPr>
              <a:t> </a:t>
            </a:r>
            <a:r>
              <a:rPr lang="en-US" sz="1800" dirty="0" err="1">
                <a:solidFill>
                  <a:srgbClr val="000090"/>
                </a:solidFill>
                <a:latin typeface="Arial"/>
                <a:cs typeface="Arial"/>
              </a:rPr>
              <a:t>stabil</a:t>
            </a:r>
            <a:r>
              <a:rPr lang="en-US" sz="1800" dirty="0">
                <a:solidFill>
                  <a:srgbClr val="000090"/>
                </a:solidFill>
                <a:latin typeface="Arial"/>
                <a:cs typeface="Arial"/>
              </a:rPr>
              <a:t> </a:t>
            </a:r>
            <a:r>
              <a:rPr lang="en-US" sz="1800" dirty="0" err="1">
                <a:solidFill>
                  <a:srgbClr val="000090"/>
                </a:solidFill>
                <a:latin typeface="Arial"/>
                <a:cs typeface="Arial"/>
              </a:rPr>
              <a:t>periode</a:t>
            </a:r>
            <a:r>
              <a:rPr lang="en-US" sz="1800" dirty="0">
                <a:solidFill>
                  <a:srgbClr val="000090"/>
                </a:solidFill>
                <a:latin typeface="Arial"/>
                <a:cs typeface="Arial"/>
              </a:rPr>
              <a:t> </a:t>
            </a:r>
            <a:r>
              <a:rPr lang="en-US" sz="1800" dirty="0" err="1">
                <a:solidFill>
                  <a:srgbClr val="000090"/>
                </a:solidFill>
                <a:latin typeface="Arial"/>
                <a:cs typeface="Arial"/>
              </a:rPr>
              <a:t>hvori</a:t>
            </a:r>
            <a:r>
              <a:rPr lang="en-US" sz="1800" dirty="0">
                <a:solidFill>
                  <a:srgbClr val="000090"/>
                </a:solidFill>
                <a:latin typeface="Arial"/>
                <a:cs typeface="Arial"/>
              </a:rPr>
              <a:t> </a:t>
            </a:r>
            <a:r>
              <a:rPr lang="en-US" sz="1800" dirty="0" err="1">
                <a:solidFill>
                  <a:srgbClr val="000090"/>
                </a:solidFill>
                <a:latin typeface="Arial"/>
                <a:cs typeface="Arial"/>
              </a:rPr>
              <a:t>komplekse</a:t>
            </a:r>
            <a:r>
              <a:rPr lang="en-US" sz="1800" dirty="0">
                <a:solidFill>
                  <a:srgbClr val="000090"/>
                </a:solidFill>
                <a:latin typeface="Arial"/>
                <a:cs typeface="Arial"/>
              </a:rPr>
              <a:t> </a:t>
            </a:r>
            <a:r>
              <a:rPr lang="en-US" sz="1800" dirty="0" err="1">
                <a:solidFill>
                  <a:srgbClr val="000090"/>
                </a:solidFill>
                <a:latin typeface="Arial"/>
                <a:cs typeface="Arial"/>
              </a:rPr>
              <a:t>civilisationer</a:t>
            </a:r>
            <a:r>
              <a:rPr lang="en-US" sz="1800" dirty="0">
                <a:solidFill>
                  <a:srgbClr val="000090"/>
                </a:solidFill>
                <a:latin typeface="Arial"/>
                <a:cs typeface="Arial"/>
              </a:rPr>
              <a:t> </a:t>
            </a:r>
            <a:r>
              <a:rPr lang="en-US" sz="1800" dirty="0" err="1">
                <a:solidFill>
                  <a:srgbClr val="000090"/>
                </a:solidFill>
                <a:latin typeface="Arial"/>
                <a:cs typeface="Arial"/>
              </a:rPr>
              <a:t>udvikledes</a:t>
            </a:r>
            <a:endParaRPr lang="en-US" sz="1800" dirty="0">
              <a:solidFill>
                <a:srgbClr val="000090"/>
              </a:solidFill>
              <a:latin typeface="Arial"/>
              <a:cs typeface="Arial"/>
            </a:endParaRPr>
          </a:p>
          <a:p>
            <a:endParaRPr lang="en-US" sz="1800" dirty="0">
              <a:solidFill>
                <a:srgbClr val="000090"/>
              </a:solidFill>
              <a:latin typeface="Arial"/>
              <a:cs typeface="Arial"/>
            </a:endParaRPr>
          </a:p>
          <a:p>
            <a:r>
              <a:rPr lang="en-US" sz="1800" dirty="0">
                <a:solidFill>
                  <a:srgbClr val="000090"/>
                </a:solidFill>
                <a:latin typeface="Arial"/>
                <a:cs typeface="Arial"/>
              </a:rPr>
              <a:t>- Den </a:t>
            </a:r>
            <a:r>
              <a:rPr lang="en-US" sz="1800" dirty="0" err="1">
                <a:solidFill>
                  <a:srgbClr val="000090"/>
                </a:solidFill>
                <a:latin typeface="Arial"/>
                <a:cs typeface="Arial"/>
              </a:rPr>
              <a:t>eneste</a:t>
            </a:r>
            <a:r>
              <a:rPr lang="en-US" sz="1800" dirty="0">
                <a:solidFill>
                  <a:srgbClr val="000090"/>
                </a:solidFill>
                <a:latin typeface="Arial"/>
                <a:cs typeface="Arial"/>
              </a:rPr>
              <a:t> </a:t>
            </a:r>
            <a:r>
              <a:rPr lang="en-US" sz="1800" dirty="0" err="1">
                <a:solidFill>
                  <a:srgbClr val="000090"/>
                </a:solidFill>
                <a:latin typeface="Arial"/>
                <a:cs typeface="Arial"/>
              </a:rPr>
              <a:t>tilstand</a:t>
            </a:r>
            <a:r>
              <a:rPr lang="en-US" sz="1800" dirty="0">
                <a:solidFill>
                  <a:srgbClr val="000090"/>
                </a:solidFill>
                <a:latin typeface="Arial"/>
                <a:cs typeface="Arial"/>
              </a:rPr>
              <a:t> </a:t>
            </a:r>
            <a:r>
              <a:rPr lang="en-US" sz="1800" dirty="0" err="1">
                <a:solidFill>
                  <a:srgbClr val="000090"/>
                </a:solidFill>
                <a:latin typeface="Arial"/>
                <a:cs typeface="Arial"/>
              </a:rPr>
              <a:t>af</a:t>
            </a:r>
            <a:r>
              <a:rPr lang="en-US" sz="1800" dirty="0">
                <a:solidFill>
                  <a:srgbClr val="000090"/>
                </a:solidFill>
                <a:latin typeface="Arial"/>
                <a:cs typeface="Arial"/>
              </a:rPr>
              <a:t> “</a:t>
            </a:r>
            <a:r>
              <a:rPr lang="en-US" sz="1800" dirty="0" err="1">
                <a:solidFill>
                  <a:srgbClr val="000090"/>
                </a:solidFill>
                <a:latin typeface="Arial"/>
                <a:cs typeface="Arial"/>
              </a:rPr>
              <a:t>Jordens</a:t>
            </a:r>
            <a:r>
              <a:rPr lang="en-US" sz="1800" dirty="0">
                <a:solidFill>
                  <a:srgbClr val="000090"/>
                </a:solidFill>
                <a:latin typeface="Arial"/>
                <a:cs typeface="Arial"/>
              </a:rPr>
              <a:t> system” der </a:t>
            </a:r>
            <a:r>
              <a:rPr lang="en-US" sz="1800" dirty="0" err="1">
                <a:solidFill>
                  <a:srgbClr val="000090"/>
                </a:solidFill>
                <a:latin typeface="Arial"/>
                <a:cs typeface="Arial"/>
              </a:rPr>
              <a:t>understøtter</a:t>
            </a:r>
            <a:r>
              <a:rPr lang="en-US" sz="1800" dirty="0">
                <a:solidFill>
                  <a:srgbClr val="000090"/>
                </a:solidFill>
                <a:latin typeface="Arial"/>
                <a:cs typeface="Arial"/>
              </a:rPr>
              <a:t> </a:t>
            </a:r>
            <a:r>
              <a:rPr lang="en-US" sz="1800" dirty="0" err="1">
                <a:solidFill>
                  <a:srgbClr val="000090"/>
                </a:solidFill>
                <a:latin typeface="Arial"/>
                <a:cs typeface="Arial"/>
              </a:rPr>
              <a:t>vores</a:t>
            </a:r>
            <a:r>
              <a:rPr lang="en-US" sz="1800" dirty="0">
                <a:solidFill>
                  <a:srgbClr val="000090"/>
                </a:solidFill>
                <a:latin typeface="Arial"/>
                <a:cs typeface="Arial"/>
              </a:rPr>
              <a:t> </a:t>
            </a:r>
            <a:r>
              <a:rPr lang="en-US" sz="1800" dirty="0" err="1">
                <a:solidFill>
                  <a:srgbClr val="000090"/>
                </a:solidFill>
                <a:latin typeface="Arial"/>
                <a:cs typeface="Arial"/>
              </a:rPr>
              <a:t>civilisation</a:t>
            </a:r>
            <a:endParaRPr lang="en-US" sz="1800" dirty="0">
              <a:solidFill>
                <a:srgbClr val="000090"/>
              </a:solidFill>
              <a:latin typeface="Arial"/>
              <a:cs typeface="Arial"/>
            </a:endParaRPr>
          </a:p>
        </p:txBody>
      </p:sp>
    </p:spTree>
    <p:extLst>
      <p:ext uri="{BB962C8B-B14F-4D97-AF65-F5344CB8AC3E}">
        <p14:creationId xmlns:p14="http://schemas.microsoft.com/office/powerpoint/2010/main" val="146659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loceneTemp_IntA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75831"/>
            <a:ext cx="7428879" cy="5305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5940152" y="4797152"/>
            <a:ext cx="16779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da-DK" sz="2000" dirty="0" err="1">
                <a:solidFill>
                  <a:srgbClr val="FF0000"/>
                </a:solidFill>
              </a:rPr>
              <a:t>Holocæn</a:t>
            </a:r>
            <a:endParaRPr lang="da-DK" sz="2000" dirty="0">
              <a:solidFill>
                <a:srgbClr val="FF0000"/>
              </a:solidFill>
            </a:endParaRPr>
          </a:p>
        </p:txBody>
      </p:sp>
      <p:sp>
        <p:nvSpPr>
          <p:cNvPr id="11269" name="Line 5"/>
          <p:cNvSpPr>
            <a:spLocks noChangeShapeType="1"/>
          </p:cNvSpPr>
          <p:nvPr/>
        </p:nvSpPr>
        <p:spPr bwMode="auto">
          <a:xfrm>
            <a:off x="4499992" y="5379771"/>
            <a:ext cx="3613473" cy="14189"/>
          </a:xfrm>
          <a:prstGeom prst="line">
            <a:avLst/>
          </a:prstGeom>
          <a:noFill/>
          <a:ln w="381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 name="Rectangle 6"/>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Det </a:t>
            </a:r>
            <a:r>
              <a:rPr lang="da-DK" sz="2000" dirty="0" err="1">
                <a:solidFill>
                  <a:srgbClr val="FFFFFF"/>
                </a:solidFill>
                <a:latin typeface="Arial" pitchFamily="34" charset="0"/>
              </a:rPr>
              <a:t>Holocæne</a:t>
            </a:r>
            <a:r>
              <a:rPr lang="da-DK" sz="2000" dirty="0">
                <a:solidFill>
                  <a:srgbClr val="FFFFFF"/>
                </a:solidFill>
                <a:latin typeface="Arial" pitchFamily="34" charset="0"/>
              </a:rPr>
              <a:t> klima ved nordlige breddegrader</a:t>
            </a:r>
            <a:endParaRPr lang="en-US" sz="2000" dirty="0">
              <a:solidFill>
                <a:srgbClr val="FFFFFF"/>
              </a:solidFill>
              <a:latin typeface="Arial"/>
              <a:cs typeface="Arial"/>
            </a:endParaRPr>
          </a:p>
        </p:txBody>
      </p:sp>
      <p:cxnSp>
        <p:nvCxnSpPr>
          <p:cNvPr id="8" name="Straight Connector 7"/>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382908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un_earth_jupiter_whole_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481" y="747437"/>
            <a:ext cx="5843886" cy="5834147"/>
          </a:xfrm>
          <a:prstGeom prst="rect">
            <a:avLst/>
          </a:prstGeom>
        </p:spPr>
      </p:pic>
      <p:sp>
        <p:nvSpPr>
          <p:cNvPr id="7" name="TextBox 6"/>
          <p:cNvSpPr txBox="1"/>
          <p:nvPr/>
        </p:nvSpPr>
        <p:spPr>
          <a:xfrm>
            <a:off x="282892" y="6138797"/>
            <a:ext cx="968885" cy="400110"/>
          </a:xfrm>
          <a:prstGeom prst="rect">
            <a:avLst/>
          </a:prstGeom>
          <a:noFill/>
        </p:spPr>
        <p:txBody>
          <a:bodyPr wrap="none" rtlCol="0">
            <a:spAutoFit/>
          </a:bodyPr>
          <a:lstStyle/>
          <a:p>
            <a:r>
              <a:rPr lang="en-US" sz="2000" dirty="0" err="1">
                <a:solidFill>
                  <a:schemeClr val="accent5">
                    <a:lumMod val="40000"/>
                    <a:lumOff val="60000"/>
                  </a:schemeClr>
                </a:solidFill>
                <a:latin typeface="Arial"/>
                <a:cs typeface="Arial"/>
              </a:rPr>
              <a:t>Jorden</a:t>
            </a:r>
            <a:endParaRPr lang="en-US" sz="2000" dirty="0">
              <a:solidFill>
                <a:schemeClr val="accent5">
                  <a:lumMod val="40000"/>
                  <a:lumOff val="60000"/>
                </a:schemeClr>
              </a:solidFill>
              <a:latin typeface="Arial"/>
              <a:cs typeface="Arial"/>
            </a:endParaRPr>
          </a:p>
        </p:txBody>
      </p:sp>
      <p:cxnSp>
        <p:nvCxnSpPr>
          <p:cNvPr id="8" name="Straight Arrow Connector 7"/>
          <p:cNvCxnSpPr/>
          <p:nvPr/>
        </p:nvCxnSpPr>
        <p:spPr>
          <a:xfrm flipV="1">
            <a:off x="1207223" y="6057906"/>
            <a:ext cx="977177" cy="300911"/>
          </a:xfrm>
          <a:prstGeom prst="straightConnector1">
            <a:avLst/>
          </a:prstGeom>
          <a:ln>
            <a:solidFill>
              <a:schemeClr val="accent5">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1358" y="4781381"/>
            <a:ext cx="954483" cy="400110"/>
          </a:xfrm>
          <a:prstGeom prst="rect">
            <a:avLst/>
          </a:prstGeom>
          <a:noFill/>
        </p:spPr>
        <p:txBody>
          <a:bodyPr wrap="none" rtlCol="0">
            <a:spAutoFit/>
          </a:bodyPr>
          <a:lstStyle/>
          <a:p>
            <a:r>
              <a:rPr lang="en-US" sz="2000" dirty="0">
                <a:solidFill>
                  <a:schemeClr val="accent5">
                    <a:lumMod val="40000"/>
                    <a:lumOff val="60000"/>
                  </a:schemeClr>
                </a:solidFill>
                <a:latin typeface="Arial"/>
                <a:cs typeface="Arial"/>
              </a:rPr>
              <a:t>Jupiter</a:t>
            </a:r>
          </a:p>
        </p:txBody>
      </p:sp>
      <p:cxnSp>
        <p:nvCxnSpPr>
          <p:cNvPr id="10" name="Straight Arrow Connector 9"/>
          <p:cNvCxnSpPr/>
          <p:nvPr/>
        </p:nvCxnSpPr>
        <p:spPr>
          <a:xfrm>
            <a:off x="1219661" y="5093052"/>
            <a:ext cx="786939" cy="418755"/>
          </a:xfrm>
          <a:prstGeom prst="straightConnector1">
            <a:avLst/>
          </a:prstGeom>
          <a:ln>
            <a:solidFill>
              <a:schemeClr val="accent5">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Solen er en aktiv nabo</a:t>
            </a:r>
            <a:endParaRPr lang="en-US" sz="2000" dirty="0">
              <a:solidFill>
                <a:srgbClr val="FFFFFF"/>
              </a:solidFill>
              <a:latin typeface="Arial"/>
              <a:cs typeface="Arial"/>
            </a:endParaRPr>
          </a:p>
        </p:txBody>
      </p:sp>
      <p:cxnSp>
        <p:nvCxnSpPr>
          <p:cNvPr id="13" name="Straight Connector 12"/>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6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35496" y="51470"/>
            <a:ext cx="5400600" cy="853577"/>
          </a:xfrm>
          <a:prstGeom prst="rect">
            <a:avLst/>
          </a:prstGeom>
        </p:spPr>
        <p:txBody>
          <a:bodyP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Observation af solpletter</a:t>
            </a:r>
            <a:endParaRPr lang="en-US" dirty="0"/>
          </a:p>
        </p:txBody>
      </p:sp>
      <p:pic>
        <p:nvPicPr>
          <p:cNvPr id="3" name="Picture 2"/>
          <p:cNvPicPr>
            <a:picLocks noChangeAspect="1"/>
          </p:cNvPicPr>
          <p:nvPr/>
        </p:nvPicPr>
        <p:blipFill>
          <a:blip r:embed="rId2"/>
          <a:stretch>
            <a:fillRect/>
          </a:stretch>
        </p:blipFill>
        <p:spPr>
          <a:xfrm>
            <a:off x="3501899" y="1582276"/>
            <a:ext cx="4814517" cy="4814517"/>
          </a:xfrm>
          <a:prstGeom prst="rect">
            <a:avLst/>
          </a:prstGeom>
        </p:spPr>
      </p:pic>
      <p:pic>
        <p:nvPicPr>
          <p:cNvPr id="4" name="Picture 10" descr="abc_galileo_090825_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131" y="3638178"/>
            <a:ext cx="3079750"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177517" y="5733256"/>
            <a:ext cx="2674403" cy="518091"/>
          </a:xfrm>
          <a:prstGeom prst="rect">
            <a:avLst/>
          </a:prstGeom>
          <a:noFill/>
        </p:spPr>
        <p:txBody>
          <a:bodyPr wrap="none">
            <a:spAutoFit/>
          </a:bodyPr>
          <a:lstStyle/>
          <a:p>
            <a:pPr marL="0" marR="0" lvl="0" indent="0" algn="l" defTabSz="914400" rtl="0" eaLnBrk="1" fontAlgn="base" latinLnBrk="0" hangingPunct="1">
              <a:lnSpc>
                <a:spcPts val="3600"/>
              </a:lnSpc>
              <a:spcBef>
                <a:spcPct val="0"/>
              </a:spcBef>
              <a:spcAft>
                <a:spcPct val="0"/>
              </a:spcAft>
              <a:buClr>
                <a:srgbClr val="82B532"/>
              </a:buClr>
              <a:buSzTx/>
              <a:tabLst/>
              <a:defRPr/>
            </a:pPr>
            <a:r>
              <a:rPr lang="en-US" sz="1600" i="1" dirty="0">
                <a:solidFill>
                  <a:srgbClr val="FFFFFF">
                    <a:lumMod val="60000"/>
                    <a:lumOff val="40000"/>
                  </a:srgbClr>
                </a:solidFill>
                <a:latin typeface="Arial"/>
                <a:ea typeface="ＭＳ Ｐゴシック" charset="0"/>
                <a:cs typeface="Arial"/>
              </a:rPr>
              <a:t>G</a:t>
            </a:r>
            <a:r>
              <a:rPr kumimoji="0" lang="en-US" sz="1600" b="0" i="1" u="none" strike="noStrike" kern="1200" cap="none" spc="0" normalizeH="0" baseline="0" noProof="0" dirty="0" err="1">
                <a:ln>
                  <a:noFill/>
                </a:ln>
                <a:solidFill>
                  <a:srgbClr val="FFFFFF">
                    <a:lumMod val="60000"/>
                    <a:lumOff val="40000"/>
                  </a:srgbClr>
                </a:solidFill>
                <a:effectLst/>
                <a:uLnTx/>
                <a:uFillTx/>
                <a:latin typeface="Arial"/>
                <a:ea typeface="ＭＳ Ｐゴシック" charset="0"/>
                <a:cs typeface="Arial"/>
              </a:rPr>
              <a:t>alileo</a:t>
            </a:r>
            <a:r>
              <a:rPr kumimoji="0" lang="en-US" sz="1600" b="0" i="1" u="none" strike="noStrike" kern="1200" cap="none" spc="0" normalizeH="0" baseline="0" noProof="0" dirty="0">
                <a:ln>
                  <a:noFill/>
                </a:ln>
                <a:solidFill>
                  <a:srgbClr val="FFFFFF">
                    <a:lumMod val="60000"/>
                    <a:lumOff val="40000"/>
                  </a:srgbClr>
                </a:solidFill>
                <a:effectLst/>
                <a:uLnTx/>
                <a:uFillTx/>
                <a:latin typeface="Arial"/>
                <a:ea typeface="ＭＳ Ｐゴシック" charset="0"/>
                <a:cs typeface="Arial"/>
              </a:rPr>
              <a:t> </a:t>
            </a:r>
            <a:r>
              <a:rPr kumimoji="0" lang="en-US" sz="1600" b="0" i="1" u="none" strike="noStrike" kern="1200" cap="none" spc="0" normalizeH="0" baseline="0" noProof="0" dirty="0" err="1">
                <a:ln>
                  <a:noFill/>
                </a:ln>
                <a:solidFill>
                  <a:srgbClr val="FFFFFF">
                    <a:lumMod val="60000"/>
                    <a:lumOff val="40000"/>
                  </a:srgbClr>
                </a:solidFill>
                <a:effectLst/>
                <a:uLnTx/>
                <a:uFillTx/>
                <a:latin typeface="Arial"/>
                <a:ea typeface="ＭＳ Ｐゴシック" charset="0"/>
                <a:cs typeface="Arial"/>
              </a:rPr>
              <a:t>Galilei</a:t>
            </a:r>
            <a:r>
              <a:rPr kumimoji="0" lang="en-US" sz="1600" b="0" i="1" u="none" strike="noStrike" kern="1200" cap="none" spc="0" normalizeH="0" baseline="0" noProof="0" dirty="0">
                <a:ln>
                  <a:noFill/>
                </a:ln>
                <a:solidFill>
                  <a:srgbClr val="FFFFFF">
                    <a:lumMod val="60000"/>
                    <a:lumOff val="40000"/>
                  </a:srgbClr>
                </a:solidFill>
                <a:effectLst/>
                <a:uLnTx/>
                <a:uFillTx/>
                <a:latin typeface="Arial"/>
                <a:ea typeface="ＭＳ Ｐゴシック" charset="0"/>
                <a:cs typeface="Arial"/>
              </a:rPr>
              <a:t> (1564-1642)</a:t>
            </a:r>
          </a:p>
        </p:txBody>
      </p:sp>
      <p:pic>
        <p:nvPicPr>
          <p:cNvPr id="6" name="Picture 5"/>
          <p:cNvPicPr>
            <a:picLocks noChangeAspect="1"/>
          </p:cNvPicPr>
          <p:nvPr/>
        </p:nvPicPr>
        <p:blipFill rotWithShape="1">
          <a:blip r:embed="rId4"/>
          <a:srcRect l="4744" t="2328" r="-6006" b="2761"/>
          <a:stretch/>
        </p:blipFill>
        <p:spPr>
          <a:xfrm>
            <a:off x="1311372" y="1139568"/>
            <a:ext cx="5790927" cy="2181420"/>
          </a:xfrm>
          <a:prstGeom prst="rect">
            <a:avLst/>
          </a:prstGeom>
        </p:spPr>
      </p:pic>
      <p:sp>
        <p:nvSpPr>
          <p:cNvPr id="7" name="Rectangle 6"/>
          <p:cNvSpPr/>
          <p:nvPr/>
        </p:nvSpPr>
        <p:spPr bwMode="auto">
          <a:xfrm>
            <a:off x="1018131" y="1052736"/>
            <a:ext cx="251520" cy="18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765595" y="980728"/>
            <a:ext cx="576064" cy="1944216"/>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3809849" y="3133801"/>
            <a:ext cx="576064" cy="187187"/>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Content Placeholder 1"/>
          <p:cNvSpPr txBox="1">
            <a:spLocks/>
          </p:cNvSpPr>
          <p:nvPr/>
        </p:nvSpPr>
        <p:spPr>
          <a:xfrm>
            <a:off x="2843808" y="2996952"/>
            <a:ext cx="5400600" cy="4032448"/>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800" b="0" i="0" u="none" strike="noStrike" kern="1200" cap="none" spc="0" normalizeH="0" baseline="0" noProof="0" dirty="0">
                <a:ln>
                  <a:noFill/>
                </a:ln>
                <a:solidFill>
                  <a:srgbClr val="FFFFFF"/>
                </a:solidFill>
                <a:effectLst/>
                <a:uLnTx/>
                <a:uFillTx/>
                <a:latin typeface="Calibri"/>
                <a:ea typeface="+mn-ea"/>
                <a:cs typeface="Calibri"/>
              </a:rPr>
              <a:t>År</a:t>
            </a:r>
          </a:p>
        </p:txBody>
      </p:sp>
      <p:sp>
        <p:nvSpPr>
          <p:cNvPr id="12" name="Rectangle 11"/>
          <p:cNvSpPr/>
          <p:nvPr/>
        </p:nvSpPr>
        <p:spPr bwMode="auto">
          <a:xfrm>
            <a:off x="1018131" y="548680"/>
            <a:ext cx="6588224" cy="360040"/>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3"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4"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6"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9" name="Rectangle 18"/>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Observation af solpletter – et mål for Solens aktivitet</a:t>
            </a:r>
            <a:endParaRPr lang="en-US" sz="2000" dirty="0">
              <a:solidFill>
                <a:srgbClr val="FFFFFF"/>
              </a:solidFill>
              <a:latin typeface="Arial"/>
              <a:cs typeface="Arial"/>
            </a:endParaRPr>
          </a:p>
        </p:txBody>
      </p:sp>
      <p:cxnSp>
        <p:nvCxnSpPr>
          <p:cNvPr id="20" name="Straight Connector 19"/>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577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35496" y="51470"/>
            <a:ext cx="4752528" cy="853577"/>
          </a:xfrm>
          <a:prstGeom prst="rect">
            <a:avLst/>
          </a:prstGeom>
        </p:spPr>
        <p:txBody>
          <a:bodyP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Solens aktivitet og </a:t>
            </a:r>
            <a:br>
              <a:rPr lang="en-US"/>
            </a:br>
            <a:r>
              <a:rPr lang="en-US"/>
              <a:t>klimaet i 1658</a:t>
            </a:r>
            <a:endParaRPr lang="en-US" dirty="0"/>
          </a:p>
        </p:txBody>
      </p:sp>
      <p:sp>
        <p:nvSpPr>
          <p:cNvPr id="3" name="Title 2"/>
          <p:cNvSpPr txBox="1">
            <a:spLocks/>
          </p:cNvSpPr>
          <p:nvPr/>
        </p:nvSpPr>
        <p:spPr>
          <a:xfrm>
            <a:off x="-523677" y="1563638"/>
            <a:ext cx="4591621" cy="648072"/>
          </a:xfrm>
          <a:prstGeom prst="rect">
            <a:avLst/>
          </a:prstGeom>
        </p:spPr>
        <p:txBody>
          <a:bodyPr vert="horz" lIns="91440" tIns="45720" rIns="91440" bIns="45720" rtlCol="0" anchor="ctr">
            <a:noAutofit/>
          </a:bodyPr>
          <a:lstStyle>
            <a:lvl1pPr algn="l" rtl="0" eaLnBrk="0" fontAlgn="base" hangingPunct="0">
              <a:lnSpc>
                <a:spcPct val="83000"/>
              </a:lnSpc>
              <a:spcBef>
                <a:spcPct val="0"/>
              </a:spcBef>
              <a:spcAft>
                <a:spcPct val="0"/>
              </a:spcAft>
              <a:defRPr sz="3400" b="1">
                <a:solidFill>
                  <a:srgbClr val="7AB51D"/>
                </a:solidFill>
                <a:latin typeface="AU Passata" pitchFamily="34" charset="0"/>
                <a:ea typeface="+mj-ea"/>
                <a:cs typeface="+mj-cs"/>
              </a:defRPr>
            </a:lvl1pPr>
            <a:lvl2pPr algn="l" rtl="0" eaLnBrk="0" fontAlgn="base" hangingPunct="0">
              <a:lnSpc>
                <a:spcPct val="83000"/>
              </a:lnSpc>
              <a:spcBef>
                <a:spcPct val="0"/>
              </a:spcBef>
              <a:spcAft>
                <a:spcPct val="0"/>
              </a:spcAft>
              <a:defRPr sz="3400" b="1">
                <a:solidFill>
                  <a:srgbClr val="7AB51D"/>
                </a:solidFill>
                <a:latin typeface="AU Passata" pitchFamily="34" charset="0"/>
              </a:defRPr>
            </a:lvl2pPr>
            <a:lvl3pPr algn="l" rtl="0" eaLnBrk="0" fontAlgn="base" hangingPunct="0">
              <a:lnSpc>
                <a:spcPct val="83000"/>
              </a:lnSpc>
              <a:spcBef>
                <a:spcPct val="0"/>
              </a:spcBef>
              <a:spcAft>
                <a:spcPct val="0"/>
              </a:spcAft>
              <a:defRPr sz="3400" b="1">
                <a:solidFill>
                  <a:srgbClr val="7AB51D"/>
                </a:solidFill>
                <a:latin typeface="AU Passata" pitchFamily="34" charset="0"/>
              </a:defRPr>
            </a:lvl3pPr>
            <a:lvl4pPr algn="l" rtl="0" eaLnBrk="0" fontAlgn="base" hangingPunct="0">
              <a:lnSpc>
                <a:spcPct val="83000"/>
              </a:lnSpc>
              <a:spcBef>
                <a:spcPct val="0"/>
              </a:spcBef>
              <a:spcAft>
                <a:spcPct val="0"/>
              </a:spcAft>
              <a:defRPr sz="3400" b="1">
                <a:solidFill>
                  <a:srgbClr val="7AB51D"/>
                </a:solidFill>
                <a:latin typeface="AU Passata" pitchFamily="34" charset="0"/>
              </a:defRPr>
            </a:lvl4pPr>
            <a:lvl5pPr algn="l" rtl="0" eaLnBrk="0" fontAlgn="base" hangingPunct="0">
              <a:lnSpc>
                <a:spcPct val="83000"/>
              </a:lnSpc>
              <a:spcBef>
                <a:spcPct val="0"/>
              </a:spcBef>
              <a:spcAft>
                <a:spcPct val="0"/>
              </a:spcAft>
              <a:defRPr sz="3400" b="1">
                <a:solidFill>
                  <a:srgbClr val="7AB51D"/>
                </a:solidFill>
                <a:latin typeface="AU Passata" pitchFamily="34" charset="0"/>
              </a:defRPr>
            </a:lvl5pPr>
            <a:lvl6pPr marL="457200" algn="l" rtl="0" fontAlgn="base">
              <a:lnSpc>
                <a:spcPct val="83000"/>
              </a:lnSpc>
              <a:spcBef>
                <a:spcPct val="0"/>
              </a:spcBef>
              <a:spcAft>
                <a:spcPct val="0"/>
              </a:spcAft>
              <a:defRPr sz="3200">
                <a:solidFill>
                  <a:schemeClr val="bg2"/>
                </a:solidFill>
                <a:latin typeface="Verdana" pitchFamily="34" charset="0"/>
              </a:defRPr>
            </a:lvl6pPr>
            <a:lvl7pPr marL="914400" algn="l" rtl="0" fontAlgn="base">
              <a:lnSpc>
                <a:spcPct val="83000"/>
              </a:lnSpc>
              <a:spcBef>
                <a:spcPct val="0"/>
              </a:spcBef>
              <a:spcAft>
                <a:spcPct val="0"/>
              </a:spcAft>
              <a:defRPr sz="3200">
                <a:solidFill>
                  <a:schemeClr val="bg2"/>
                </a:solidFill>
                <a:latin typeface="Verdana" pitchFamily="34" charset="0"/>
              </a:defRPr>
            </a:lvl7pPr>
            <a:lvl8pPr marL="1371600" algn="l" rtl="0" fontAlgn="base">
              <a:lnSpc>
                <a:spcPct val="83000"/>
              </a:lnSpc>
              <a:spcBef>
                <a:spcPct val="0"/>
              </a:spcBef>
              <a:spcAft>
                <a:spcPct val="0"/>
              </a:spcAft>
              <a:defRPr sz="3200">
                <a:solidFill>
                  <a:schemeClr val="bg2"/>
                </a:solidFill>
                <a:latin typeface="Verdana" pitchFamily="34" charset="0"/>
              </a:defRPr>
            </a:lvl8pPr>
            <a:lvl9pPr marL="1828800" algn="l" rtl="0" fontAlgn="base">
              <a:lnSpc>
                <a:spcPct val="83000"/>
              </a:lnSpc>
              <a:spcBef>
                <a:spcPct val="0"/>
              </a:spcBef>
              <a:spcAft>
                <a:spcPct val="0"/>
              </a:spcAft>
              <a:defRPr sz="3200">
                <a:solidFill>
                  <a:schemeClr val="bg2"/>
                </a:solidFill>
                <a:latin typeface="Verdana" pitchFamily="34" charset="0"/>
              </a:defRPr>
            </a:lvl9pPr>
          </a:lstStyle>
          <a:p>
            <a:pPr marL="0" marR="0" lvl="0" indent="0" algn="ctr" defTabSz="914400" rtl="0" eaLnBrk="0" fontAlgn="base" latinLnBrk="0" hangingPunct="0">
              <a:lnSpc>
                <a:spcPct val="83000"/>
              </a:lnSpc>
              <a:spcBef>
                <a:spcPct val="0"/>
              </a:spcBef>
              <a:spcAft>
                <a:spcPct val="0"/>
              </a:spcAft>
              <a:buClr>
                <a:srgbClr val="82B532"/>
              </a:buClr>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j-ea"/>
                <a:cs typeface="Calibri"/>
              </a:rPr>
              <a:t>Karl Gustav X </a:t>
            </a:r>
            <a:r>
              <a:rPr kumimoji="0" lang="en-US" sz="1800" b="0" i="0" u="none" strike="noStrike" kern="1200" cap="none" spc="0" normalizeH="0" baseline="0" noProof="0" dirty="0" err="1">
                <a:ln>
                  <a:noFill/>
                </a:ln>
                <a:solidFill>
                  <a:srgbClr val="FFFFFF"/>
                </a:solidFill>
                <a:effectLst/>
                <a:uLnTx/>
                <a:uFillTx/>
                <a:latin typeface="Calibri"/>
                <a:ea typeface="+mj-ea"/>
                <a:cs typeface="Calibri"/>
              </a:rPr>
              <a:t>ved</a:t>
            </a:r>
            <a:r>
              <a:rPr kumimoji="0" lang="en-US" sz="1800" b="0" i="0" u="none" strike="noStrike" kern="1200" cap="none" spc="0" normalizeH="0" baseline="0" noProof="0" dirty="0">
                <a:ln>
                  <a:noFill/>
                </a:ln>
                <a:solidFill>
                  <a:srgbClr val="FFFFFF"/>
                </a:solidFill>
                <a:effectLst/>
                <a:uLnTx/>
                <a:uFillTx/>
                <a:latin typeface="Calibri"/>
                <a:ea typeface="+mj-ea"/>
                <a:cs typeface="Calibri"/>
              </a:rPr>
              <a:t> </a:t>
            </a:r>
            <a:r>
              <a:rPr kumimoji="0" lang="en-US" sz="1800" b="0" i="0" u="none" strike="noStrike" kern="1200" cap="none" spc="0" normalizeH="0" baseline="0" noProof="0" dirty="0" err="1">
                <a:ln>
                  <a:noFill/>
                </a:ln>
                <a:solidFill>
                  <a:srgbClr val="FFFFFF"/>
                </a:solidFill>
                <a:effectLst/>
                <a:uLnTx/>
                <a:uFillTx/>
                <a:latin typeface="Calibri"/>
                <a:ea typeface="+mj-ea"/>
                <a:cs typeface="Calibri"/>
              </a:rPr>
              <a:t>Langelandsbælt</a:t>
            </a:r>
            <a:r>
              <a:rPr kumimoji="0" lang="en-US" sz="1800" b="0" i="0" u="none" strike="noStrike" kern="1200" cap="none" spc="0" normalizeH="0" baseline="0" noProof="0" dirty="0">
                <a:ln>
                  <a:noFill/>
                </a:ln>
                <a:solidFill>
                  <a:srgbClr val="FFFFFF"/>
                </a:solidFill>
                <a:effectLst/>
                <a:uLnTx/>
                <a:uFillTx/>
                <a:latin typeface="Calibri"/>
                <a:ea typeface="+mj-ea"/>
                <a:cs typeface="Calibri"/>
              </a:rPr>
              <a:t> </a:t>
            </a:r>
          </a:p>
        </p:txBody>
      </p:sp>
      <p:pic>
        <p:nvPicPr>
          <p:cNvPr id="4" name="Picture 3"/>
          <p:cNvPicPr>
            <a:picLocks noChangeAspect="1"/>
          </p:cNvPicPr>
          <p:nvPr/>
        </p:nvPicPr>
        <p:blipFill rotWithShape="1">
          <a:blip r:embed="rId2"/>
          <a:srcRect t="577" r="890" b="1"/>
          <a:stretch/>
        </p:blipFill>
        <p:spPr>
          <a:xfrm>
            <a:off x="2555776" y="2924944"/>
            <a:ext cx="6480720" cy="2612826"/>
          </a:xfrm>
          <a:prstGeom prst="rect">
            <a:avLst/>
          </a:prstGeom>
          <a:ln w="38100" cmpd="sng">
            <a:solidFill>
              <a:schemeClr val="tx1"/>
            </a:solidFill>
          </a:ln>
        </p:spPr>
      </p:pic>
      <p:cxnSp>
        <p:nvCxnSpPr>
          <p:cNvPr id="5" name="Straight Connector 4"/>
          <p:cNvCxnSpPr/>
          <p:nvPr/>
        </p:nvCxnSpPr>
        <p:spPr bwMode="auto">
          <a:xfrm flipH="1" flipV="1">
            <a:off x="3131840" y="3305522"/>
            <a:ext cx="1008112" cy="1584176"/>
          </a:xfrm>
          <a:prstGeom prst="line">
            <a:avLst/>
          </a:prstGeom>
          <a:noFill/>
          <a:ln w="38100" cap="flat" cmpd="sng" algn="ctr">
            <a:solidFill>
              <a:srgbClr val="FF6600"/>
            </a:solidFill>
            <a:prstDash val="sysDash"/>
            <a:round/>
            <a:headEnd type="triangle" w="lg" len="lg"/>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Rectangle 5"/>
          <p:cNvSpPr/>
          <p:nvPr/>
        </p:nvSpPr>
        <p:spPr bwMode="auto">
          <a:xfrm>
            <a:off x="1835696" y="5249738"/>
            <a:ext cx="7200800" cy="339502"/>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2411760" y="2585442"/>
            <a:ext cx="6624736" cy="339502"/>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2123728" y="2729458"/>
            <a:ext cx="648072" cy="2664296"/>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2483768" y="3161506"/>
            <a:ext cx="216024" cy="1656184"/>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1" name="Picture 10" descr="Svenskerne_over_is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46" y="2081386"/>
            <a:ext cx="2914102" cy="2497802"/>
          </a:xfrm>
          <a:prstGeom prst="rect">
            <a:avLst/>
          </a:prstGeom>
        </p:spPr>
      </p:pic>
      <p:grpSp>
        <p:nvGrpSpPr>
          <p:cNvPr id="12"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3"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8" name="Rectangle 17"/>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Solens aktivitet og klimaet omkring år 1658 </a:t>
            </a:r>
            <a:endParaRPr lang="en-US" sz="2000" dirty="0">
              <a:solidFill>
                <a:srgbClr val="FFFFFF"/>
              </a:solidFill>
              <a:latin typeface="Arial"/>
              <a:cs typeface="Arial"/>
            </a:endParaRPr>
          </a:p>
        </p:txBody>
      </p:sp>
      <p:cxnSp>
        <p:nvCxnSpPr>
          <p:cNvPr id="19" name="Straight Connector 18"/>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48212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auto">
          <a:xfrm>
            <a:off x="3131840" y="5393754"/>
            <a:ext cx="3240360" cy="555526"/>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Content Placeholder 1"/>
          <p:cNvSpPr>
            <a:spLocks noGrp="1"/>
          </p:cNvSpPr>
          <p:nvPr>
            <p:ph idx="1"/>
          </p:nvPr>
        </p:nvSpPr>
        <p:spPr>
          <a:xfrm>
            <a:off x="2339752" y="1556792"/>
            <a:ext cx="5400600" cy="4032448"/>
          </a:xfrm>
        </p:spPr>
        <p:txBody>
          <a:bodyPr/>
          <a:lstStyle/>
          <a:p>
            <a:pPr marL="0" indent="0">
              <a:buNone/>
            </a:pPr>
            <a:r>
              <a:rPr lang="da-DK" dirty="0"/>
              <a:t>Et komplekst billede træder frem</a:t>
            </a:r>
          </a:p>
        </p:txBody>
      </p:sp>
      <p:pic>
        <p:nvPicPr>
          <p:cNvPr id="21" name="Picture 20"/>
          <p:cNvPicPr>
            <a:picLocks noChangeAspect="1"/>
          </p:cNvPicPr>
          <p:nvPr/>
        </p:nvPicPr>
        <p:blipFill>
          <a:blip r:embed="rId2"/>
          <a:stretch>
            <a:fillRect/>
          </a:stretch>
        </p:blipFill>
        <p:spPr>
          <a:xfrm>
            <a:off x="1295636" y="1700808"/>
            <a:ext cx="6588732" cy="4248472"/>
          </a:xfrm>
          <a:prstGeom prst="rect">
            <a:avLst/>
          </a:prstGeom>
        </p:spPr>
      </p:pic>
      <p:sp>
        <p:nvSpPr>
          <p:cNvPr id="22" name="Rectangle 21"/>
          <p:cNvSpPr/>
          <p:nvPr/>
        </p:nvSpPr>
        <p:spPr bwMode="auto">
          <a:xfrm>
            <a:off x="4572000" y="5013176"/>
            <a:ext cx="3024336" cy="360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3203848" y="5661248"/>
            <a:ext cx="3456384" cy="555526"/>
          </a:xfrm>
          <a:prstGeom prst="rect">
            <a:avLst/>
          </a:prstGeom>
          <a:solidFill>
            <a:schemeClr val="tx1"/>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Content Placeholder 1"/>
          <p:cNvSpPr txBox="1">
            <a:spLocks/>
          </p:cNvSpPr>
          <p:nvPr/>
        </p:nvSpPr>
        <p:spPr>
          <a:xfrm>
            <a:off x="3131840" y="5517232"/>
            <a:ext cx="5400600" cy="4032448"/>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Ændringer i temperatur (°C)</a:t>
            </a:r>
          </a:p>
        </p:txBody>
      </p:sp>
      <p:sp>
        <p:nvSpPr>
          <p:cNvPr id="25" name="Content Placeholder 1"/>
          <p:cNvSpPr txBox="1">
            <a:spLocks/>
          </p:cNvSpPr>
          <p:nvPr/>
        </p:nvSpPr>
        <p:spPr>
          <a:xfrm>
            <a:off x="2267744" y="1366577"/>
            <a:ext cx="5400600" cy="40324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a-DK" sz="2000" dirty="0">
                <a:solidFill>
                  <a:schemeClr val="bg1"/>
                </a:solidFill>
                <a:latin typeface="Arial" panose="020B0604020202020204" pitchFamily="34" charset="0"/>
                <a:cs typeface="Arial" panose="020B0604020202020204" pitchFamily="34" charset="0"/>
              </a:rPr>
              <a:t>Et mere komplekst billede træder frem</a:t>
            </a:r>
          </a:p>
        </p:txBody>
      </p:sp>
      <p:grpSp>
        <p:nvGrpSpPr>
          <p:cNvPr id="26"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27"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9"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5" name="Rectangle 14"/>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Klimaet omkring </a:t>
            </a:r>
            <a:r>
              <a:rPr lang="da-DK" sz="2000" dirty="0" err="1">
                <a:solidFill>
                  <a:srgbClr val="FFFFFF"/>
                </a:solidFill>
                <a:latin typeface="Arial" pitchFamily="34" charset="0"/>
              </a:rPr>
              <a:t>Maunder</a:t>
            </a:r>
            <a:r>
              <a:rPr lang="da-DK" sz="2000" dirty="0">
                <a:solidFill>
                  <a:srgbClr val="FFFFFF"/>
                </a:solidFill>
                <a:latin typeface="Arial" pitchFamily="34" charset="0"/>
              </a:rPr>
              <a:t> Minimum (AD 1645-1715)</a:t>
            </a:r>
            <a:endParaRPr lang="en-US" sz="2000" dirty="0">
              <a:solidFill>
                <a:srgbClr val="FFFFFF"/>
              </a:solidFill>
              <a:latin typeface="Arial"/>
              <a:cs typeface="Arial"/>
            </a:endParaRPr>
          </a:p>
        </p:txBody>
      </p:sp>
      <p:cxnSp>
        <p:nvCxnSpPr>
          <p:cNvPr id="16" name="Straight Connector 15"/>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952171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409" t="7420" r="10086" b="9076"/>
          <a:stretch/>
        </p:blipFill>
        <p:spPr>
          <a:xfrm>
            <a:off x="1907704" y="1452156"/>
            <a:ext cx="4968552" cy="4416491"/>
          </a:xfrm>
          <a:prstGeom prst="rect">
            <a:avLst/>
          </a:prstGeom>
        </p:spPr>
      </p:pic>
      <p:sp>
        <p:nvSpPr>
          <p:cNvPr id="2" name="Rectangle 1"/>
          <p:cNvSpPr/>
          <p:nvPr/>
        </p:nvSpPr>
        <p:spPr bwMode="auto">
          <a:xfrm>
            <a:off x="1115616" y="716699"/>
            <a:ext cx="576064" cy="5664629"/>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1475656" y="756079"/>
            <a:ext cx="5760640" cy="576064"/>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1115616" y="5964658"/>
            <a:ext cx="6264696" cy="576064"/>
          </a:xfrm>
          <a:prstGeom prst="rect">
            <a:avLst/>
          </a:prstGeom>
          <a:solidFill>
            <a:srgbClr val="000000"/>
          </a:solidFill>
          <a:ln>
            <a:noFill/>
          </a:ln>
          <a:effectLs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Content Placeholder 1"/>
          <p:cNvSpPr txBox="1">
            <a:spLocks/>
          </p:cNvSpPr>
          <p:nvPr/>
        </p:nvSpPr>
        <p:spPr>
          <a:xfrm rot="16200000">
            <a:off x="5436096" y="-1539552"/>
            <a:ext cx="7200800" cy="4032448"/>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FF0000"/>
                </a:solidFill>
                <a:effectLst/>
                <a:uLnTx/>
                <a:uFillTx/>
                <a:latin typeface="Calibri"/>
                <a:ea typeface="+mn-ea"/>
                <a:cs typeface="Calibri"/>
              </a:rPr>
              <a:t>Temperaturændring (°C)</a:t>
            </a:r>
          </a:p>
        </p:txBody>
      </p:sp>
      <p:sp>
        <p:nvSpPr>
          <p:cNvPr id="13" name="Content Placeholder 1"/>
          <p:cNvSpPr txBox="1">
            <a:spLocks/>
          </p:cNvSpPr>
          <p:nvPr/>
        </p:nvSpPr>
        <p:spPr>
          <a:xfrm rot="16200000">
            <a:off x="-684583" y="44625"/>
            <a:ext cx="7200800" cy="4032448"/>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B2D1FD"/>
                </a:solidFill>
                <a:effectLst/>
                <a:uLnTx/>
                <a:uFillTx/>
                <a:latin typeface="Calibri"/>
                <a:ea typeface="+mn-ea"/>
                <a:cs typeface="Calibri"/>
              </a:rPr>
              <a:t>Solens udstråling (W/m</a:t>
            </a:r>
            <a:r>
              <a:rPr kumimoji="0" lang="da-DK" sz="2000" b="0" i="0" u="none" strike="noStrike" kern="1200" cap="none" spc="0" normalizeH="0" baseline="30000" noProof="0" dirty="0">
                <a:ln>
                  <a:noFill/>
                </a:ln>
                <a:solidFill>
                  <a:srgbClr val="B2D1FD"/>
                </a:solidFill>
                <a:effectLst/>
                <a:uLnTx/>
                <a:uFillTx/>
                <a:latin typeface="Calibri"/>
                <a:ea typeface="+mn-ea"/>
                <a:cs typeface="Calibri"/>
              </a:rPr>
              <a:t>2</a:t>
            </a:r>
            <a:r>
              <a:rPr kumimoji="0" lang="da-DK" sz="2000" b="0" i="0" u="none" strike="noStrike" kern="1200" cap="none" spc="0" normalizeH="0" baseline="0" noProof="0" dirty="0">
                <a:ln>
                  <a:noFill/>
                </a:ln>
                <a:solidFill>
                  <a:srgbClr val="B2D1FD"/>
                </a:solidFill>
                <a:effectLst/>
                <a:uLnTx/>
                <a:uFillTx/>
                <a:latin typeface="Calibri"/>
                <a:ea typeface="+mn-ea"/>
                <a:cs typeface="Calibri"/>
              </a:rPr>
              <a:t>)</a:t>
            </a:r>
          </a:p>
        </p:txBody>
      </p:sp>
      <p:sp>
        <p:nvSpPr>
          <p:cNvPr id="4" name="TextBox 3"/>
          <p:cNvSpPr txBox="1"/>
          <p:nvPr/>
        </p:nvSpPr>
        <p:spPr>
          <a:xfrm>
            <a:off x="8585200" y="7890933"/>
            <a:ext cx="914400" cy="1219200"/>
          </a:xfrm>
          <a:prstGeom prst="rect">
            <a:avLst/>
          </a:prstGeom>
        </p:spPr>
        <p:txBody>
          <a:bodyPr vert="horz" wrap="none" lIns="91440" tIns="45720" rIns="91440" bIns="45720" rtlCol="0">
            <a:normAutofit/>
          </a:bodyPr>
          <a:lstStyle/>
          <a:p>
            <a:pPr marL="270000" marR="0" lvl="0" indent="-270000" algn="l" defTabSz="914400" rtl="0" eaLnBrk="1" fontAlgn="base" latinLnBrk="0" hangingPunct="1">
              <a:lnSpc>
                <a:spcPct val="100000"/>
              </a:lnSpc>
              <a:spcBef>
                <a:spcPct val="0"/>
              </a:spcBef>
              <a:spcAft>
                <a:spcPts val="264"/>
              </a:spcAft>
              <a:buClr>
                <a:srgbClr val="82B532"/>
              </a:buClr>
              <a:buSzTx/>
              <a:buFontTx/>
              <a:buChar char="•"/>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mn-cs"/>
            </a:endParaRPr>
          </a:p>
        </p:txBody>
      </p:sp>
      <p:sp>
        <p:nvSpPr>
          <p:cNvPr id="14" name="Content Placeholder 1"/>
          <p:cNvSpPr txBox="1">
            <a:spLocks/>
          </p:cNvSpPr>
          <p:nvPr/>
        </p:nvSpPr>
        <p:spPr>
          <a:xfrm>
            <a:off x="4211960" y="5949280"/>
            <a:ext cx="5400600" cy="5376597"/>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2000" b="0" i="0" u="none" strike="noStrike" kern="1200" cap="none" spc="0" normalizeH="0" baseline="0" noProof="0" dirty="0">
                <a:ln>
                  <a:noFill/>
                </a:ln>
                <a:solidFill>
                  <a:srgbClr val="FFFFFF"/>
                </a:solidFill>
                <a:effectLst/>
                <a:uLnTx/>
                <a:uFillTx/>
                <a:latin typeface="Calibri"/>
                <a:ea typeface="+mn-ea"/>
                <a:cs typeface="Calibri"/>
              </a:rPr>
              <a:t>År</a:t>
            </a:r>
          </a:p>
        </p:txBody>
      </p:sp>
      <p:sp>
        <p:nvSpPr>
          <p:cNvPr id="15" name="TextBox 14"/>
          <p:cNvSpPr txBox="1"/>
          <p:nvPr/>
        </p:nvSpPr>
        <p:spPr>
          <a:xfrm>
            <a:off x="8140700" y="7450667"/>
            <a:ext cx="914400" cy="1219200"/>
          </a:xfrm>
          <a:prstGeom prst="rect">
            <a:avLst/>
          </a:prstGeom>
        </p:spPr>
        <p:txBody>
          <a:bodyPr vert="horz" wrap="none" lIns="91440" tIns="45720" rIns="91440" bIns="45720" rtlCol="0">
            <a:normAutofit/>
          </a:bodyPr>
          <a:lstStyle/>
          <a:p>
            <a:pPr marL="270000" marR="0" lvl="0" indent="-270000" algn="l" defTabSz="914400" rtl="0" eaLnBrk="1" fontAlgn="base" latinLnBrk="0" hangingPunct="1">
              <a:lnSpc>
                <a:spcPct val="100000"/>
              </a:lnSpc>
              <a:spcBef>
                <a:spcPct val="0"/>
              </a:spcBef>
              <a:spcAft>
                <a:spcPts val="264"/>
              </a:spcAft>
              <a:buClr>
                <a:srgbClr val="82B532"/>
              </a:buClr>
              <a:buSzTx/>
              <a:buFontTx/>
              <a:buChar char="•"/>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mn-cs"/>
            </a:endParaRPr>
          </a:p>
        </p:txBody>
      </p:sp>
      <p:sp>
        <p:nvSpPr>
          <p:cNvPr id="17" name="TextBox 16"/>
          <p:cNvSpPr txBox="1"/>
          <p:nvPr/>
        </p:nvSpPr>
        <p:spPr>
          <a:xfrm>
            <a:off x="8636000" y="7196667"/>
            <a:ext cx="914400" cy="1219200"/>
          </a:xfrm>
          <a:prstGeom prst="rect">
            <a:avLst/>
          </a:prstGeom>
        </p:spPr>
        <p:txBody>
          <a:bodyPr vert="horz" wrap="none" lIns="91440" tIns="45720" rIns="91440" bIns="45720" rtlCol="0">
            <a:normAutofit/>
          </a:bodyPr>
          <a:lstStyle/>
          <a:p>
            <a:pPr marL="270000" marR="0" lvl="0" indent="-270000" algn="l" defTabSz="914400" rtl="0" eaLnBrk="1" fontAlgn="base" latinLnBrk="0" hangingPunct="1">
              <a:lnSpc>
                <a:spcPct val="100000"/>
              </a:lnSpc>
              <a:spcBef>
                <a:spcPct val="0"/>
              </a:spcBef>
              <a:spcAft>
                <a:spcPts val="264"/>
              </a:spcAft>
              <a:buClr>
                <a:srgbClr val="82B532"/>
              </a:buClr>
              <a:buSzTx/>
              <a:buFontTx/>
              <a:buChar char="•"/>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mn-cs"/>
            </a:endParaRPr>
          </a:p>
        </p:txBody>
      </p:sp>
      <p:sp>
        <p:nvSpPr>
          <p:cNvPr id="3" name="Rectangle 2"/>
          <p:cNvSpPr/>
          <p:nvPr/>
        </p:nvSpPr>
        <p:spPr bwMode="auto">
          <a:xfrm>
            <a:off x="2400132" y="1548167"/>
            <a:ext cx="2459900" cy="576064"/>
          </a:xfrm>
          <a:prstGeom prst="rect">
            <a:avLst/>
          </a:prstGeom>
          <a:solidFill>
            <a:schemeClr val="bg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16" name="Content Placeholder 1"/>
          <p:cNvSpPr txBox="1">
            <a:spLocks/>
          </p:cNvSpPr>
          <p:nvPr/>
        </p:nvSpPr>
        <p:spPr>
          <a:xfrm>
            <a:off x="2328124" y="1539542"/>
            <a:ext cx="2232249"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FEB5A8"/>
                </a:solidFill>
                <a:effectLst/>
                <a:uLnTx/>
                <a:uFillTx/>
                <a:latin typeface="Calibri"/>
                <a:ea typeface="+mn-ea"/>
                <a:cs typeface="Calibri"/>
              </a:rPr>
              <a:t>Årlig temperatur</a:t>
            </a:r>
          </a:p>
        </p:txBody>
      </p:sp>
      <p:sp>
        <p:nvSpPr>
          <p:cNvPr id="18" name="Content Placeholder 1"/>
          <p:cNvSpPr txBox="1">
            <a:spLocks/>
          </p:cNvSpPr>
          <p:nvPr/>
        </p:nvSpPr>
        <p:spPr>
          <a:xfrm>
            <a:off x="2331820" y="1260137"/>
            <a:ext cx="2232249" cy="768085"/>
          </a:xfrm>
          <a:prstGeom prst="rect">
            <a:avLst/>
          </a:prstGeom>
        </p:spPr>
        <p:txBody>
          <a:bodyPr vert="horz" lIns="91440" tIns="45720" rIns="91440" bIns="45720" rtlCol="0">
            <a:normAutofit fontScale="92500"/>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a:ln>
                  <a:noFill/>
                </a:ln>
                <a:solidFill>
                  <a:srgbClr val="FF0000"/>
                </a:solidFill>
                <a:effectLst/>
                <a:uLnTx/>
                <a:uFillTx/>
                <a:latin typeface="Calibri"/>
                <a:ea typeface="+mn-ea"/>
                <a:cs typeface="Calibri"/>
              </a:rPr>
              <a:t>Middeltemperatur (11 år)</a:t>
            </a:r>
            <a:endParaRPr kumimoji="0" lang="da-DK" sz="1600" b="0" i="0" u="none" strike="noStrike" kern="1200" cap="none" spc="0" normalizeH="0" baseline="0" noProof="0" dirty="0">
              <a:ln>
                <a:noFill/>
              </a:ln>
              <a:solidFill>
                <a:srgbClr val="FF0000"/>
              </a:solidFill>
              <a:effectLst/>
              <a:uLnTx/>
              <a:uFillTx/>
              <a:latin typeface="Calibri"/>
              <a:ea typeface="+mn-ea"/>
              <a:cs typeface="Calibri"/>
            </a:endParaRPr>
          </a:p>
        </p:txBody>
      </p:sp>
      <p:sp>
        <p:nvSpPr>
          <p:cNvPr id="19" name="Rectangle 18"/>
          <p:cNvSpPr/>
          <p:nvPr/>
        </p:nvSpPr>
        <p:spPr bwMode="auto">
          <a:xfrm>
            <a:off x="3795439" y="5196573"/>
            <a:ext cx="2992993" cy="488444"/>
          </a:xfrm>
          <a:prstGeom prst="rect">
            <a:avLst/>
          </a:prstGeom>
          <a:solidFill>
            <a:schemeClr val="bg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20" name="Content Placeholder 1"/>
          <p:cNvSpPr txBox="1">
            <a:spLocks/>
          </p:cNvSpPr>
          <p:nvPr/>
        </p:nvSpPr>
        <p:spPr>
          <a:xfrm>
            <a:off x="3731204" y="5148569"/>
            <a:ext cx="2232249"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A2BAFE"/>
                </a:solidFill>
                <a:effectLst/>
                <a:uLnTx/>
                <a:uFillTx/>
                <a:latin typeface="Calibri"/>
                <a:ea typeface="+mn-ea"/>
                <a:cs typeface="Calibri"/>
              </a:rPr>
              <a:t>Årlig udstråling</a:t>
            </a:r>
          </a:p>
        </p:txBody>
      </p:sp>
      <p:sp>
        <p:nvSpPr>
          <p:cNvPr id="5" name="Rectangle 4"/>
          <p:cNvSpPr/>
          <p:nvPr/>
        </p:nvSpPr>
        <p:spPr bwMode="auto">
          <a:xfrm>
            <a:off x="1835696" y="1452156"/>
            <a:ext cx="5048236" cy="45719"/>
          </a:xfrm>
          <a:prstGeom prst="rect">
            <a:avLst/>
          </a:prstGeom>
          <a:solidFill>
            <a:schemeClr val="tx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1779344" y="1452157"/>
            <a:ext cx="161732" cy="4608509"/>
          </a:xfrm>
          <a:prstGeom prst="rect">
            <a:avLst/>
          </a:prstGeom>
          <a:solidFill>
            <a:schemeClr val="tx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1907705" y="5811315"/>
            <a:ext cx="4976227" cy="153343"/>
          </a:xfrm>
          <a:prstGeom prst="rect">
            <a:avLst/>
          </a:prstGeom>
          <a:solidFill>
            <a:schemeClr val="tx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0" numCol="1" rtlCol="0" anchor="t" anchorCtr="0" compatLnSpc="1">
            <a:prstTxWarp prst="textNoShape">
              <a:avLst/>
            </a:prstTxWarp>
          </a:bodyPr>
          <a:lstStyle/>
          <a:p>
            <a:pPr marL="0" marR="0" lvl="0" indent="0" algn="l" defTabSz="914400" rtl="0" eaLnBrk="1" fontAlgn="base" latinLnBrk="0" hangingPunct="1">
              <a:lnSpc>
                <a:spcPts val="3600"/>
              </a:lnSpc>
              <a:spcBef>
                <a:spcPct val="0"/>
              </a:spcBef>
              <a:spcAft>
                <a:spcPct val="0"/>
              </a:spcAft>
              <a:buClr>
                <a:srgbClr val="82B532"/>
              </a:buClr>
              <a:buSzTx/>
              <a:buFontTx/>
              <a:buChar char="•"/>
              <a:tabLst/>
              <a:defRPr/>
            </a:pP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Content Placeholder 1"/>
          <p:cNvSpPr txBox="1">
            <a:spLocks/>
          </p:cNvSpPr>
          <p:nvPr/>
        </p:nvSpPr>
        <p:spPr>
          <a:xfrm>
            <a:off x="3720482" y="4868503"/>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600" b="0" i="0" u="none" strike="noStrike" kern="1200" cap="none" spc="0" normalizeH="0" baseline="0" noProof="0" dirty="0">
                <a:ln>
                  <a:noFill/>
                </a:ln>
                <a:solidFill>
                  <a:srgbClr val="193FE0"/>
                </a:solidFill>
                <a:effectLst/>
                <a:uLnTx/>
                <a:uFillTx/>
                <a:latin typeface="Calibri"/>
                <a:ea typeface="+mn-ea"/>
                <a:cs typeface="Calibri"/>
              </a:rPr>
              <a:t>Middel udstråling (11 år)</a:t>
            </a:r>
          </a:p>
        </p:txBody>
      </p:sp>
      <p:sp>
        <p:nvSpPr>
          <p:cNvPr id="26" name="Content Placeholder 1"/>
          <p:cNvSpPr txBox="1">
            <a:spLocks/>
          </p:cNvSpPr>
          <p:nvPr/>
        </p:nvSpPr>
        <p:spPr>
          <a:xfrm>
            <a:off x="1464967" y="5253203"/>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B2D1FD"/>
                </a:solidFill>
                <a:effectLst/>
                <a:uLnTx/>
                <a:uFillTx/>
                <a:latin typeface="Calibri"/>
                <a:ea typeface="+mn-ea"/>
                <a:cs typeface="Calibri"/>
              </a:rPr>
              <a:t>1360</a:t>
            </a:r>
          </a:p>
        </p:txBody>
      </p:sp>
      <p:sp>
        <p:nvSpPr>
          <p:cNvPr id="27" name="Content Placeholder 1"/>
          <p:cNvSpPr txBox="1">
            <a:spLocks/>
          </p:cNvSpPr>
          <p:nvPr/>
        </p:nvSpPr>
        <p:spPr>
          <a:xfrm>
            <a:off x="1484134" y="4072408"/>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B2D1FD"/>
                </a:solidFill>
                <a:effectLst/>
                <a:uLnTx/>
                <a:uFillTx/>
                <a:latin typeface="Calibri"/>
                <a:ea typeface="+mn-ea"/>
                <a:cs typeface="Calibri"/>
              </a:rPr>
              <a:t>1361</a:t>
            </a:r>
          </a:p>
        </p:txBody>
      </p:sp>
      <p:sp>
        <p:nvSpPr>
          <p:cNvPr id="28" name="Content Placeholder 1"/>
          <p:cNvSpPr txBox="1">
            <a:spLocks/>
          </p:cNvSpPr>
          <p:nvPr/>
        </p:nvSpPr>
        <p:spPr>
          <a:xfrm>
            <a:off x="1464967" y="2911003"/>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B2D1FD"/>
                </a:solidFill>
                <a:effectLst/>
                <a:uLnTx/>
                <a:uFillTx/>
                <a:latin typeface="Calibri"/>
                <a:ea typeface="+mn-ea"/>
                <a:cs typeface="Calibri"/>
              </a:rPr>
              <a:t>1362</a:t>
            </a:r>
          </a:p>
        </p:txBody>
      </p:sp>
      <p:sp>
        <p:nvSpPr>
          <p:cNvPr id="29" name="Content Placeholder 1"/>
          <p:cNvSpPr txBox="1">
            <a:spLocks/>
          </p:cNvSpPr>
          <p:nvPr/>
        </p:nvSpPr>
        <p:spPr>
          <a:xfrm>
            <a:off x="1475656" y="1739164"/>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B2D1FD"/>
                </a:solidFill>
                <a:effectLst/>
                <a:uLnTx/>
                <a:uFillTx/>
                <a:latin typeface="Calibri"/>
                <a:ea typeface="+mn-ea"/>
                <a:cs typeface="Calibri"/>
              </a:rPr>
              <a:t>1363</a:t>
            </a:r>
          </a:p>
        </p:txBody>
      </p:sp>
      <p:sp>
        <p:nvSpPr>
          <p:cNvPr id="30" name="Content Placeholder 1"/>
          <p:cNvSpPr txBox="1">
            <a:spLocks/>
          </p:cNvSpPr>
          <p:nvPr/>
        </p:nvSpPr>
        <p:spPr>
          <a:xfrm>
            <a:off x="6876256" y="1508787"/>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0000"/>
                </a:solidFill>
                <a:effectLst/>
                <a:uLnTx/>
                <a:uFillTx/>
                <a:latin typeface="Calibri"/>
                <a:ea typeface="+mn-ea"/>
                <a:cs typeface="Calibri"/>
              </a:rPr>
              <a:t>1.0</a:t>
            </a:r>
          </a:p>
        </p:txBody>
      </p:sp>
      <p:sp>
        <p:nvSpPr>
          <p:cNvPr id="31" name="Content Placeholder 1"/>
          <p:cNvSpPr txBox="1">
            <a:spLocks/>
          </p:cNvSpPr>
          <p:nvPr/>
        </p:nvSpPr>
        <p:spPr>
          <a:xfrm>
            <a:off x="6876256" y="2516899"/>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0000"/>
                </a:solidFill>
                <a:effectLst/>
                <a:uLnTx/>
                <a:uFillTx/>
                <a:latin typeface="Calibri"/>
                <a:ea typeface="+mn-ea"/>
                <a:cs typeface="Calibri"/>
              </a:rPr>
              <a:t>0.5</a:t>
            </a:r>
          </a:p>
        </p:txBody>
      </p:sp>
      <p:sp>
        <p:nvSpPr>
          <p:cNvPr id="32" name="Content Placeholder 1"/>
          <p:cNvSpPr txBox="1">
            <a:spLocks/>
          </p:cNvSpPr>
          <p:nvPr/>
        </p:nvSpPr>
        <p:spPr>
          <a:xfrm>
            <a:off x="6876256" y="3525011"/>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0000"/>
                </a:solidFill>
                <a:effectLst/>
                <a:uLnTx/>
                <a:uFillTx/>
                <a:latin typeface="Calibri"/>
                <a:ea typeface="+mn-ea"/>
                <a:cs typeface="Calibri"/>
              </a:rPr>
              <a:t>0.0</a:t>
            </a:r>
          </a:p>
        </p:txBody>
      </p:sp>
      <p:sp>
        <p:nvSpPr>
          <p:cNvPr id="33" name="Content Placeholder 1"/>
          <p:cNvSpPr txBox="1">
            <a:spLocks/>
          </p:cNvSpPr>
          <p:nvPr/>
        </p:nvSpPr>
        <p:spPr>
          <a:xfrm>
            <a:off x="6876256" y="4509120"/>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0000"/>
                </a:solidFill>
                <a:effectLst/>
                <a:uLnTx/>
                <a:uFillTx/>
                <a:latin typeface="Calibri"/>
                <a:ea typeface="+mn-ea"/>
                <a:cs typeface="Calibri"/>
              </a:rPr>
              <a:t>-0.5</a:t>
            </a:r>
          </a:p>
        </p:txBody>
      </p:sp>
      <p:sp>
        <p:nvSpPr>
          <p:cNvPr id="35" name="Content Placeholder 1"/>
          <p:cNvSpPr txBox="1">
            <a:spLocks/>
          </p:cNvSpPr>
          <p:nvPr/>
        </p:nvSpPr>
        <p:spPr>
          <a:xfrm>
            <a:off x="1694902" y="5608602"/>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1880</a:t>
            </a:r>
          </a:p>
        </p:txBody>
      </p:sp>
      <p:sp>
        <p:nvSpPr>
          <p:cNvPr id="36" name="Content Placeholder 1"/>
          <p:cNvSpPr txBox="1">
            <a:spLocks/>
          </p:cNvSpPr>
          <p:nvPr/>
        </p:nvSpPr>
        <p:spPr>
          <a:xfrm>
            <a:off x="2368146" y="5604261"/>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1900</a:t>
            </a:r>
          </a:p>
        </p:txBody>
      </p:sp>
      <p:sp>
        <p:nvSpPr>
          <p:cNvPr id="37" name="Content Placeholder 1"/>
          <p:cNvSpPr txBox="1">
            <a:spLocks/>
          </p:cNvSpPr>
          <p:nvPr/>
        </p:nvSpPr>
        <p:spPr>
          <a:xfrm>
            <a:off x="3088226" y="5594950"/>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1920</a:t>
            </a:r>
          </a:p>
        </p:txBody>
      </p:sp>
      <p:sp>
        <p:nvSpPr>
          <p:cNvPr id="38" name="Content Placeholder 1"/>
          <p:cNvSpPr txBox="1">
            <a:spLocks/>
          </p:cNvSpPr>
          <p:nvPr/>
        </p:nvSpPr>
        <p:spPr>
          <a:xfrm>
            <a:off x="3779912" y="5606158"/>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1940</a:t>
            </a:r>
          </a:p>
        </p:txBody>
      </p:sp>
      <p:sp>
        <p:nvSpPr>
          <p:cNvPr id="39" name="Content Placeholder 1"/>
          <p:cNvSpPr txBox="1">
            <a:spLocks/>
          </p:cNvSpPr>
          <p:nvPr/>
        </p:nvSpPr>
        <p:spPr>
          <a:xfrm>
            <a:off x="4499992" y="5589240"/>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1960</a:t>
            </a:r>
          </a:p>
        </p:txBody>
      </p:sp>
      <p:sp>
        <p:nvSpPr>
          <p:cNvPr id="40" name="Content Placeholder 1"/>
          <p:cNvSpPr txBox="1">
            <a:spLocks/>
          </p:cNvSpPr>
          <p:nvPr/>
        </p:nvSpPr>
        <p:spPr>
          <a:xfrm>
            <a:off x="5176458" y="5603416"/>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1980</a:t>
            </a:r>
          </a:p>
        </p:txBody>
      </p:sp>
      <p:sp>
        <p:nvSpPr>
          <p:cNvPr id="41" name="Content Placeholder 1"/>
          <p:cNvSpPr txBox="1">
            <a:spLocks/>
          </p:cNvSpPr>
          <p:nvPr/>
        </p:nvSpPr>
        <p:spPr>
          <a:xfrm>
            <a:off x="5896538" y="5613243"/>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2000</a:t>
            </a:r>
          </a:p>
        </p:txBody>
      </p:sp>
      <p:sp>
        <p:nvSpPr>
          <p:cNvPr id="42" name="Content Placeholder 1"/>
          <p:cNvSpPr txBox="1">
            <a:spLocks/>
          </p:cNvSpPr>
          <p:nvPr/>
        </p:nvSpPr>
        <p:spPr>
          <a:xfrm>
            <a:off x="6588224" y="5613243"/>
            <a:ext cx="3067950" cy="768085"/>
          </a:xfrm>
          <a:prstGeom prst="rect">
            <a:avLst/>
          </a:prstGeom>
        </p:spPr>
        <p:txBody>
          <a:bodyPr vert="horz" lIns="91440" tIns="45720" rIns="91440" bIns="45720" rtlCol="0">
            <a:normAutofit/>
          </a:bodyPr>
          <a:lstStyle>
            <a:lvl1pPr marL="268288" indent="-268288" algn="l" rtl="0" eaLnBrk="0" fontAlgn="base" hangingPunct="0">
              <a:spcBef>
                <a:spcPts val="0"/>
              </a:spcBef>
              <a:spcAft>
                <a:spcPct val="10000"/>
              </a:spcAft>
              <a:buClr>
                <a:srgbClr val="7AB51D"/>
              </a:buClr>
              <a:buChar char="•"/>
              <a:defRPr sz="2000">
                <a:solidFill>
                  <a:schemeClr val="bg1"/>
                </a:solidFill>
                <a:latin typeface="Calibri"/>
                <a:ea typeface="+mn-ea"/>
                <a:cs typeface="Calibri"/>
              </a:defRPr>
            </a:lvl1pPr>
            <a:lvl2pPr marL="447675" indent="-271463" algn="l" rtl="0" eaLnBrk="0" fontAlgn="base" hangingPunct="0">
              <a:spcBef>
                <a:spcPts val="0"/>
              </a:spcBef>
              <a:spcAft>
                <a:spcPct val="10000"/>
              </a:spcAft>
              <a:buClr>
                <a:srgbClr val="7AB51D"/>
              </a:buClr>
              <a:buChar char="•"/>
              <a:defRPr sz="2000">
                <a:solidFill>
                  <a:schemeClr val="bg1"/>
                </a:solidFill>
                <a:latin typeface="Calibri"/>
                <a:cs typeface="Calibri"/>
              </a:defRPr>
            </a:lvl2pPr>
            <a:lvl3pPr marL="627063" indent="-265113" algn="l" rtl="0" eaLnBrk="0" fontAlgn="base" hangingPunct="0">
              <a:spcBef>
                <a:spcPts val="0"/>
              </a:spcBef>
              <a:spcAft>
                <a:spcPct val="10000"/>
              </a:spcAft>
              <a:buClr>
                <a:srgbClr val="7AB51D"/>
              </a:buClr>
              <a:buChar char="•"/>
              <a:defRPr sz="2000">
                <a:solidFill>
                  <a:schemeClr val="bg1"/>
                </a:solidFill>
                <a:latin typeface="Calibri"/>
                <a:cs typeface="Calibri"/>
              </a:defRPr>
            </a:lvl3pPr>
            <a:lvl4pPr marL="806450" indent="-260350" algn="l" rtl="0" eaLnBrk="0" fontAlgn="base" hangingPunct="0">
              <a:spcBef>
                <a:spcPts val="0"/>
              </a:spcBef>
              <a:spcAft>
                <a:spcPct val="10000"/>
              </a:spcAft>
              <a:buClr>
                <a:srgbClr val="7AB51D"/>
              </a:buClr>
              <a:buChar char="•"/>
              <a:defRPr sz="2000">
                <a:solidFill>
                  <a:schemeClr val="bg1"/>
                </a:solidFill>
                <a:latin typeface="Calibri"/>
                <a:cs typeface="Calibri"/>
              </a:defRPr>
            </a:lvl4pPr>
            <a:lvl5pPr marL="985838" indent="-266700" algn="l" rtl="0" eaLnBrk="0" fontAlgn="base" hangingPunct="0">
              <a:spcBef>
                <a:spcPts val="0"/>
              </a:spcBef>
              <a:spcAft>
                <a:spcPct val="10000"/>
              </a:spcAft>
              <a:buClr>
                <a:srgbClr val="7AB51D"/>
              </a:buClr>
              <a:buChar char="•"/>
              <a:defRPr sz="2000">
                <a:solidFill>
                  <a:schemeClr val="bg1"/>
                </a:solidFill>
                <a:latin typeface="Calibri"/>
                <a:cs typeface="Calibri"/>
              </a:defRPr>
            </a:lvl5pPr>
            <a:lvl6pPr marL="1352550" indent="-176213" algn="l" rtl="0" fontAlgn="base">
              <a:spcBef>
                <a:spcPct val="10000"/>
              </a:spcBef>
              <a:spcAft>
                <a:spcPct val="10000"/>
              </a:spcAft>
              <a:buClr>
                <a:schemeClr val="bg2"/>
              </a:buClr>
              <a:buChar char="•"/>
              <a:defRPr sz="2200">
                <a:solidFill>
                  <a:schemeClr val="tx1"/>
                </a:solidFill>
                <a:latin typeface="+mn-lt"/>
              </a:defRPr>
            </a:lvl6pPr>
            <a:lvl7pPr marL="1809750" indent="-176213" algn="l" rtl="0" fontAlgn="base">
              <a:spcBef>
                <a:spcPct val="10000"/>
              </a:spcBef>
              <a:spcAft>
                <a:spcPct val="10000"/>
              </a:spcAft>
              <a:buClr>
                <a:schemeClr val="bg2"/>
              </a:buClr>
              <a:buChar char="•"/>
              <a:defRPr sz="2200">
                <a:solidFill>
                  <a:schemeClr val="tx1"/>
                </a:solidFill>
                <a:latin typeface="+mn-lt"/>
              </a:defRPr>
            </a:lvl7pPr>
            <a:lvl8pPr marL="2266950" indent="-176213" algn="l" rtl="0" fontAlgn="base">
              <a:spcBef>
                <a:spcPct val="10000"/>
              </a:spcBef>
              <a:spcAft>
                <a:spcPct val="10000"/>
              </a:spcAft>
              <a:buClr>
                <a:schemeClr val="bg2"/>
              </a:buClr>
              <a:buChar char="•"/>
              <a:defRPr sz="2200">
                <a:solidFill>
                  <a:schemeClr val="tx1"/>
                </a:solidFill>
                <a:latin typeface="+mn-lt"/>
              </a:defRPr>
            </a:lvl8pPr>
            <a:lvl9pPr marL="2724150" indent="-176213" algn="l" rtl="0" fontAlgn="base">
              <a:spcBef>
                <a:spcPct val="10000"/>
              </a:spcBef>
              <a:spcAft>
                <a:spcPct val="10000"/>
              </a:spcAft>
              <a:buClr>
                <a:schemeClr val="bg2"/>
              </a:buClr>
              <a:buChar char="•"/>
              <a:defRPr sz="2200">
                <a:solidFill>
                  <a:schemeClr val="tx1"/>
                </a:solidFill>
                <a:latin typeface="+mn-lt"/>
              </a:defRPr>
            </a:lvl9pPr>
          </a:lstStyle>
          <a:p>
            <a:pPr marL="0" marR="0" lvl="0" indent="0" algn="l" defTabSz="914400" rtl="0" eaLnBrk="0" fontAlgn="base" latinLnBrk="0" hangingPunct="0">
              <a:lnSpc>
                <a:spcPts val="3600"/>
              </a:lnSpc>
              <a:spcBef>
                <a:spcPts val="0"/>
              </a:spcBef>
              <a:spcAft>
                <a:spcPct val="10000"/>
              </a:spcAft>
              <a:buClr>
                <a:srgbClr val="7AB51D"/>
              </a:buClr>
              <a:buSzTx/>
              <a:buFontTx/>
              <a:buNone/>
              <a:tabLst/>
              <a:defRPr/>
            </a:pPr>
            <a:r>
              <a:rPr kumimoji="0" lang="da-DK" sz="1400" b="0" i="0" u="none" strike="noStrike" kern="1200" cap="none" spc="0" normalizeH="0" baseline="0" noProof="0" dirty="0">
                <a:ln>
                  <a:noFill/>
                </a:ln>
                <a:solidFill>
                  <a:srgbClr val="FFFFFF"/>
                </a:solidFill>
                <a:effectLst/>
                <a:uLnTx/>
                <a:uFillTx/>
                <a:latin typeface="Calibri"/>
                <a:ea typeface="+mn-ea"/>
                <a:cs typeface="Calibri"/>
              </a:rPr>
              <a:t>2020</a:t>
            </a:r>
          </a:p>
        </p:txBody>
      </p:sp>
      <p:grpSp>
        <p:nvGrpSpPr>
          <p:cNvPr id="43"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44"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 name="bmkOffParent02"/>
          <p:cNvSpPr txBox="1">
            <a:spLocks noChangeArrowheads="1"/>
          </p:cNvSpPr>
          <p:nvPr/>
        </p:nvSpPr>
        <p:spPr bwMode="auto">
          <a:xfrm>
            <a:off x="777875" y="6439743"/>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49" name="Rectangle 48"/>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Jordens temperatur og Solens aktivitet de sidste 130 år</a:t>
            </a:r>
            <a:endParaRPr lang="en-US" sz="2000" dirty="0">
              <a:solidFill>
                <a:srgbClr val="FFFFFF"/>
              </a:solidFill>
              <a:latin typeface="Arial"/>
              <a:cs typeface="Arial"/>
            </a:endParaRPr>
          </a:p>
        </p:txBody>
      </p:sp>
      <p:cxnSp>
        <p:nvCxnSpPr>
          <p:cNvPr id="50" name="Straight Connector 49"/>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pic>
        <p:nvPicPr>
          <p:cNvPr id="47" name="Picture 46">
            <a:extLst>
              <a:ext uri="{FF2B5EF4-FFF2-40B4-BE49-F238E27FC236}">
                <a16:creationId xmlns:a16="http://schemas.microsoft.com/office/drawing/2014/main" id="{D6F7830A-8E64-0E4C-96AC-3945B0F5052C}"/>
              </a:ext>
            </a:extLst>
          </p:cNvPr>
          <p:cNvPicPr>
            <a:picLocks noChangeAspect="1"/>
          </p:cNvPicPr>
          <p:nvPr/>
        </p:nvPicPr>
        <p:blipFill>
          <a:blip r:embed="rId4"/>
          <a:stretch>
            <a:fillRect/>
          </a:stretch>
        </p:blipFill>
        <p:spPr>
          <a:xfrm>
            <a:off x="245391" y="1147019"/>
            <a:ext cx="3936050" cy="3936050"/>
          </a:xfrm>
          <a:prstGeom prst="rect">
            <a:avLst/>
          </a:prstGeom>
          <a:ln>
            <a:solidFill>
              <a:schemeClr val="tx1"/>
            </a:solidFill>
          </a:ln>
        </p:spPr>
      </p:pic>
    </p:spTree>
    <p:extLst>
      <p:ext uri="{BB962C8B-B14F-4D97-AF65-F5344CB8AC3E}">
        <p14:creationId xmlns:p14="http://schemas.microsoft.com/office/powerpoint/2010/main" val="4127126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47"/>
                                        </p:tgtEl>
                                      </p:cBhvr>
                                    </p:animEffect>
                                    <p:set>
                                      <p:cBhvr>
                                        <p:cTn id="11"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07D70-2DD5-5D47-A951-FFD4EC841C77}"/>
              </a:ext>
            </a:extLst>
          </p:cNvPr>
          <p:cNvPicPr>
            <a:picLocks noChangeAspect="1"/>
          </p:cNvPicPr>
          <p:nvPr/>
        </p:nvPicPr>
        <p:blipFill>
          <a:blip r:embed="rId2"/>
          <a:stretch>
            <a:fillRect/>
          </a:stretch>
        </p:blipFill>
        <p:spPr>
          <a:xfrm>
            <a:off x="780130" y="2014592"/>
            <a:ext cx="7568553" cy="3926187"/>
          </a:xfrm>
          <a:prstGeom prst="rect">
            <a:avLst/>
          </a:prstGeom>
        </p:spPr>
      </p:pic>
      <p:sp>
        <p:nvSpPr>
          <p:cNvPr id="6" name="Rectangle 5">
            <a:extLst>
              <a:ext uri="{FF2B5EF4-FFF2-40B4-BE49-F238E27FC236}">
                <a16:creationId xmlns:a16="http://schemas.microsoft.com/office/drawing/2014/main" id="{81D6A11D-A800-C642-802F-ED0B1663354A}"/>
              </a:ext>
            </a:extLst>
          </p:cNvPr>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latin typeface="Arial" charset="0"/>
                <a:cs typeface="Arial" charset="0"/>
              </a:rPr>
              <a:t>Klimaet</a:t>
            </a:r>
            <a:r>
              <a:rPr lang="en-US" sz="2000" dirty="0">
                <a:solidFill>
                  <a:schemeClr val="bg1"/>
                </a:solidFill>
                <a:latin typeface="Arial" charset="0"/>
                <a:cs typeface="Arial" charset="0"/>
              </a:rPr>
              <a:t> </a:t>
            </a:r>
            <a:r>
              <a:rPr lang="en-US" sz="2000" dirty="0" err="1">
                <a:solidFill>
                  <a:schemeClr val="bg1"/>
                </a:solidFill>
                <a:latin typeface="Arial" charset="0"/>
                <a:cs typeface="Arial" charset="0"/>
              </a:rPr>
              <a:t>på</a:t>
            </a:r>
            <a:r>
              <a:rPr lang="en-US" sz="2000" dirty="0">
                <a:solidFill>
                  <a:schemeClr val="bg1"/>
                </a:solidFill>
                <a:latin typeface="Arial" charset="0"/>
                <a:cs typeface="Arial" charset="0"/>
              </a:rPr>
              <a:t> Venus </a:t>
            </a:r>
            <a:r>
              <a:rPr lang="en-US" sz="2000" dirty="0" err="1">
                <a:solidFill>
                  <a:schemeClr val="bg1"/>
                </a:solidFill>
                <a:latin typeface="Arial" charset="0"/>
                <a:cs typeface="Arial" charset="0"/>
              </a:rPr>
              <a:t>og</a:t>
            </a:r>
            <a:r>
              <a:rPr lang="en-US" sz="2000" dirty="0">
                <a:solidFill>
                  <a:schemeClr val="bg1"/>
                </a:solidFill>
                <a:latin typeface="Arial" charset="0"/>
                <a:cs typeface="Arial" charset="0"/>
              </a:rPr>
              <a:t> </a:t>
            </a:r>
            <a:r>
              <a:rPr lang="en-US" sz="2000" dirty="0" err="1">
                <a:solidFill>
                  <a:schemeClr val="bg1"/>
                </a:solidFill>
                <a:latin typeface="Arial" charset="0"/>
                <a:cs typeface="Arial" charset="0"/>
              </a:rPr>
              <a:t>Jorden</a:t>
            </a:r>
            <a:endParaRPr lang="en-US" sz="2000" dirty="0">
              <a:solidFill>
                <a:schemeClr val="bg1"/>
              </a:solidFill>
              <a:latin typeface="Arial" charset="0"/>
              <a:cs typeface="Arial" charset="0"/>
            </a:endParaRPr>
          </a:p>
        </p:txBody>
      </p:sp>
      <p:cxnSp>
        <p:nvCxnSpPr>
          <p:cNvPr id="7" name="Straight Connector 6">
            <a:extLst>
              <a:ext uri="{FF2B5EF4-FFF2-40B4-BE49-F238E27FC236}">
                <a16:creationId xmlns:a16="http://schemas.microsoft.com/office/drawing/2014/main" id="{F8670E85-682F-644C-A210-89220CCEF946}"/>
              </a:ext>
            </a:extLst>
          </p:cNvPr>
          <p:cNvCxnSpPr/>
          <p:nvPr/>
        </p:nvCxnSpPr>
        <p:spPr>
          <a:xfrm>
            <a:off x="-149796"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D6E8EE41-E519-1246-9683-6D1F38829B54}"/>
              </a:ext>
            </a:extLst>
          </p:cNvPr>
          <p:cNvSpPr txBox="1"/>
          <p:nvPr/>
        </p:nvSpPr>
        <p:spPr>
          <a:xfrm>
            <a:off x="435474" y="1219851"/>
            <a:ext cx="1184940" cy="369332"/>
          </a:xfrm>
          <a:prstGeom prst="rect">
            <a:avLst/>
          </a:prstGeom>
          <a:noFill/>
        </p:spPr>
        <p:txBody>
          <a:bodyPr wrap="none" rtlCol="0">
            <a:spAutoFit/>
          </a:bodyPr>
          <a:lstStyle/>
          <a:p>
            <a:r>
              <a:rPr lang="da-DK" dirty="0">
                <a:solidFill>
                  <a:srgbClr val="FFC000"/>
                </a:solidFill>
                <a:latin typeface="Arial" panose="020B0604020202020204" pitchFamily="34" charset="0"/>
                <a:cs typeface="Arial" panose="020B0604020202020204" pitchFamily="34" charset="0"/>
              </a:rPr>
              <a:t>645 W/m</a:t>
            </a:r>
            <a:r>
              <a:rPr lang="da-DK" baseline="30000" dirty="0">
                <a:solidFill>
                  <a:srgbClr val="FFC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4B72B1DF-7D50-274E-82B4-7B8B3C0FB7EF}"/>
              </a:ext>
            </a:extLst>
          </p:cNvPr>
          <p:cNvSpPr txBox="1"/>
          <p:nvPr/>
        </p:nvSpPr>
        <p:spPr>
          <a:xfrm>
            <a:off x="4470536" y="1111727"/>
            <a:ext cx="1192955" cy="369332"/>
          </a:xfrm>
          <a:prstGeom prst="rect">
            <a:avLst/>
          </a:prstGeom>
          <a:noFill/>
        </p:spPr>
        <p:txBody>
          <a:bodyPr wrap="none" rtlCol="0">
            <a:spAutoFit/>
          </a:bodyPr>
          <a:lstStyle/>
          <a:p>
            <a:r>
              <a:rPr lang="da-DK" dirty="0">
                <a:solidFill>
                  <a:srgbClr val="FFC000"/>
                </a:solidFill>
                <a:latin typeface="Arial" panose="020B0604020202020204" pitchFamily="34" charset="0"/>
                <a:cs typeface="Arial" panose="020B0604020202020204" pitchFamily="34" charset="0"/>
              </a:rPr>
              <a:t>342 W/m</a:t>
            </a:r>
            <a:r>
              <a:rPr lang="da-DK" baseline="30000" dirty="0">
                <a:solidFill>
                  <a:srgbClr val="FFC000"/>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0371CBAE-B71A-B64D-A9A0-337D74292791}"/>
              </a:ext>
            </a:extLst>
          </p:cNvPr>
          <p:cNvSpPr txBox="1"/>
          <p:nvPr/>
        </p:nvSpPr>
        <p:spPr>
          <a:xfrm>
            <a:off x="2914062" y="1664656"/>
            <a:ext cx="1192955" cy="369332"/>
          </a:xfrm>
          <a:prstGeom prst="rect">
            <a:avLst/>
          </a:prstGeom>
          <a:noFill/>
        </p:spPr>
        <p:txBody>
          <a:bodyPr wrap="none" rtlCol="0">
            <a:spAutoFit/>
          </a:bodyPr>
          <a:lstStyle/>
          <a:p>
            <a:r>
              <a:rPr lang="da-DK" dirty="0">
                <a:solidFill>
                  <a:srgbClr val="00B0F0"/>
                </a:solidFill>
                <a:latin typeface="Arial" panose="020B0604020202020204" pitchFamily="34" charset="0"/>
                <a:cs typeface="Arial" panose="020B0604020202020204" pitchFamily="34" charset="0"/>
              </a:rPr>
              <a:t>515 W/m</a:t>
            </a:r>
            <a:r>
              <a:rPr lang="da-DK" baseline="30000" dirty="0">
                <a:solidFill>
                  <a:srgbClr val="00B0F0"/>
                </a:solidFill>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4D4184D9-1AFB-D64B-A40C-AAA031AAB7EC}"/>
              </a:ext>
            </a:extLst>
          </p:cNvPr>
          <p:cNvSpPr txBox="1"/>
          <p:nvPr/>
        </p:nvSpPr>
        <p:spPr>
          <a:xfrm>
            <a:off x="6677542" y="1492594"/>
            <a:ext cx="1192955" cy="369332"/>
          </a:xfrm>
          <a:prstGeom prst="rect">
            <a:avLst/>
          </a:prstGeom>
          <a:noFill/>
        </p:spPr>
        <p:txBody>
          <a:bodyPr wrap="none" rtlCol="0">
            <a:spAutoFit/>
          </a:bodyPr>
          <a:lstStyle/>
          <a:p>
            <a:r>
              <a:rPr lang="da-DK" dirty="0">
                <a:solidFill>
                  <a:srgbClr val="00B0F0"/>
                </a:solidFill>
                <a:latin typeface="Arial" panose="020B0604020202020204" pitchFamily="34" charset="0"/>
                <a:cs typeface="Arial" panose="020B0604020202020204" pitchFamily="34" charset="0"/>
              </a:rPr>
              <a:t>100 W/m</a:t>
            </a:r>
            <a:r>
              <a:rPr lang="da-DK" baseline="30000" dirty="0">
                <a:solidFill>
                  <a:srgbClr val="00B0F0"/>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2E3AFC69-882C-9045-874E-60AA9408B69F}"/>
              </a:ext>
            </a:extLst>
          </p:cNvPr>
          <p:cNvSpPr txBox="1"/>
          <p:nvPr/>
        </p:nvSpPr>
        <p:spPr>
          <a:xfrm>
            <a:off x="1462014" y="5910344"/>
            <a:ext cx="2257001" cy="369332"/>
          </a:xfrm>
          <a:prstGeom prst="rect">
            <a:avLst/>
          </a:prstGeom>
          <a:noFill/>
        </p:spPr>
        <p:txBody>
          <a:bodyPr wrap="square" rtlCol="0">
            <a:spAutoFit/>
          </a:bodyPr>
          <a:lstStyle/>
          <a:p>
            <a:r>
              <a:rPr lang="da-DK" dirty="0">
                <a:solidFill>
                  <a:schemeClr val="bg1"/>
                </a:solidFill>
                <a:latin typeface="Arial" panose="020B0604020202020204" pitchFamily="34" charset="0"/>
                <a:cs typeface="Arial" panose="020B0604020202020204" pitchFamily="34" charset="0"/>
              </a:rPr>
              <a:t>Temperatur : 460 </a:t>
            </a:r>
            <a:r>
              <a:rPr lang="en-GB" dirty="0">
                <a:solidFill>
                  <a:schemeClr val="bg1"/>
                </a:solidFill>
                <a:sym typeface="Symbol" pitchFamily="2" charset="2"/>
              </a:rPr>
              <a:t></a:t>
            </a:r>
            <a:r>
              <a:rPr lang="da-DK" dirty="0">
                <a:solidFill>
                  <a:schemeClr val="bg1"/>
                </a:solidFill>
                <a:latin typeface="Arial" panose="020B0604020202020204" pitchFamily="34" charset="0"/>
                <a:cs typeface="Arial" panose="020B0604020202020204" pitchFamily="34" charset="0"/>
              </a:rPr>
              <a:t>C</a:t>
            </a:r>
          </a:p>
        </p:txBody>
      </p:sp>
      <p:sp>
        <p:nvSpPr>
          <p:cNvPr id="33" name="TextBox 32">
            <a:extLst>
              <a:ext uri="{FF2B5EF4-FFF2-40B4-BE49-F238E27FC236}">
                <a16:creationId xmlns:a16="http://schemas.microsoft.com/office/drawing/2014/main" id="{4496439F-FF73-2440-8B33-DD16417D75B7}"/>
              </a:ext>
            </a:extLst>
          </p:cNvPr>
          <p:cNvSpPr txBox="1"/>
          <p:nvPr/>
        </p:nvSpPr>
        <p:spPr>
          <a:xfrm>
            <a:off x="5519216" y="5925846"/>
            <a:ext cx="2177263" cy="369332"/>
          </a:xfrm>
          <a:prstGeom prst="rect">
            <a:avLst/>
          </a:prstGeom>
          <a:noFill/>
        </p:spPr>
        <p:txBody>
          <a:bodyPr wrap="none" rtlCol="0">
            <a:spAutoFit/>
          </a:bodyPr>
          <a:lstStyle/>
          <a:p>
            <a:r>
              <a:rPr lang="da-DK" dirty="0">
                <a:solidFill>
                  <a:schemeClr val="bg1"/>
                </a:solidFill>
                <a:latin typeface="Arial" panose="020B0604020202020204" pitchFamily="34" charset="0"/>
                <a:cs typeface="Arial" panose="020B0604020202020204" pitchFamily="34" charset="0"/>
              </a:rPr>
              <a:t>Temperatur : 15 </a:t>
            </a:r>
            <a:r>
              <a:rPr lang="en-GB" dirty="0">
                <a:solidFill>
                  <a:schemeClr val="bg1"/>
                </a:solidFill>
                <a:sym typeface="Symbol" pitchFamily="2" charset="2"/>
              </a:rPr>
              <a:t></a:t>
            </a:r>
            <a:r>
              <a:rPr lang="da-DK" dirty="0">
                <a:solidFill>
                  <a:schemeClr val="bg1"/>
                </a:solidFill>
                <a:latin typeface="Arial" panose="020B0604020202020204" pitchFamily="34" charset="0"/>
                <a:cs typeface="Arial" panose="020B0604020202020204" pitchFamily="34" charset="0"/>
              </a:rPr>
              <a:t>C</a:t>
            </a:r>
          </a:p>
        </p:txBody>
      </p:sp>
      <p:sp>
        <p:nvSpPr>
          <p:cNvPr id="34" name="TextBox 33">
            <a:extLst>
              <a:ext uri="{FF2B5EF4-FFF2-40B4-BE49-F238E27FC236}">
                <a16:creationId xmlns:a16="http://schemas.microsoft.com/office/drawing/2014/main" id="{8D017F0C-08F6-CD4D-B731-90BE2F67E9D3}"/>
              </a:ext>
            </a:extLst>
          </p:cNvPr>
          <p:cNvSpPr txBox="1"/>
          <p:nvPr/>
        </p:nvSpPr>
        <p:spPr>
          <a:xfrm>
            <a:off x="1917300" y="6228020"/>
            <a:ext cx="1249060" cy="369332"/>
          </a:xfrm>
          <a:prstGeom prst="rect">
            <a:avLst/>
          </a:prstGeom>
          <a:noFill/>
        </p:spPr>
        <p:txBody>
          <a:bodyPr wrap="none" rtlCol="0">
            <a:spAutoFit/>
          </a:bodyPr>
          <a:lstStyle/>
          <a:p>
            <a:r>
              <a:rPr lang="da-DK" dirty="0">
                <a:solidFill>
                  <a:schemeClr val="bg1"/>
                </a:solidFill>
                <a:latin typeface="Arial" panose="020B0604020202020204" pitchFamily="34" charset="0"/>
                <a:cs typeface="Arial" panose="020B0604020202020204" pitchFamily="34" charset="0"/>
              </a:rPr>
              <a:t>CO</a:t>
            </a:r>
            <a:r>
              <a:rPr lang="da-DK" baseline="-25000" dirty="0">
                <a:solidFill>
                  <a:schemeClr val="bg1"/>
                </a:solidFill>
                <a:latin typeface="Arial" panose="020B0604020202020204" pitchFamily="34" charset="0"/>
                <a:cs typeface="Arial" panose="020B0604020202020204" pitchFamily="34" charset="0"/>
              </a:rPr>
              <a:t>2 </a:t>
            </a:r>
            <a:r>
              <a:rPr lang="da-DK" dirty="0">
                <a:solidFill>
                  <a:schemeClr val="bg1"/>
                </a:solidFill>
                <a:latin typeface="Arial" panose="020B0604020202020204" pitchFamily="34" charset="0"/>
                <a:cs typeface="Arial" panose="020B0604020202020204" pitchFamily="34" charset="0"/>
              </a:rPr>
              <a:t>: 96%</a:t>
            </a:r>
          </a:p>
        </p:txBody>
      </p:sp>
      <p:sp>
        <p:nvSpPr>
          <p:cNvPr id="35" name="TextBox 34">
            <a:extLst>
              <a:ext uri="{FF2B5EF4-FFF2-40B4-BE49-F238E27FC236}">
                <a16:creationId xmlns:a16="http://schemas.microsoft.com/office/drawing/2014/main" id="{36BD66F5-7353-B84D-92C0-ECD5EA8F52BC}"/>
              </a:ext>
            </a:extLst>
          </p:cNvPr>
          <p:cNvSpPr txBox="1"/>
          <p:nvPr/>
        </p:nvSpPr>
        <p:spPr>
          <a:xfrm>
            <a:off x="5814201" y="6228020"/>
            <a:ext cx="1441420" cy="369332"/>
          </a:xfrm>
          <a:prstGeom prst="rect">
            <a:avLst/>
          </a:prstGeom>
          <a:noFill/>
        </p:spPr>
        <p:txBody>
          <a:bodyPr wrap="none" rtlCol="0">
            <a:spAutoFit/>
          </a:bodyPr>
          <a:lstStyle/>
          <a:p>
            <a:r>
              <a:rPr lang="da-DK" dirty="0">
                <a:solidFill>
                  <a:schemeClr val="bg1"/>
                </a:solidFill>
                <a:latin typeface="Arial" panose="020B0604020202020204" pitchFamily="34" charset="0"/>
                <a:cs typeface="Arial" panose="020B0604020202020204" pitchFamily="34" charset="0"/>
              </a:rPr>
              <a:t>CO</a:t>
            </a:r>
            <a:r>
              <a:rPr lang="da-DK" baseline="-25000" dirty="0">
                <a:solidFill>
                  <a:schemeClr val="bg1"/>
                </a:solidFill>
                <a:latin typeface="Arial" panose="020B0604020202020204" pitchFamily="34" charset="0"/>
                <a:cs typeface="Arial" panose="020B0604020202020204" pitchFamily="34" charset="0"/>
              </a:rPr>
              <a:t>2 </a:t>
            </a:r>
            <a:r>
              <a:rPr lang="da-DK" dirty="0">
                <a:solidFill>
                  <a:schemeClr val="bg1"/>
                </a:solidFill>
                <a:latin typeface="Arial" panose="020B0604020202020204" pitchFamily="34" charset="0"/>
                <a:cs typeface="Arial" panose="020B0604020202020204" pitchFamily="34" charset="0"/>
              </a:rPr>
              <a:t>: 0.02%</a:t>
            </a:r>
          </a:p>
        </p:txBody>
      </p:sp>
      <p:cxnSp>
        <p:nvCxnSpPr>
          <p:cNvPr id="37" name="Curved Connector 36">
            <a:extLst>
              <a:ext uri="{FF2B5EF4-FFF2-40B4-BE49-F238E27FC236}">
                <a16:creationId xmlns:a16="http://schemas.microsoft.com/office/drawing/2014/main" id="{B9891E3B-1DB0-654D-86AF-936B96B4F67B}"/>
              </a:ext>
            </a:extLst>
          </p:cNvPr>
          <p:cNvCxnSpPr>
            <a:cxnSpLocks/>
          </p:cNvCxnSpPr>
          <p:nvPr/>
        </p:nvCxnSpPr>
        <p:spPr>
          <a:xfrm rot="16200000" flipH="1">
            <a:off x="1575071" y="1260566"/>
            <a:ext cx="942633" cy="576064"/>
          </a:xfrm>
          <a:prstGeom prst="curvedConnector3">
            <a:avLst/>
          </a:prstGeom>
          <a:ln w="889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a:extLst>
              <a:ext uri="{FF2B5EF4-FFF2-40B4-BE49-F238E27FC236}">
                <a16:creationId xmlns:a16="http://schemas.microsoft.com/office/drawing/2014/main" id="{17DCFA7C-534B-3A48-88F4-BA64A3EC55D3}"/>
              </a:ext>
            </a:extLst>
          </p:cNvPr>
          <p:cNvCxnSpPr>
            <a:cxnSpLocks/>
          </p:cNvCxnSpPr>
          <p:nvPr/>
        </p:nvCxnSpPr>
        <p:spPr>
          <a:xfrm rot="5400000" flipH="1" flipV="1">
            <a:off x="2425458" y="1256169"/>
            <a:ext cx="992188" cy="510673"/>
          </a:xfrm>
          <a:prstGeom prst="curvedConnector3">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urved Connector 40">
            <a:extLst>
              <a:ext uri="{FF2B5EF4-FFF2-40B4-BE49-F238E27FC236}">
                <a16:creationId xmlns:a16="http://schemas.microsoft.com/office/drawing/2014/main" id="{1C99ABFA-11EF-AF4D-BCF2-4E4E4B2545E1}"/>
              </a:ext>
            </a:extLst>
          </p:cNvPr>
          <p:cNvCxnSpPr>
            <a:cxnSpLocks/>
          </p:cNvCxnSpPr>
          <p:nvPr/>
        </p:nvCxnSpPr>
        <p:spPr>
          <a:xfrm rot="16200000" flipH="1">
            <a:off x="5513074" y="1164219"/>
            <a:ext cx="876901" cy="576063"/>
          </a:xfrm>
          <a:prstGeom prst="curvedConnector3">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Curved Connector 41">
            <a:extLst>
              <a:ext uri="{FF2B5EF4-FFF2-40B4-BE49-F238E27FC236}">
                <a16:creationId xmlns:a16="http://schemas.microsoft.com/office/drawing/2014/main" id="{E23F274C-3FA3-BD49-872D-020909FAEA49}"/>
              </a:ext>
            </a:extLst>
          </p:cNvPr>
          <p:cNvCxnSpPr>
            <a:cxnSpLocks/>
          </p:cNvCxnSpPr>
          <p:nvPr/>
        </p:nvCxnSpPr>
        <p:spPr>
          <a:xfrm rot="5400000" flipH="1" flipV="1">
            <a:off x="6241726" y="1227396"/>
            <a:ext cx="848127" cy="420937"/>
          </a:xfrm>
          <a:prstGeom prst="curvedConnector3">
            <a:avLst/>
          </a:prstGeom>
          <a:ln w="190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67A37C8-D249-CE43-A51E-0BF01FC100B3}"/>
              </a:ext>
            </a:extLst>
          </p:cNvPr>
          <p:cNvSpPr txBox="1"/>
          <p:nvPr/>
        </p:nvSpPr>
        <p:spPr>
          <a:xfrm>
            <a:off x="39615" y="2311685"/>
            <a:ext cx="1205779" cy="646331"/>
          </a:xfrm>
          <a:prstGeom prst="rect">
            <a:avLst/>
          </a:prstGeom>
          <a:noFill/>
        </p:spPr>
        <p:txBody>
          <a:bodyPr wrap="none" rtlCol="0">
            <a:spAutoFit/>
          </a:bodyPr>
          <a:lstStyle/>
          <a:p>
            <a:pPr algn="ctr"/>
            <a:r>
              <a:rPr lang="da-DK" b="1" dirty="0">
                <a:solidFill>
                  <a:schemeClr val="bg1"/>
                </a:solidFill>
                <a:latin typeface="Arial" panose="020B0604020202020204" pitchFamily="34" charset="0"/>
                <a:cs typeface="Arial" panose="020B0604020202020204" pitchFamily="34" charset="0"/>
              </a:rPr>
              <a:t>Net: </a:t>
            </a:r>
          </a:p>
          <a:p>
            <a:pPr algn="ctr"/>
            <a:r>
              <a:rPr lang="da-DK" b="1" dirty="0">
                <a:solidFill>
                  <a:schemeClr val="bg1"/>
                </a:solidFill>
                <a:latin typeface="Arial" panose="020B0604020202020204" pitchFamily="34" charset="0"/>
                <a:cs typeface="Arial" panose="020B0604020202020204" pitchFamily="34" charset="0"/>
              </a:rPr>
              <a:t>130 W/m</a:t>
            </a:r>
            <a:r>
              <a:rPr lang="da-DK" b="1" baseline="30000" dirty="0">
                <a:solidFill>
                  <a:schemeClr val="bg1"/>
                </a:solidFill>
                <a:latin typeface="Arial" panose="020B0604020202020204" pitchFamily="34" charset="0"/>
                <a:cs typeface="Arial" panose="020B0604020202020204" pitchFamily="34" charset="0"/>
              </a:rPr>
              <a:t>2</a:t>
            </a:r>
          </a:p>
        </p:txBody>
      </p:sp>
      <p:sp>
        <p:nvSpPr>
          <p:cNvPr id="45" name="TextBox 44">
            <a:extLst>
              <a:ext uri="{FF2B5EF4-FFF2-40B4-BE49-F238E27FC236}">
                <a16:creationId xmlns:a16="http://schemas.microsoft.com/office/drawing/2014/main" id="{66597F79-05FD-E144-BCCC-7B4DEB3B62C4}"/>
              </a:ext>
            </a:extLst>
          </p:cNvPr>
          <p:cNvSpPr txBox="1"/>
          <p:nvPr/>
        </p:nvSpPr>
        <p:spPr>
          <a:xfrm>
            <a:off x="7877325" y="2237936"/>
            <a:ext cx="1205779" cy="646331"/>
          </a:xfrm>
          <a:prstGeom prst="rect">
            <a:avLst/>
          </a:prstGeom>
          <a:noFill/>
        </p:spPr>
        <p:txBody>
          <a:bodyPr wrap="none" rtlCol="0">
            <a:spAutoFit/>
          </a:bodyPr>
          <a:lstStyle/>
          <a:p>
            <a:pPr algn="ctr"/>
            <a:r>
              <a:rPr lang="da-DK" b="1" dirty="0">
                <a:solidFill>
                  <a:schemeClr val="bg1"/>
                </a:solidFill>
                <a:latin typeface="Arial" panose="020B0604020202020204" pitchFamily="34" charset="0"/>
                <a:cs typeface="Arial" panose="020B0604020202020204" pitchFamily="34" charset="0"/>
              </a:rPr>
              <a:t>Net:</a:t>
            </a:r>
          </a:p>
          <a:p>
            <a:pPr algn="ctr"/>
            <a:r>
              <a:rPr lang="da-DK" b="1" dirty="0">
                <a:solidFill>
                  <a:schemeClr val="bg1"/>
                </a:solidFill>
                <a:latin typeface="Arial" panose="020B0604020202020204" pitchFamily="34" charset="0"/>
                <a:cs typeface="Arial" panose="020B0604020202020204" pitchFamily="34" charset="0"/>
              </a:rPr>
              <a:t>242 W/m</a:t>
            </a:r>
            <a:r>
              <a:rPr lang="da-DK" b="1" baseline="30000" dirty="0">
                <a:solidFill>
                  <a:schemeClr val="bg1"/>
                </a:solidFill>
                <a:latin typeface="Arial" panose="020B0604020202020204" pitchFamily="34" charset="0"/>
                <a:cs typeface="Arial" panose="020B0604020202020204" pitchFamily="34" charset="0"/>
              </a:rPr>
              <a:t>2</a:t>
            </a:r>
          </a:p>
        </p:txBody>
      </p:sp>
      <p:grpSp>
        <p:nvGrpSpPr>
          <p:cNvPr id="21" name="Group 21">
            <a:extLst>
              <a:ext uri="{FF2B5EF4-FFF2-40B4-BE49-F238E27FC236}">
                <a16:creationId xmlns:a16="http://schemas.microsoft.com/office/drawing/2014/main" id="{61BC0E71-93B1-F148-A1D8-5F572CE23123}"/>
              </a:ext>
            </a:extLst>
          </p:cNvPr>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22" name="Freeform 22">
              <a:extLst>
                <a:ext uri="{FF2B5EF4-FFF2-40B4-BE49-F238E27FC236}">
                  <a16:creationId xmlns:a16="http://schemas.microsoft.com/office/drawing/2014/main" id="{CF7B230F-3833-E046-AAE8-F2989B794CFE}"/>
                </a:ext>
              </a:extLst>
            </p:cNvPr>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23">
              <a:extLst>
                <a:ext uri="{FF2B5EF4-FFF2-40B4-BE49-F238E27FC236}">
                  <a16:creationId xmlns:a16="http://schemas.microsoft.com/office/drawing/2014/main" id="{2388197E-5B72-B143-8A22-D692ACBF151C}"/>
                </a:ext>
              </a:extLst>
            </p:cNvPr>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 name="bmkOffParent02">
            <a:extLst>
              <a:ext uri="{FF2B5EF4-FFF2-40B4-BE49-F238E27FC236}">
                <a16:creationId xmlns:a16="http://schemas.microsoft.com/office/drawing/2014/main" id="{267D4A92-184B-4443-BBEE-6EF360E5991A}"/>
              </a:ext>
            </a:extLst>
          </p:cNvPr>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5281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4" grpId="0"/>
      <p:bldP spid="32" grpId="0"/>
      <p:bldP spid="33" grpId="0"/>
      <p:bldP spid="34" grpId="0"/>
      <p:bldP spid="35" grpId="0"/>
      <p:bldP spid="44" grpId="0"/>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tratospherictemp_1958-2012_radiosond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2" y="2276872"/>
            <a:ext cx="8740135" cy="3096344"/>
          </a:xfrm>
          <a:prstGeom prst="rect">
            <a:avLst/>
          </a:prstGeom>
        </p:spPr>
      </p:pic>
      <p:grpSp>
        <p:nvGrpSpPr>
          <p:cNvPr id="8"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9"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1"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2" name="Rectangle 11"/>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FFFFFF"/>
                </a:solidFill>
                <a:latin typeface="Arial"/>
                <a:cs typeface="Arial"/>
              </a:rPr>
              <a:t>Afkøling</a:t>
            </a:r>
            <a:r>
              <a:rPr lang="en-US" sz="2000" dirty="0">
                <a:solidFill>
                  <a:srgbClr val="FFFFFF"/>
                </a:solidFill>
                <a:latin typeface="Arial"/>
                <a:cs typeface="Arial"/>
              </a:rPr>
              <a:t> </a:t>
            </a:r>
            <a:r>
              <a:rPr lang="en-US" sz="2000" dirty="0" err="1">
                <a:solidFill>
                  <a:srgbClr val="FFFFFF"/>
                </a:solidFill>
                <a:latin typeface="Arial"/>
                <a:cs typeface="Arial"/>
              </a:rPr>
              <a:t>af</a:t>
            </a:r>
            <a:r>
              <a:rPr lang="en-US" sz="2000" dirty="0">
                <a:solidFill>
                  <a:srgbClr val="FFFFFF"/>
                </a:solidFill>
                <a:latin typeface="Arial"/>
                <a:cs typeface="Arial"/>
              </a:rPr>
              <a:t> </a:t>
            </a:r>
            <a:r>
              <a:rPr lang="en-US" sz="2000" dirty="0" err="1">
                <a:solidFill>
                  <a:srgbClr val="FFFFFF"/>
                </a:solidFill>
                <a:latin typeface="Arial"/>
                <a:cs typeface="Arial"/>
              </a:rPr>
              <a:t>stratosfæren</a:t>
            </a:r>
            <a:r>
              <a:rPr lang="en-US" sz="2000" dirty="0">
                <a:solidFill>
                  <a:srgbClr val="FFFFFF"/>
                </a:solidFill>
                <a:latin typeface="Arial"/>
                <a:cs typeface="Arial"/>
              </a:rPr>
              <a:t> &gt; global </a:t>
            </a:r>
            <a:r>
              <a:rPr lang="en-US" sz="2000" dirty="0" err="1">
                <a:solidFill>
                  <a:srgbClr val="FFFFFF"/>
                </a:solidFill>
                <a:latin typeface="Arial"/>
                <a:cs typeface="Arial"/>
              </a:rPr>
              <a:t>opvarmning</a:t>
            </a:r>
            <a:r>
              <a:rPr lang="en-US" sz="2000" dirty="0">
                <a:solidFill>
                  <a:srgbClr val="FFFFFF"/>
                </a:solidFill>
                <a:latin typeface="Arial"/>
                <a:cs typeface="Arial"/>
              </a:rPr>
              <a:t> </a:t>
            </a:r>
            <a:r>
              <a:rPr lang="en-US" sz="2000" dirty="0" err="1">
                <a:solidFill>
                  <a:srgbClr val="FFFFFF"/>
                </a:solidFill>
                <a:latin typeface="Arial"/>
                <a:cs typeface="Arial"/>
              </a:rPr>
              <a:t>skyldes</a:t>
            </a:r>
            <a:r>
              <a:rPr lang="en-US" sz="2000" dirty="0">
                <a:solidFill>
                  <a:srgbClr val="FFFFFF"/>
                </a:solidFill>
                <a:latin typeface="Arial"/>
                <a:cs typeface="Arial"/>
              </a:rPr>
              <a:t> </a:t>
            </a:r>
            <a:r>
              <a:rPr lang="en-US" sz="2000" dirty="0" err="1">
                <a:solidFill>
                  <a:srgbClr val="FFFFFF"/>
                </a:solidFill>
                <a:latin typeface="Arial"/>
                <a:cs typeface="Arial"/>
              </a:rPr>
              <a:t>drivhusgasser</a:t>
            </a:r>
            <a:endParaRPr lang="en-US" sz="2000" dirty="0">
              <a:solidFill>
                <a:srgbClr val="FFFFFF"/>
              </a:solidFill>
              <a:latin typeface="Arial"/>
              <a:cs typeface="Arial"/>
            </a:endParaRPr>
          </a:p>
        </p:txBody>
      </p:sp>
      <p:cxnSp>
        <p:nvCxnSpPr>
          <p:cNvPr id="13" name="Straight Connector 12"/>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07410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olocene_CO2.gif"/>
          <p:cNvPicPr>
            <a:picLocks noChangeAspect="1"/>
          </p:cNvPicPr>
          <p:nvPr/>
        </p:nvPicPr>
        <p:blipFill rotWithShape="1">
          <a:blip r:embed="rId3"/>
          <a:srcRect l="5288" t="16092" r="4327" b="5747"/>
          <a:stretch/>
        </p:blipFill>
        <p:spPr>
          <a:xfrm>
            <a:off x="1028700" y="2241059"/>
            <a:ext cx="7162800" cy="3454400"/>
          </a:xfrm>
          <a:prstGeom prst="rect">
            <a:avLst/>
          </a:prstGeom>
        </p:spPr>
      </p:pic>
      <p:sp>
        <p:nvSpPr>
          <p:cNvPr id="5" name="TextBox 4"/>
          <p:cNvSpPr txBox="1"/>
          <p:nvPr/>
        </p:nvSpPr>
        <p:spPr>
          <a:xfrm>
            <a:off x="3848100" y="5708159"/>
            <a:ext cx="1933717" cy="369332"/>
          </a:xfrm>
          <a:prstGeom prst="rect">
            <a:avLst/>
          </a:prstGeom>
          <a:noFill/>
        </p:spPr>
        <p:txBody>
          <a:bodyPr wrap="none" rtlCol="0">
            <a:spAutoFit/>
          </a:bodyPr>
          <a:lstStyle/>
          <a:p>
            <a:r>
              <a:rPr lang="en-US" dirty="0" err="1">
                <a:solidFill>
                  <a:schemeClr val="bg1"/>
                </a:solidFill>
                <a:latin typeface="Arial"/>
                <a:cs typeface="Arial"/>
              </a:rPr>
              <a:t>Tusinde</a:t>
            </a:r>
            <a:r>
              <a:rPr lang="en-US" dirty="0">
                <a:solidFill>
                  <a:schemeClr val="bg1"/>
                </a:solidFill>
                <a:latin typeface="Arial"/>
                <a:cs typeface="Arial"/>
              </a:rPr>
              <a:t> </a:t>
            </a:r>
            <a:r>
              <a:rPr lang="en-US" dirty="0" err="1">
                <a:solidFill>
                  <a:schemeClr val="bg1"/>
                </a:solidFill>
                <a:latin typeface="Arial"/>
                <a:cs typeface="Arial"/>
              </a:rPr>
              <a:t>år</a:t>
            </a:r>
            <a:r>
              <a:rPr lang="en-US" dirty="0">
                <a:solidFill>
                  <a:schemeClr val="bg1"/>
                </a:solidFill>
                <a:latin typeface="Arial"/>
                <a:cs typeface="Arial"/>
              </a:rPr>
              <a:t> </a:t>
            </a:r>
            <a:r>
              <a:rPr lang="en-US" dirty="0" err="1">
                <a:solidFill>
                  <a:schemeClr val="bg1"/>
                </a:solidFill>
                <a:latin typeface="Arial"/>
                <a:cs typeface="Arial"/>
              </a:rPr>
              <a:t>før</a:t>
            </a:r>
            <a:r>
              <a:rPr lang="en-US" dirty="0">
                <a:solidFill>
                  <a:schemeClr val="bg1"/>
                </a:solidFill>
                <a:latin typeface="Arial"/>
                <a:cs typeface="Arial"/>
              </a:rPr>
              <a:t> nu</a:t>
            </a:r>
          </a:p>
        </p:txBody>
      </p:sp>
      <p:sp>
        <p:nvSpPr>
          <p:cNvPr id="6" name="TextBox 5"/>
          <p:cNvSpPr txBox="1"/>
          <p:nvPr/>
        </p:nvSpPr>
        <p:spPr>
          <a:xfrm rot="16200000">
            <a:off x="7827016" y="4381982"/>
            <a:ext cx="1283412" cy="369332"/>
          </a:xfrm>
          <a:prstGeom prst="rect">
            <a:avLst/>
          </a:prstGeom>
          <a:noFill/>
        </p:spPr>
        <p:txBody>
          <a:bodyPr wrap="none" rtlCol="0">
            <a:spAutoFit/>
          </a:bodyPr>
          <a:lstStyle/>
          <a:p>
            <a:r>
              <a:rPr lang="en-US" dirty="0">
                <a:solidFill>
                  <a:srgbClr val="FF74EA"/>
                </a:solidFill>
                <a:latin typeface="Arial"/>
                <a:cs typeface="Arial"/>
              </a:rPr>
              <a:t>CO</a:t>
            </a:r>
            <a:r>
              <a:rPr lang="en-US" baseline="-25000" dirty="0">
                <a:solidFill>
                  <a:srgbClr val="FF74EA"/>
                </a:solidFill>
                <a:latin typeface="Arial"/>
                <a:cs typeface="Arial"/>
              </a:rPr>
              <a:t>2</a:t>
            </a:r>
            <a:r>
              <a:rPr lang="en-US" dirty="0">
                <a:solidFill>
                  <a:srgbClr val="FF74EA"/>
                </a:solidFill>
                <a:latin typeface="Arial"/>
                <a:cs typeface="Arial"/>
              </a:rPr>
              <a:t> (ppm)</a:t>
            </a:r>
          </a:p>
        </p:txBody>
      </p:sp>
      <p:sp>
        <p:nvSpPr>
          <p:cNvPr id="7" name="TextBox 6"/>
          <p:cNvSpPr txBox="1"/>
          <p:nvPr/>
        </p:nvSpPr>
        <p:spPr>
          <a:xfrm rot="16200000">
            <a:off x="-574285" y="3114916"/>
            <a:ext cx="2693623" cy="369332"/>
          </a:xfrm>
          <a:prstGeom prst="rect">
            <a:avLst/>
          </a:prstGeom>
          <a:noFill/>
          <a:ln>
            <a:solidFill>
              <a:srgbClr val="0070C0"/>
            </a:solidFill>
          </a:ln>
        </p:spPr>
        <p:txBody>
          <a:bodyPr wrap="none" rtlCol="0">
            <a:spAutoFit/>
          </a:bodyPr>
          <a:lstStyle/>
          <a:p>
            <a:r>
              <a:rPr lang="en-US" dirty="0" err="1">
                <a:solidFill>
                  <a:srgbClr val="00B0F0"/>
                </a:solidFill>
                <a:latin typeface="Arial"/>
                <a:cs typeface="Arial"/>
              </a:rPr>
              <a:t>Temperatur</a:t>
            </a:r>
            <a:r>
              <a:rPr lang="en-US" dirty="0">
                <a:solidFill>
                  <a:srgbClr val="00B0F0"/>
                </a:solidFill>
                <a:latin typeface="Arial"/>
                <a:cs typeface="Arial"/>
              </a:rPr>
              <a:t> </a:t>
            </a:r>
            <a:r>
              <a:rPr lang="en-US" dirty="0" err="1">
                <a:solidFill>
                  <a:srgbClr val="00B0F0"/>
                </a:solidFill>
                <a:latin typeface="Arial"/>
                <a:cs typeface="Arial"/>
              </a:rPr>
              <a:t>anomali</a:t>
            </a:r>
            <a:r>
              <a:rPr lang="en-US" dirty="0">
                <a:solidFill>
                  <a:srgbClr val="00B0F0"/>
                </a:solidFill>
                <a:latin typeface="Arial"/>
                <a:cs typeface="Arial"/>
              </a:rPr>
              <a:t> </a:t>
            </a:r>
            <a:r>
              <a:rPr lang="de-DE" dirty="0">
                <a:solidFill>
                  <a:srgbClr val="00B0F0"/>
                </a:solidFill>
                <a:latin typeface="Arial"/>
                <a:cs typeface="Arial"/>
              </a:rPr>
              <a:t>(ºC)</a:t>
            </a:r>
            <a:endParaRPr lang="en-US" dirty="0">
              <a:solidFill>
                <a:srgbClr val="00B0F0"/>
              </a:solidFill>
              <a:latin typeface="Arial"/>
              <a:cs typeface="Arial"/>
            </a:endParaRPr>
          </a:p>
        </p:txBody>
      </p:sp>
      <p:sp>
        <p:nvSpPr>
          <p:cNvPr id="8" name="TextBox 7"/>
          <p:cNvSpPr txBox="1"/>
          <p:nvPr/>
        </p:nvSpPr>
        <p:spPr>
          <a:xfrm>
            <a:off x="1437054" y="1644159"/>
            <a:ext cx="363501" cy="523220"/>
          </a:xfrm>
          <a:prstGeom prst="rect">
            <a:avLst/>
          </a:prstGeom>
          <a:noFill/>
        </p:spPr>
        <p:txBody>
          <a:bodyPr wrap="none" rtlCol="0">
            <a:spAutoFit/>
          </a:bodyPr>
          <a:lstStyle/>
          <a:p>
            <a:r>
              <a:rPr lang="en-US" sz="2800" dirty="0">
                <a:solidFill>
                  <a:srgbClr val="FF0000"/>
                </a:solidFill>
              </a:rPr>
              <a:t>*</a:t>
            </a:r>
          </a:p>
        </p:txBody>
      </p:sp>
      <p:sp>
        <p:nvSpPr>
          <p:cNvPr id="9" name="TextBox 8"/>
          <p:cNvSpPr txBox="1"/>
          <p:nvPr/>
        </p:nvSpPr>
        <p:spPr>
          <a:xfrm>
            <a:off x="1292242" y="1325627"/>
            <a:ext cx="1016625" cy="369332"/>
          </a:xfrm>
          <a:prstGeom prst="rect">
            <a:avLst/>
          </a:prstGeom>
          <a:noFill/>
        </p:spPr>
        <p:txBody>
          <a:bodyPr wrap="none" rtlCol="0">
            <a:spAutoFit/>
          </a:bodyPr>
          <a:lstStyle/>
          <a:p>
            <a:r>
              <a:rPr lang="en-US" b="1" dirty="0">
                <a:solidFill>
                  <a:srgbClr val="FF0000"/>
                </a:solidFill>
              </a:rPr>
              <a:t>415 ppm</a:t>
            </a:r>
          </a:p>
        </p:txBody>
      </p:sp>
      <p:cxnSp>
        <p:nvCxnSpPr>
          <p:cNvPr id="11" name="Straight Connector 10"/>
          <p:cNvCxnSpPr/>
          <p:nvPr/>
        </p:nvCxnSpPr>
        <p:spPr>
          <a:xfrm>
            <a:off x="1606062" y="1952770"/>
            <a:ext cx="11723" cy="68492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nvGrpSpPr>
          <p:cNvPr id="12"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3"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8" name="Rectangle 17"/>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CO</a:t>
            </a:r>
            <a:r>
              <a:rPr lang="da-DK" sz="2000" baseline="-25000" dirty="0">
                <a:solidFill>
                  <a:srgbClr val="FFFFFF"/>
                </a:solidFill>
                <a:latin typeface="Arial" pitchFamily="34" charset="0"/>
              </a:rPr>
              <a:t>2</a:t>
            </a:r>
            <a:r>
              <a:rPr lang="da-DK" sz="2000" dirty="0">
                <a:solidFill>
                  <a:srgbClr val="FFFFFF"/>
                </a:solidFill>
                <a:latin typeface="Arial" pitchFamily="34" charset="0"/>
              </a:rPr>
              <a:t> gennem den nuværende mellemistid (sidste 11.700 år)</a:t>
            </a:r>
            <a:endParaRPr lang="en-US" sz="2000" dirty="0">
              <a:solidFill>
                <a:srgbClr val="FFFFFF"/>
              </a:solidFill>
              <a:latin typeface="Arial"/>
              <a:cs typeface="Arial"/>
            </a:endParaRPr>
          </a:p>
        </p:txBody>
      </p:sp>
      <p:cxnSp>
        <p:nvCxnSpPr>
          <p:cNvPr id="19" name="Straight Connector 18"/>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539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uman_age_Nature_20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061555"/>
            <a:ext cx="4283968" cy="5607805"/>
          </a:xfrm>
          <a:prstGeom prst="rect">
            <a:avLst/>
          </a:prstGeom>
        </p:spPr>
      </p:pic>
      <p:sp>
        <p:nvSpPr>
          <p:cNvPr id="20" name="Rectangle 19"/>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err="1">
                <a:solidFill>
                  <a:srgbClr val="FFFFFF"/>
                </a:solidFill>
                <a:latin typeface="Arial"/>
                <a:cs typeface="Arial"/>
              </a:rPr>
              <a:t>Antropocæn</a:t>
            </a:r>
            <a:r>
              <a:rPr lang="da-DK" sz="2000" dirty="0">
                <a:solidFill>
                  <a:srgbClr val="FFFFFF"/>
                </a:solidFill>
                <a:latin typeface="Arial"/>
                <a:cs typeface="Arial"/>
              </a:rPr>
              <a:t> – ”The human age” ?</a:t>
            </a:r>
          </a:p>
        </p:txBody>
      </p:sp>
      <p:cxnSp>
        <p:nvCxnSpPr>
          <p:cNvPr id="21" name="Straight Connector 20"/>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4716016" y="2780928"/>
            <a:ext cx="4098110" cy="1477328"/>
          </a:xfrm>
          <a:prstGeom prst="rect">
            <a:avLst/>
          </a:prstGeom>
          <a:noFill/>
        </p:spPr>
        <p:txBody>
          <a:bodyPr wrap="none" rtlCol="0">
            <a:spAutoFit/>
          </a:bodyPr>
          <a:lstStyle/>
          <a:p>
            <a:r>
              <a:rPr lang="en-US" b="1" dirty="0">
                <a:solidFill>
                  <a:schemeClr val="bg1"/>
                </a:solidFill>
                <a:latin typeface="Arial"/>
                <a:cs typeface="Arial"/>
              </a:rPr>
              <a:t>Den </a:t>
            </a:r>
            <a:r>
              <a:rPr lang="en-US" b="1" dirty="0" err="1">
                <a:solidFill>
                  <a:schemeClr val="bg1"/>
                </a:solidFill>
                <a:latin typeface="Arial"/>
                <a:cs typeface="Arial"/>
              </a:rPr>
              <a:t>geologiske</a:t>
            </a:r>
            <a:r>
              <a:rPr lang="en-US" b="1" dirty="0">
                <a:solidFill>
                  <a:schemeClr val="bg1"/>
                </a:solidFill>
                <a:latin typeface="Arial"/>
                <a:cs typeface="Arial"/>
              </a:rPr>
              <a:t> </a:t>
            </a:r>
            <a:r>
              <a:rPr lang="en-US" b="1" dirty="0" err="1">
                <a:solidFill>
                  <a:schemeClr val="bg1"/>
                </a:solidFill>
                <a:latin typeface="Arial"/>
                <a:cs typeface="Arial"/>
              </a:rPr>
              <a:t>tommelfingerregel</a:t>
            </a:r>
            <a:r>
              <a:rPr lang="en-US" b="1" dirty="0">
                <a:solidFill>
                  <a:schemeClr val="bg1"/>
                </a:solidFill>
                <a:latin typeface="Arial"/>
                <a:cs typeface="Arial"/>
              </a:rPr>
              <a:t>:</a:t>
            </a:r>
          </a:p>
          <a:p>
            <a:r>
              <a:rPr lang="en-US" dirty="0">
                <a:solidFill>
                  <a:schemeClr val="bg1"/>
                </a:solidFill>
                <a:latin typeface="Arial"/>
                <a:cs typeface="Arial"/>
              </a:rPr>
              <a:t>Jorden </a:t>
            </a:r>
            <a:r>
              <a:rPr lang="en-US" dirty="0" err="1">
                <a:solidFill>
                  <a:schemeClr val="bg1"/>
                </a:solidFill>
                <a:latin typeface="Arial"/>
                <a:cs typeface="Arial"/>
              </a:rPr>
              <a:t>isfri</a:t>
            </a:r>
            <a:r>
              <a:rPr lang="en-US" dirty="0">
                <a:solidFill>
                  <a:schemeClr val="bg1"/>
                </a:solidFill>
                <a:latin typeface="Arial"/>
                <a:cs typeface="Arial"/>
              </a:rPr>
              <a:t> </a:t>
            </a:r>
            <a:r>
              <a:rPr lang="en-US" dirty="0" err="1">
                <a:solidFill>
                  <a:schemeClr val="bg1"/>
                </a:solidFill>
                <a:latin typeface="Arial"/>
                <a:cs typeface="Arial"/>
              </a:rPr>
              <a:t>indtil</a:t>
            </a:r>
            <a:r>
              <a:rPr lang="en-US" dirty="0">
                <a:solidFill>
                  <a:schemeClr val="bg1"/>
                </a:solidFill>
                <a:latin typeface="Arial"/>
                <a:cs typeface="Arial"/>
              </a:rPr>
              <a:t> CO</a:t>
            </a:r>
            <a:r>
              <a:rPr lang="en-US" baseline="-25000" dirty="0">
                <a:solidFill>
                  <a:schemeClr val="bg1"/>
                </a:solidFill>
                <a:latin typeface="Arial"/>
                <a:cs typeface="Arial"/>
              </a:rPr>
              <a:t>2</a:t>
            </a:r>
            <a:r>
              <a:rPr lang="en-US" dirty="0">
                <a:solidFill>
                  <a:schemeClr val="bg1"/>
                </a:solidFill>
                <a:latin typeface="Arial"/>
                <a:cs typeface="Arial"/>
              </a:rPr>
              <a:t> &gt; 500 ppm</a:t>
            </a:r>
          </a:p>
          <a:p>
            <a:endParaRPr lang="en-US" dirty="0">
              <a:solidFill>
                <a:schemeClr val="bg1"/>
              </a:solidFill>
              <a:latin typeface="Arial"/>
              <a:cs typeface="Arial"/>
            </a:endParaRPr>
          </a:p>
          <a:p>
            <a:r>
              <a:rPr lang="en-US" dirty="0" err="1">
                <a:solidFill>
                  <a:schemeClr val="bg1"/>
                </a:solidFill>
                <a:latin typeface="Arial"/>
                <a:cs typeface="Arial"/>
              </a:rPr>
              <a:t>Vil</a:t>
            </a:r>
            <a:r>
              <a:rPr lang="en-US" dirty="0">
                <a:solidFill>
                  <a:schemeClr val="bg1"/>
                </a:solidFill>
                <a:latin typeface="Arial"/>
                <a:cs typeface="Arial"/>
              </a:rPr>
              <a:t> </a:t>
            </a:r>
            <a:r>
              <a:rPr lang="en-US" dirty="0" err="1">
                <a:solidFill>
                  <a:schemeClr val="bg1"/>
                </a:solidFill>
                <a:latin typeface="Arial"/>
                <a:cs typeface="Arial"/>
              </a:rPr>
              <a:t>Jordens</a:t>
            </a:r>
            <a:r>
              <a:rPr lang="en-US" dirty="0">
                <a:solidFill>
                  <a:schemeClr val="bg1"/>
                </a:solidFill>
                <a:latin typeface="Arial"/>
                <a:cs typeface="Arial"/>
              </a:rPr>
              <a:t> </a:t>
            </a:r>
            <a:r>
              <a:rPr lang="en-US" dirty="0" err="1">
                <a:solidFill>
                  <a:schemeClr val="bg1"/>
                </a:solidFill>
                <a:latin typeface="Arial"/>
                <a:cs typeface="Arial"/>
              </a:rPr>
              <a:t>iskapper</a:t>
            </a:r>
            <a:r>
              <a:rPr lang="en-US" dirty="0">
                <a:solidFill>
                  <a:schemeClr val="bg1"/>
                </a:solidFill>
                <a:latin typeface="Arial"/>
                <a:cs typeface="Arial"/>
              </a:rPr>
              <a:t> </a:t>
            </a:r>
            <a:r>
              <a:rPr lang="en-US" dirty="0" err="1">
                <a:solidFill>
                  <a:schemeClr val="bg1"/>
                </a:solidFill>
                <a:latin typeface="Arial"/>
                <a:cs typeface="Arial"/>
              </a:rPr>
              <a:t>forsvinde</a:t>
            </a:r>
            <a:r>
              <a:rPr lang="en-US" dirty="0">
                <a:solidFill>
                  <a:schemeClr val="bg1"/>
                </a:solidFill>
                <a:latin typeface="Arial"/>
                <a:cs typeface="Arial"/>
              </a:rPr>
              <a:t> </a:t>
            </a:r>
            <a:r>
              <a:rPr lang="en-US" dirty="0" err="1">
                <a:solidFill>
                  <a:schemeClr val="bg1"/>
                </a:solidFill>
                <a:latin typeface="Arial"/>
                <a:cs typeface="Arial"/>
              </a:rPr>
              <a:t>helt</a:t>
            </a:r>
            <a:r>
              <a:rPr lang="en-US" dirty="0">
                <a:solidFill>
                  <a:schemeClr val="bg1"/>
                </a:solidFill>
                <a:latin typeface="Arial"/>
                <a:cs typeface="Arial"/>
              </a:rPr>
              <a:t> ?</a:t>
            </a:r>
          </a:p>
          <a:p>
            <a:r>
              <a:rPr lang="en-US" dirty="0">
                <a:solidFill>
                  <a:schemeClr val="bg1"/>
                </a:solidFill>
                <a:latin typeface="Arial"/>
                <a:cs typeface="Arial"/>
              </a:rPr>
              <a:t>(vi </a:t>
            </a:r>
            <a:r>
              <a:rPr lang="en-US" dirty="0" err="1">
                <a:solidFill>
                  <a:schemeClr val="bg1"/>
                </a:solidFill>
                <a:latin typeface="Arial"/>
                <a:cs typeface="Arial"/>
              </a:rPr>
              <a:t>er</a:t>
            </a:r>
            <a:r>
              <a:rPr lang="en-US" dirty="0">
                <a:solidFill>
                  <a:schemeClr val="bg1"/>
                </a:solidFill>
                <a:latin typeface="Arial"/>
                <a:cs typeface="Arial"/>
              </a:rPr>
              <a:t> nu </a:t>
            </a:r>
            <a:r>
              <a:rPr lang="en-US" dirty="0" err="1">
                <a:solidFill>
                  <a:schemeClr val="bg1"/>
                </a:solidFill>
                <a:latin typeface="Arial"/>
                <a:cs typeface="Arial"/>
              </a:rPr>
              <a:t>ved</a:t>
            </a:r>
            <a:r>
              <a:rPr lang="en-US" dirty="0">
                <a:solidFill>
                  <a:schemeClr val="bg1"/>
                </a:solidFill>
                <a:latin typeface="Arial"/>
                <a:cs typeface="Arial"/>
              </a:rPr>
              <a:t> 415 ppm) </a:t>
            </a:r>
          </a:p>
        </p:txBody>
      </p:sp>
    </p:spTree>
    <p:extLst>
      <p:ext uri="{BB962C8B-B14F-4D97-AF65-F5344CB8AC3E}">
        <p14:creationId xmlns:p14="http://schemas.microsoft.com/office/powerpoint/2010/main" val="1568935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31" y="1648071"/>
            <a:ext cx="7894825" cy="4517233"/>
          </a:xfrm>
          <a:prstGeom prst="rect">
            <a:avLst/>
          </a:prstGeom>
        </p:spPr>
      </p:pic>
      <p:sp>
        <p:nvSpPr>
          <p:cNvPr id="7" name="Title 2"/>
          <p:cNvSpPr txBox="1">
            <a:spLocks/>
          </p:cNvSpPr>
          <p:nvPr/>
        </p:nvSpPr>
        <p:spPr>
          <a:xfrm>
            <a:off x="-756592" y="1196752"/>
            <a:ext cx="10521317" cy="113810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solidFill>
                  <a:srgbClr val="FFFFFF"/>
                </a:solidFill>
                <a:latin typeface="Arial" charset="0"/>
                <a:ea typeface="Arial" charset="0"/>
                <a:cs typeface="Arial" charset="0"/>
              </a:rPr>
              <a:t>- </a:t>
            </a:r>
            <a:r>
              <a:rPr lang="en-US" sz="1800" dirty="0" err="1">
                <a:solidFill>
                  <a:srgbClr val="FFFFFF"/>
                </a:solidFill>
                <a:latin typeface="Arial" charset="0"/>
                <a:ea typeface="Arial" charset="0"/>
                <a:cs typeface="Arial" charset="0"/>
              </a:rPr>
              <a:t>Indlandsisen</a:t>
            </a:r>
            <a:r>
              <a:rPr lang="en-US" sz="1800" dirty="0">
                <a:solidFill>
                  <a:srgbClr val="FFFFFF"/>
                </a:solidFill>
                <a:latin typeface="Arial" charset="0"/>
                <a:ea typeface="Arial" charset="0"/>
                <a:cs typeface="Arial" charset="0"/>
              </a:rPr>
              <a:t> </a:t>
            </a:r>
            <a:r>
              <a:rPr lang="en-US" sz="1800" dirty="0" err="1">
                <a:solidFill>
                  <a:srgbClr val="FFFFFF"/>
                </a:solidFill>
                <a:latin typeface="Arial" charset="0"/>
                <a:ea typeface="Arial" charset="0"/>
                <a:cs typeface="Arial" charset="0"/>
              </a:rPr>
              <a:t>på</a:t>
            </a:r>
            <a:r>
              <a:rPr lang="en-US" sz="1800" dirty="0">
                <a:solidFill>
                  <a:srgbClr val="FFFFFF"/>
                </a:solidFill>
                <a:latin typeface="Arial" charset="0"/>
                <a:ea typeface="Arial" charset="0"/>
                <a:cs typeface="Arial" charset="0"/>
              </a:rPr>
              <a:t> </a:t>
            </a:r>
            <a:r>
              <a:rPr lang="en-US" sz="1800" dirty="0" err="1">
                <a:solidFill>
                  <a:srgbClr val="FFFFFF"/>
                </a:solidFill>
                <a:latin typeface="Arial" charset="0"/>
                <a:ea typeface="Arial" charset="0"/>
                <a:cs typeface="Arial" charset="0"/>
              </a:rPr>
              <a:t>Grønland</a:t>
            </a:r>
            <a:r>
              <a:rPr lang="en-US" sz="1800" dirty="0">
                <a:solidFill>
                  <a:srgbClr val="FFFFFF"/>
                </a:solidFill>
                <a:latin typeface="Arial" charset="0"/>
                <a:ea typeface="Arial" charset="0"/>
                <a:cs typeface="Arial" charset="0"/>
              </a:rPr>
              <a:t> </a:t>
            </a:r>
            <a:r>
              <a:rPr lang="en-US" sz="1800" dirty="0" err="1">
                <a:solidFill>
                  <a:srgbClr val="FFFFFF"/>
                </a:solidFill>
                <a:latin typeface="Arial" charset="0"/>
                <a:ea typeface="Arial" charset="0"/>
                <a:cs typeface="Arial" charset="0"/>
              </a:rPr>
              <a:t>kan</a:t>
            </a:r>
            <a:r>
              <a:rPr lang="en-US" sz="1800" dirty="0">
                <a:solidFill>
                  <a:srgbClr val="FFFFFF"/>
                </a:solidFill>
                <a:latin typeface="Arial" charset="0"/>
                <a:ea typeface="Arial" charset="0"/>
                <a:cs typeface="Arial" charset="0"/>
              </a:rPr>
              <a:t> </a:t>
            </a:r>
            <a:r>
              <a:rPr lang="en-US" sz="1800" dirty="0" err="1">
                <a:solidFill>
                  <a:srgbClr val="FFFFFF"/>
                </a:solidFill>
                <a:latin typeface="Arial" charset="0"/>
                <a:ea typeface="Arial" charset="0"/>
                <a:cs typeface="Arial" charset="0"/>
              </a:rPr>
              <a:t>forsvinde</a:t>
            </a:r>
            <a:r>
              <a:rPr lang="en-US" sz="1800" dirty="0">
                <a:solidFill>
                  <a:srgbClr val="FFFFFF"/>
                </a:solidFill>
                <a:latin typeface="Arial" charset="0"/>
                <a:ea typeface="Arial" charset="0"/>
                <a:cs typeface="Arial" charset="0"/>
              </a:rPr>
              <a:t> om 3-5000 </a:t>
            </a:r>
            <a:r>
              <a:rPr lang="en-US" sz="1800" dirty="0" err="1">
                <a:solidFill>
                  <a:srgbClr val="FFFFFF"/>
                </a:solidFill>
                <a:latin typeface="Arial" charset="0"/>
                <a:ea typeface="Arial" charset="0"/>
                <a:cs typeface="Arial" charset="0"/>
              </a:rPr>
              <a:t>år</a:t>
            </a:r>
            <a:r>
              <a:rPr lang="en-US" sz="1800" dirty="0">
                <a:solidFill>
                  <a:srgbClr val="FFFFFF"/>
                </a:solidFill>
                <a:latin typeface="Arial" charset="0"/>
                <a:ea typeface="Arial" charset="0"/>
                <a:cs typeface="Arial" charset="0"/>
              </a:rPr>
              <a:t> </a:t>
            </a:r>
          </a:p>
        </p:txBody>
      </p: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4" name="Rectangle 13"/>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pitchFamily="34" charset="0"/>
              </a:rPr>
              <a:t>Vil Jordens </a:t>
            </a:r>
            <a:r>
              <a:rPr lang="da-DK" sz="2000" dirty="0" err="1">
                <a:solidFill>
                  <a:srgbClr val="FFFFFF"/>
                </a:solidFill>
                <a:latin typeface="Arial" pitchFamily="34" charset="0"/>
              </a:rPr>
              <a:t>iskapper</a:t>
            </a:r>
            <a:r>
              <a:rPr lang="da-DK" sz="2000" dirty="0">
                <a:solidFill>
                  <a:srgbClr val="FFFFFF"/>
                </a:solidFill>
                <a:latin typeface="Arial" pitchFamily="34" charset="0"/>
              </a:rPr>
              <a:t> forsvinde igen ?</a:t>
            </a:r>
            <a:endParaRPr lang="en-US" sz="2000" dirty="0">
              <a:solidFill>
                <a:srgbClr val="FFFFFF"/>
              </a:solidFill>
              <a:latin typeface="Arial"/>
              <a:cs typeface="Arial"/>
            </a:endParaRPr>
          </a:p>
        </p:txBody>
      </p:sp>
      <p:cxnSp>
        <p:nvCxnSpPr>
          <p:cNvPr id="15" name="Straight Connector 14"/>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2285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me_Tasiilaq.mov">
            <a:hlinkClick r:id="" action="ppaction://media"/>
            <a:extLst>
              <a:ext uri="{FF2B5EF4-FFF2-40B4-BE49-F238E27FC236}">
                <a16:creationId xmlns:a16="http://schemas.microsoft.com/office/drawing/2014/main" id="{F5924D0D-766C-744A-BBAE-DC40AA0C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D64DDDF-2D8E-9D4D-BC2C-A25607D4720C}"/>
              </a:ext>
            </a:extLst>
          </p:cNvPr>
          <p:cNvSpPr txBox="1"/>
          <p:nvPr/>
        </p:nvSpPr>
        <p:spPr>
          <a:xfrm>
            <a:off x="3393373" y="946347"/>
            <a:ext cx="2376655" cy="715581"/>
          </a:xfrm>
          <a:prstGeom prst="rect">
            <a:avLst/>
          </a:prstGeom>
          <a:noFill/>
        </p:spPr>
        <p:txBody>
          <a:bodyPr wrap="square" rtlCol="0">
            <a:spAutoFit/>
          </a:bodyPr>
          <a:lstStyle/>
          <a:p>
            <a:pPr algn="ctr"/>
            <a:r>
              <a:rPr lang="da-DK" sz="4050" dirty="0">
                <a:latin typeface="Arial" panose="020B0604020202020204" pitchFamily="34" charset="0"/>
                <a:cs typeface="Arial" panose="020B0604020202020204" pitchFamily="34" charset="0"/>
              </a:rPr>
              <a:t>Tak</a:t>
            </a:r>
          </a:p>
        </p:txBody>
      </p:sp>
      <p:sp>
        <p:nvSpPr>
          <p:cNvPr id="3" name="TextBox 2">
            <a:extLst>
              <a:ext uri="{FF2B5EF4-FFF2-40B4-BE49-F238E27FC236}">
                <a16:creationId xmlns:a16="http://schemas.microsoft.com/office/drawing/2014/main" id="{A7664455-0D5B-C04F-843A-F862843DBCA5}"/>
              </a:ext>
            </a:extLst>
          </p:cNvPr>
          <p:cNvSpPr txBox="1"/>
          <p:nvPr/>
        </p:nvSpPr>
        <p:spPr>
          <a:xfrm>
            <a:off x="7236296" y="6309320"/>
            <a:ext cx="1617751" cy="300082"/>
          </a:xfrm>
          <a:prstGeom prst="rect">
            <a:avLst/>
          </a:prstGeom>
          <a:noFill/>
        </p:spPr>
        <p:txBody>
          <a:bodyPr wrap="none" rtlCol="0">
            <a:spAutoFit/>
          </a:bodyPr>
          <a:lstStyle/>
          <a:p>
            <a:r>
              <a:rPr lang="da-DK" sz="1350" dirty="0">
                <a:solidFill>
                  <a:schemeClr val="bg1"/>
                </a:solidFill>
                <a:latin typeface="Arial" panose="020B0604020202020204" pitchFamily="34" charset="0"/>
                <a:cs typeface="Arial" panose="020B0604020202020204" pitchFamily="34" charset="0"/>
              </a:rPr>
              <a:t>Østgrønland, 2018</a:t>
            </a:r>
          </a:p>
        </p:txBody>
      </p:sp>
    </p:spTree>
    <p:extLst>
      <p:ext uri="{BB962C8B-B14F-4D97-AF65-F5344CB8AC3E}">
        <p14:creationId xmlns:p14="http://schemas.microsoft.com/office/powerpoint/2010/main" val="14024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4E7D7F-2FCA-6345-A835-0415B9159822}"/>
              </a:ext>
            </a:extLst>
          </p:cNvPr>
          <p:cNvSpPr txBox="1"/>
          <p:nvPr/>
        </p:nvSpPr>
        <p:spPr>
          <a:xfrm>
            <a:off x="827584" y="764704"/>
            <a:ext cx="6285695" cy="461665"/>
          </a:xfrm>
          <a:prstGeom prst="rect">
            <a:avLst/>
          </a:prstGeom>
          <a:noFill/>
        </p:spPr>
        <p:txBody>
          <a:bodyPr wrap="none" rtlCol="0">
            <a:spAutoFit/>
          </a:bodyPr>
          <a:lstStyle/>
          <a:p>
            <a:r>
              <a:rPr lang="da-DK" sz="2400" b="1" u="sng" dirty="0">
                <a:latin typeface="Arial" panose="020B0604020202020204" pitchFamily="34" charset="0"/>
                <a:cs typeface="Arial" panose="020B0604020202020204" pitchFamily="34" charset="0"/>
              </a:rPr>
              <a:t>Kilde til klimaet gennem Jordens historie:</a:t>
            </a:r>
          </a:p>
        </p:txBody>
      </p:sp>
      <p:sp>
        <p:nvSpPr>
          <p:cNvPr id="5" name="TextBox 4">
            <a:extLst>
              <a:ext uri="{FF2B5EF4-FFF2-40B4-BE49-F238E27FC236}">
                <a16:creationId xmlns:a16="http://schemas.microsoft.com/office/drawing/2014/main" id="{D1F1CA06-E265-ED49-999E-EC880D7E2FA7}"/>
              </a:ext>
            </a:extLst>
          </p:cNvPr>
          <p:cNvSpPr txBox="1"/>
          <p:nvPr/>
        </p:nvSpPr>
        <p:spPr>
          <a:xfrm>
            <a:off x="827584" y="1412776"/>
            <a:ext cx="7503144" cy="646331"/>
          </a:xfrm>
          <a:prstGeom prst="rect">
            <a:avLst/>
          </a:prstGeom>
          <a:noFill/>
        </p:spPr>
        <p:txBody>
          <a:bodyPr wrap="none" rtlCol="0">
            <a:spAutoFit/>
          </a:bodyPr>
          <a:lstStyle/>
          <a:p>
            <a:r>
              <a:rPr lang="da-DK" dirty="0">
                <a:latin typeface="Arial" panose="020B0604020202020204" pitchFamily="34" charset="0"/>
                <a:cs typeface="Arial" panose="020B0604020202020204" pitchFamily="34" charset="0"/>
              </a:rPr>
              <a:t>W. F. Ruddiman (2013). </a:t>
            </a:r>
            <a:r>
              <a:rPr lang="da-DK" dirty="0" err="1">
                <a:latin typeface="Arial" panose="020B0604020202020204" pitchFamily="34" charset="0"/>
                <a:cs typeface="Arial" panose="020B0604020202020204" pitchFamily="34" charset="0"/>
              </a:rPr>
              <a:t>Earth’s</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climate</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Past</a:t>
            </a:r>
            <a:r>
              <a:rPr lang="da-DK" dirty="0">
                <a:latin typeface="Arial" panose="020B0604020202020204" pitchFamily="34" charset="0"/>
                <a:cs typeface="Arial" panose="020B0604020202020204" pitchFamily="34" charset="0"/>
              </a:rPr>
              <a:t> and Future (Third edition).</a:t>
            </a:r>
          </a:p>
          <a:p>
            <a:r>
              <a:rPr lang="da-DK" dirty="0">
                <a:latin typeface="Arial" panose="020B0604020202020204" pitchFamily="34" charset="0"/>
                <a:cs typeface="Arial" panose="020B0604020202020204" pitchFamily="34" charset="0"/>
              </a:rPr>
              <a:t>W.H. Freeman, 464 pages.</a:t>
            </a:r>
          </a:p>
        </p:txBody>
      </p:sp>
      <p:pic>
        <p:nvPicPr>
          <p:cNvPr id="7" name="Picture 6">
            <a:extLst>
              <a:ext uri="{FF2B5EF4-FFF2-40B4-BE49-F238E27FC236}">
                <a16:creationId xmlns:a16="http://schemas.microsoft.com/office/drawing/2014/main" id="{6CBBC5F9-3235-6841-A2A8-061FFBDF575D}"/>
              </a:ext>
            </a:extLst>
          </p:cNvPr>
          <p:cNvPicPr>
            <a:picLocks noChangeAspect="1"/>
          </p:cNvPicPr>
          <p:nvPr/>
        </p:nvPicPr>
        <p:blipFill>
          <a:blip r:embed="rId2"/>
          <a:stretch>
            <a:fillRect/>
          </a:stretch>
        </p:blipFill>
        <p:spPr>
          <a:xfrm>
            <a:off x="2771800" y="2420888"/>
            <a:ext cx="3024336" cy="3861844"/>
          </a:xfrm>
          <a:prstGeom prst="rect">
            <a:avLst/>
          </a:prstGeom>
        </p:spPr>
      </p:pic>
    </p:spTree>
    <p:extLst>
      <p:ext uri="{BB962C8B-B14F-4D97-AF65-F5344CB8AC3E}">
        <p14:creationId xmlns:p14="http://schemas.microsoft.com/office/powerpoint/2010/main" val="242267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figure 0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235" y="2060848"/>
            <a:ext cx="5820698" cy="4464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fossil_raindrops-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661" y="2090812"/>
            <a:ext cx="2305050"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9"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1"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2" name="TextBox 11"/>
          <p:cNvSpPr txBox="1"/>
          <p:nvPr/>
        </p:nvSpPr>
        <p:spPr>
          <a:xfrm>
            <a:off x="4644008" y="1630541"/>
            <a:ext cx="2954975" cy="646331"/>
          </a:xfrm>
          <a:prstGeom prst="rect">
            <a:avLst/>
          </a:prstGeom>
          <a:noFill/>
        </p:spPr>
        <p:txBody>
          <a:bodyPr wrap="none" rtlCol="0">
            <a:spAutoFit/>
          </a:bodyPr>
          <a:lstStyle/>
          <a:p>
            <a:pPr algn="ctr"/>
            <a:r>
              <a:rPr lang="en-US" dirty="0">
                <a:solidFill>
                  <a:schemeClr val="bg1"/>
                </a:solidFill>
                <a:latin typeface="Arial"/>
                <a:cs typeface="Arial"/>
              </a:rPr>
              <a:t>“Faint Young Sun Paradox”</a:t>
            </a:r>
          </a:p>
          <a:p>
            <a:pPr algn="ctr"/>
            <a:endParaRPr lang="en-US" dirty="0">
              <a:solidFill>
                <a:schemeClr val="bg1"/>
              </a:solidFill>
            </a:endParaRPr>
          </a:p>
        </p:txBody>
      </p:sp>
      <p:sp>
        <p:nvSpPr>
          <p:cNvPr id="13" name="TextBox 12"/>
          <p:cNvSpPr txBox="1"/>
          <p:nvPr/>
        </p:nvSpPr>
        <p:spPr>
          <a:xfrm>
            <a:off x="270922" y="1619508"/>
            <a:ext cx="2428870" cy="369332"/>
          </a:xfrm>
          <a:prstGeom prst="rect">
            <a:avLst/>
          </a:prstGeom>
          <a:noFill/>
        </p:spPr>
        <p:txBody>
          <a:bodyPr wrap="none" rtlCol="0">
            <a:spAutoFit/>
          </a:bodyPr>
          <a:lstStyle/>
          <a:p>
            <a:pPr algn="ctr"/>
            <a:r>
              <a:rPr lang="en-US" dirty="0" err="1">
                <a:solidFill>
                  <a:schemeClr val="bg1"/>
                </a:solidFill>
                <a:latin typeface="Arial" panose="020B0604020202020204" pitchFamily="34" charset="0"/>
                <a:cs typeface="Arial" panose="020B0604020202020204" pitchFamily="34" charset="0"/>
              </a:rPr>
              <a:t>Spor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af</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flydende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vand</a:t>
            </a:r>
            <a:endParaRPr lang="en-US"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F8ED4AE-B78B-2645-9D5D-B48B41C73F89}"/>
              </a:ext>
            </a:extLst>
          </p:cNvPr>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latin typeface="Arial"/>
                <a:cs typeface="Arial"/>
              </a:rPr>
              <a:t>Jordens</a:t>
            </a:r>
            <a:r>
              <a:rPr lang="en-US" sz="2000" dirty="0">
                <a:solidFill>
                  <a:schemeClr val="bg1"/>
                </a:solidFill>
                <a:latin typeface="Arial"/>
                <a:cs typeface="Arial"/>
              </a:rPr>
              <a:t> </a:t>
            </a:r>
            <a:r>
              <a:rPr lang="en-US" sz="2000" dirty="0" err="1">
                <a:solidFill>
                  <a:schemeClr val="bg1"/>
                </a:solidFill>
                <a:latin typeface="Arial"/>
                <a:cs typeface="Arial"/>
              </a:rPr>
              <a:t>tidlige</a:t>
            </a:r>
            <a:r>
              <a:rPr lang="en-US" sz="2000" dirty="0">
                <a:solidFill>
                  <a:schemeClr val="bg1"/>
                </a:solidFill>
                <a:latin typeface="Arial"/>
                <a:cs typeface="Arial"/>
              </a:rPr>
              <a:t> </a:t>
            </a:r>
            <a:r>
              <a:rPr lang="en-US" sz="2000" dirty="0" err="1">
                <a:solidFill>
                  <a:schemeClr val="bg1"/>
                </a:solidFill>
                <a:latin typeface="Arial"/>
                <a:cs typeface="Arial"/>
              </a:rPr>
              <a:t>klima</a:t>
            </a:r>
            <a:r>
              <a:rPr lang="en-US" sz="2000" dirty="0">
                <a:solidFill>
                  <a:schemeClr val="bg1"/>
                </a:solidFill>
                <a:latin typeface="Arial"/>
                <a:cs typeface="Arial"/>
              </a:rPr>
              <a:t> – </a:t>
            </a:r>
            <a:r>
              <a:rPr lang="en-US" sz="2000" dirty="0" err="1">
                <a:solidFill>
                  <a:schemeClr val="bg1"/>
                </a:solidFill>
                <a:latin typeface="Arial"/>
                <a:cs typeface="Arial"/>
              </a:rPr>
              <a:t>flydende</a:t>
            </a:r>
            <a:r>
              <a:rPr lang="en-US" sz="2000" dirty="0">
                <a:solidFill>
                  <a:schemeClr val="bg1"/>
                </a:solidFill>
                <a:latin typeface="Arial"/>
                <a:cs typeface="Arial"/>
              </a:rPr>
              <a:t> </a:t>
            </a:r>
            <a:r>
              <a:rPr lang="en-US" sz="2000" dirty="0" err="1">
                <a:solidFill>
                  <a:schemeClr val="bg1"/>
                </a:solidFill>
                <a:latin typeface="Arial"/>
                <a:cs typeface="Arial"/>
              </a:rPr>
              <a:t>vand</a:t>
            </a:r>
            <a:r>
              <a:rPr lang="en-US" sz="2000" dirty="0">
                <a:solidFill>
                  <a:schemeClr val="bg1"/>
                </a:solidFill>
                <a:latin typeface="Arial"/>
                <a:cs typeface="Arial"/>
              </a:rPr>
              <a:t> </a:t>
            </a:r>
            <a:r>
              <a:rPr lang="en-US" sz="2000" dirty="0" err="1">
                <a:solidFill>
                  <a:schemeClr val="bg1"/>
                </a:solidFill>
                <a:latin typeface="Arial"/>
                <a:cs typeface="Arial"/>
              </a:rPr>
              <a:t>tilstede</a:t>
            </a:r>
            <a:r>
              <a:rPr lang="en-US" sz="2000" dirty="0">
                <a:solidFill>
                  <a:schemeClr val="bg1"/>
                </a:solidFill>
                <a:latin typeface="Arial"/>
                <a:cs typeface="Arial"/>
              </a:rPr>
              <a:t> for 3.8 </a:t>
            </a:r>
            <a:r>
              <a:rPr lang="en-US" sz="2000" dirty="0" err="1">
                <a:solidFill>
                  <a:schemeClr val="bg1"/>
                </a:solidFill>
                <a:latin typeface="Arial"/>
                <a:cs typeface="Arial"/>
              </a:rPr>
              <a:t>mia</a:t>
            </a:r>
            <a:r>
              <a:rPr lang="en-US" sz="2000" dirty="0">
                <a:solidFill>
                  <a:schemeClr val="bg1"/>
                </a:solidFill>
                <a:latin typeface="Arial"/>
                <a:cs typeface="Arial"/>
              </a:rPr>
              <a:t>. </a:t>
            </a:r>
            <a:r>
              <a:rPr lang="en-US" sz="2000" dirty="0" err="1">
                <a:solidFill>
                  <a:schemeClr val="bg1"/>
                </a:solidFill>
                <a:latin typeface="Arial"/>
                <a:cs typeface="Arial"/>
              </a:rPr>
              <a:t>år</a:t>
            </a:r>
            <a:r>
              <a:rPr lang="en-US" sz="2000" dirty="0">
                <a:solidFill>
                  <a:schemeClr val="bg1"/>
                </a:solidFill>
                <a:latin typeface="Arial"/>
                <a:cs typeface="Arial"/>
              </a:rPr>
              <a:t> </a:t>
            </a:r>
            <a:r>
              <a:rPr lang="en-US" sz="2000" dirty="0" err="1">
                <a:solidFill>
                  <a:schemeClr val="bg1"/>
                </a:solidFill>
                <a:latin typeface="Arial"/>
                <a:cs typeface="Arial"/>
              </a:rPr>
              <a:t>siden</a:t>
            </a:r>
            <a:r>
              <a:rPr lang="en-US" sz="2000" dirty="0">
                <a:solidFill>
                  <a:schemeClr val="bg1"/>
                </a:solidFill>
                <a:latin typeface="Arial"/>
                <a:cs typeface="Arial"/>
              </a:rPr>
              <a:t>	</a:t>
            </a:r>
          </a:p>
        </p:txBody>
      </p:sp>
      <p:cxnSp>
        <p:nvCxnSpPr>
          <p:cNvPr id="15" name="Straight Connector 14">
            <a:extLst>
              <a:ext uri="{FF2B5EF4-FFF2-40B4-BE49-F238E27FC236}">
                <a16:creationId xmlns:a16="http://schemas.microsoft.com/office/drawing/2014/main" id="{35378F03-D89C-3543-A43B-B7ECD5589649}"/>
              </a:ext>
            </a:extLst>
          </p:cNvPr>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805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161DDC-B8D4-384A-8E2F-11B484714534}"/>
              </a:ext>
            </a:extLst>
          </p:cNvPr>
          <p:cNvPicPr>
            <a:picLocks noChangeAspect="1"/>
          </p:cNvPicPr>
          <p:nvPr/>
        </p:nvPicPr>
        <p:blipFill>
          <a:blip r:embed="rId2"/>
          <a:stretch>
            <a:fillRect/>
          </a:stretch>
        </p:blipFill>
        <p:spPr>
          <a:xfrm>
            <a:off x="1300414" y="980728"/>
            <a:ext cx="6556982" cy="5398582"/>
          </a:xfrm>
          <a:prstGeom prst="rect">
            <a:avLst/>
          </a:prstGeom>
        </p:spPr>
      </p:pic>
      <p:sp>
        <p:nvSpPr>
          <p:cNvPr id="8" name="Rectangle 7">
            <a:extLst>
              <a:ext uri="{FF2B5EF4-FFF2-40B4-BE49-F238E27FC236}">
                <a16:creationId xmlns:a16="http://schemas.microsoft.com/office/drawing/2014/main" id="{68B4E3B0-29CC-E540-B7AB-5E35356EB213}"/>
              </a:ext>
            </a:extLst>
          </p:cNvPr>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latin typeface="Arial"/>
                <a:cs typeface="Arial"/>
              </a:rPr>
              <a:t>Atmosfærens</a:t>
            </a:r>
            <a:r>
              <a:rPr lang="en-US" sz="2000" dirty="0">
                <a:solidFill>
                  <a:schemeClr val="bg1"/>
                </a:solidFill>
                <a:latin typeface="Arial"/>
                <a:cs typeface="Arial"/>
              </a:rPr>
              <a:t> </a:t>
            </a:r>
            <a:r>
              <a:rPr lang="en-US" sz="2000" dirty="0" err="1">
                <a:solidFill>
                  <a:schemeClr val="bg1"/>
                </a:solidFill>
                <a:latin typeface="Arial"/>
                <a:cs typeface="Arial"/>
              </a:rPr>
              <a:t>sammensætning</a:t>
            </a:r>
            <a:r>
              <a:rPr lang="en-US" sz="2000" dirty="0">
                <a:solidFill>
                  <a:schemeClr val="bg1"/>
                </a:solidFill>
                <a:latin typeface="Arial"/>
                <a:cs typeface="Arial"/>
              </a:rPr>
              <a:t> </a:t>
            </a:r>
            <a:r>
              <a:rPr lang="en-US" sz="2000" dirty="0" err="1">
                <a:solidFill>
                  <a:schemeClr val="bg1"/>
                </a:solidFill>
                <a:latin typeface="Arial"/>
                <a:cs typeface="Arial"/>
              </a:rPr>
              <a:t>gennem</a:t>
            </a:r>
            <a:r>
              <a:rPr lang="en-US" sz="2000" dirty="0">
                <a:solidFill>
                  <a:schemeClr val="bg1"/>
                </a:solidFill>
                <a:latin typeface="Arial"/>
                <a:cs typeface="Arial"/>
              </a:rPr>
              <a:t> </a:t>
            </a:r>
            <a:r>
              <a:rPr lang="en-US" sz="2000" dirty="0" err="1">
                <a:solidFill>
                  <a:schemeClr val="bg1"/>
                </a:solidFill>
                <a:latin typeface="Arial"/>
                <a:cs typeface="Arial"/>
              </a:rPr>
              <a:t>Jordens</a:t>
            </a:r>
            <a:r>
              <a:rPr lang="en-US" sz="2000" dirty="0">
                <a:solidFill>
                  <a:schemeClr val="bg1"/>
                </a:solidFill>
                <a:latin typeface="Arial"/>
                <a:cs typeface="Arial"/>
              </a:rPr>
              <a:t> </a:t>
            </a:r>
            <a:r>
              <a:rPr lang="en-US" sz="2000" dirty="0" err="1">
                <a:solidFill>
                  <a:schemeClr val="bg1"/>
                </a:solidFill>
                <a:latin typeface="Arial"/>
                <a:cs typeface="Arial"/>
              </a:rPr>
              <a:t>historie</a:t>
            </a:r>
            <a:endParaRPr lang="en-US" sz="2000" dirty="0">
              <a:solidFill>
                <a:schemeClr val="bg1"/>
              </a:solidFill>
              <a:latin typeface="Arial"/>
              <a:cs typeface="Arial"/>
            </a:endParaRPr>
          </a:p>
        </p:txBody>
      </p:sp>
      <p:cxnSp>
        <p:nvCxnSpPr>
          <p:cNvPr id="9" name="Straight Connector 8">
            <a:extLst>
              <a:ext uri="{FF2B5EF4-FFF2-40B4-BE49-F238E27FC236}">
                <a16:creationId xmlns:a16="http://schemas.microsoft.com/office/drawing/2014/main" id="{B65D8D1D-2E96-554A-831B-6CFD07C3B0D0}"/>
              </a:ext>
            </a:extLst>
          </p:cNvPr>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cxnSp>
        <p:nvCxnSpPr>
          <p:cNvPr id="5" name="Straight Arrow Connector 4">
            <a:extLst>
              <a:ext uri="{FF2B5EF4-FFF2-40B4-BE49-F238E27FC236}">
                <a16:creationId xmlns:a16="http://schemas.microsoft.com/office/drawing/2014/main" id="{8BF98089-6703-C74A-881B-3791D3E00BEC}"/>
              </a:ext>
            </a:extLst>
          </p:cNvPr>
          <p:cNvCxnSpPr>
            <a:cxnSpLocks/>
          </p:cNvCxnSpPr>
          <p:nvPr/>
        </p:nvCxnSpPr>
        <p:spPr>
          <a:xfrm>
            <a:off x="4113073" y="2780928"/>
            <a:ext cx="0" cy="1728192"/>
          </a:xfrm>
          <a:prstGeom prst="straightConnector1">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D8056F5-63D2-DE4A-B261-E3E966A5A059}"/>
              </a:ext>
            </a:extLst>
          </p:cNvPr>
          <p:cNvSpPr txBox="1"/>
          <p:nvPr/>
        </p:nvSpPr>
        <p:spPr>
          <a:xfrm>
            <a:off x="5769257" y="2099722"/>
            <a:ext cx="1109599" cy="523220"/>
          </a:xfrm>
          <a:prstGeom prst="rect">
            <a:avLst/>
          </a:prstGeom>
          <a:solidFill>
            <a:schemeClr val="bg1"/>
          </a:solidFill>
          <a:ln>
            <a:solidFill>
              <a:schemeClr val="tx1"/>
            </a:solidFill>
          </a:ln>
        </p:spPr>
        <p:txBody>
          <a:bodyPr wrap="none" rtlCol="0">
            <a:spAutoFit/>
          </a:bodyPr>
          <a:lstStyle/>
          <a:p>
            <a:pPr algn="ctr"/>
            <a:r>
              <a:rPr lang="da-DK" sz="1400" dirty="0">
                <a:latin typeface="Arial" panose="020B0604020202020204" pitchFamily="34" charset="0"/>
                <a:cs typeface="Arial" panose="020B0604020202020204" pitchFamily="34" charset="0"/>
              </a:rPr>
              <a:t>Flercellede </a:t>
            </a:r>
          </a:p>
          <a:p>
            <a:pPr algn="ctr"/>
            <a:r>
              <a:rPr lang="da-DK" sz="1400" dirty="0">
                <a:latin typeface="Arial" panose="020B0604020202020204" pitchFamily="34" charset="0"/>
                <a:cs typeface="Arial" panose="020B0604020202020204" pitchFamily="34" charset="0"/>
              </a:rPr>
              <a:t>organismer</a:t>
            </a:r>
            <a:endParaRPr lang="da-DK" sz="1400" baseline="-250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4F91133E-4AEC-7343-8B2F-B72EFF7B0D50}"/>
              </a:ext>
            </a:extLst>
          </p:cNvPr>
          <p:cNvCxnSpPr>
            <a:cxnSpLocks/>
          </p:cNvCxnSpPr>
          <p:nvPr/>
        </p:nvCxnSpPr>
        <p:spPr>
          <a:xfrm>
            <a:off x="6345321" y="2622942"/>
            <a:ext cx="0" cy="1886178"/>
          </a:xfrm>
          <a:prstGeom prst="straightConnector1">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E10F773-AD3B-314C-925B-C095CD8C526F}"/>
              </a:ext>
            </a:extLst>
          </p:cNvPr>
          <p:cNvCxnSpPr>
            <a:cxnSpLocks/>
          </p:cNvCxnSpPr>
          <p:nvPr/>
        </p:nvCxnSpPr>
        <p:spPr>
          <a:xfrm flipH="1">
            <a:off x="6647301" y="2444316"/>
            <a:ext cx="1282196" cy="2136812"/>
          </a:xfrm>
          <a:prstGeom prst="straightConnector1">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21" name="Picture 20" descr="trilobite.jpg">
            <a:extLst>
              <a:ext uri="{FF2B5EF4-FFF2-40B4-BE49-F238E27FC236}">
                <a16:creationId xmlns:a16="http://schemas.microsoft.com/office/drawing/2014/main" id="{CC3645C1-F4F2-F64E-AB2F-819F2C9B3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734" y="1677144"/>
            <a:ext cx="1855754" cy="1391816"/>
          </a:xfrm>
          <a:prstGeom prst="rect">
            <a:avLst/>
          </a:prstGeom>
        </p:spPr>
      </p:pic>
      <p:pic>
        <p:nvPicPr>
          <p:cNvPr id="23" name="Picture 22">
            <a:extLst>
              <a:ext uri="{FF2B5EF4-FFF2-40B4-BE49-F238E27FC236}">
                <a16:creationId xmlns:a16="http://schemas.microsoft.com/office/drawing/2014/main" id="{F3BEA338-85FB-FA4E-8606-DEFDAFA57A13}"/>
              </a:ext>
            </a:extLst>
          </p:cNvPr>
          <p:cNvPicPr>
            <a:picLocks noChangeAspect="1"/>
          </p:cNvPicPr>
          <p:nvPr/>
        </p:nvPicPr>
        <p:blipFill>
          <a:blip r:embed="rId4"/>
          <a:stretch>
            <a:fillRect/>
          </a:stretch>
        </p:blipFill>
        <p:spPr>
          <a:xfrm>
            <a:off x="3537009" y="1797721"/>
            <a:ext cx="1204962" cy="1127223"/>
          </a:xfrm>
          <a:prstGeom prst="rect">
            <a:avLst/>
          </a:prstGeom>
        </p:spPr>
      </p:pic>
      <p:sp>
        <p:nvSpPr>
          <p:cNvPr id="24" name="TextBox 23">
            <a:extLst>
              <a:ext uri="{FF2B5EF4-FFF2-40B4-BE49-F238E27FC236}">
                <a16:creationId xmlns:a16="http://schemas.microsoft.com/office/drawing/2014/main" id="{25AA3610-F6C3-6B4F-AB48-7D58257ECB3D}"/>
              </a:ext>
            </a:extLst>
          </p:cNvPr>
          <p:cNvSpPr txBox="1"/>
          <p:nvPr/>
        </p:nvSpPr>
        <p:spPr>
          <a:xfrm>
            <a:off x="3616280" y="1753071"/>
            <a:ext cx="1144865" cy="307777"/>
          </a:xfrm>
          <a:prstGeom prst="rect">
            <a:avLst/>
          </a:prstGeom>
          <a:noFill/>
        </p:spPr>
        <p:txBody>
          <a:bodyPr wrap="none" rtlCol="0">
            <a:spAutoFit/>
          </a:bodyPr>
          <a:lstStyle/>
          <a:p>
            <a:r>
              <a:rPr lang="da-DK" sz="1400" dirty="0" err="1">
                <a:latin typeface="Arial" panose="020B0604020202020204" pitchFamily="34" charset="0"/>
                <a:cs typeface="Arial" panose="020B0604020202020204" pitchFamily="34" charset="0"/>
              </a:rPr>
              <a:t>Cyano</a:t>
            </a:r>
            <a:r>
              <a:rPr lang="da-DK" sz="1400" dirty="0">
                <a:latin typeface="Arial" panose="020B0604020202020204" pitchFamily="34" charset="0"/>
                <a:cs typeface="Arial" panose="020B0604020202020204" pitchFamily="34" charset="0"/>
              </a:rPr>
              <a:t> &gt; O</a:t>
            </a:r>
            <a:r>
              <a:rPr lang="da-DK" sz="1400" baseline="-25000" dirty="0">
                <a:latin typeface="Arial" panose="020B0604020202020204" pitchFamily="34" charset="0"/>
                <a:cs typeface="Arial" panose="020B0604020202020204" pitchFamily="34" charset="0"/>
              </a:rPr>
              <a:t>2</a:t>
            </a:r>
          </a:p>
        </p:txBody>
      </p:sp>
      <p:grpSp>
        <p:nvGrpSpPr>
          <p:cNvPr id="25" name="Group 21">
            <a:extLst>
              <a:ext uri="{FF2B5EF4-FFF2-40B4-BE49-F238E27FC236}">
                <a16:creationId xmlns:a16="http://schemas.microsoft.com/office/drawing/2014/main" id="{4602FB20-D426-5348-870A-A3319BD66261}"/>
              </a:ext>
            </a:extLst>
          </p:cNvPr>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26" name="Freeform 22">
              <a:extLst>
                <a:ext uri="{FF2B5EF4-FFF2-40B4-BE49-F238E27FC236}">
                  <a16:creationId xmlns:a16="http://schemas.microsoft.com/office/drawing/2014/main" id="{DCF78850-3F74-A846-98D7-329FA0D96DC9}"/>
                </a:ext>
              </a:extLst>
            </p:cNvPr>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23">
              <a:extLst>
                <a:ext uri="{FF2B5EF4-FFF2-40B4-BE49-F238E27FC236}">
                  <a16:creationId xmlns:a16="http://schemas.microsoft.com/office/drawing/2014/main" id="{9C4E8C83-0500-D242-B69C-9593E0962E33}"/>
                </a:ext>
              </a:extLst>
            </p:cNvPr>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8" name="bmkOffParent02">
            <a:extLst>
              <a:ext uri="{FF2B5EF4-FFF2-40B4-BE49-F238E27FC236}">
                <a16:creationId xmlns:a16="http://schemas.microsoft.com/office/drawing/2014/main" id="{216F7327-B72D-5843-8180-631E6794B940}"/>
              </a:ext>
            </a:extLst>
          </p:cNvPr>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Tree>
    <p:extLst>
      <p:ext uri="{BB962C8B-B14F-4D97-AF65-F5344CB8AC3E}">
        <p14:creationId xmlns:p14="http://schemas.microsoft.com/office/powerpoint/2010/main" val="39563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nowball-eart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4176464" cy="4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_50427800_snowball_earth-sp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722" y="2133600"/>
            <a:ext cx="3714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8490792" y="5085184"/>
            <a:ext cx="329680" cy="36004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0"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2"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3" name="Rectangle 12">
            <a:extLst>
              <a:ext uri="{FF2B5EF4-FFF2-40B4-BE49-F238E27FC236}">
                <a16:creationId xmlns:a16="http://schemas.microsoft.com/office/drawing/2014/main" id="{5BAD7042-5D08-6D4D-A63C-2E7267AAEDEA}"/>
              </a:ext>
            </a:extLst>
          </p:cNvPr>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Arial"/>
                <a:cs typeface="Arial"/>
              </a:rPr>
              <a:t>“Snowball Earth” – </a:t>
            </a:r>
            <a:r>
              <a:rPr lang="en-US" sz="2000" dirty="0" err="1">
                <a:solidFill>
                  <a:schemeClr val="bg1"/>
                </a:solidFill>
                <a:latin typeface="Arial"/>
                <a:cs typeface="Arial"/>
              </a:rPr>
              <a:t>globalt</a:t>
            </a:r>
            <a:r>
              <a:rPr lang="en-US" sz="2000" dirty="0">
                <a:solidFill>
                  <a:schemeClr val="bg1"/>
                </a:solidFill>
                <a:latin typeface="Arial"/>
                <a:cs typeface="Arial"/>
              </a:rPr>
              <a:t> </a:t>
            </a:r>
            <a:r>
              <a:rPr lang="en-US" sz="2000" dirty="0" err="1">
                <a:solidFill>
                  <a:schemeClr val="bg1"/>
                </a:solidFill>
                <a:latin typeface="Arial"/>
                <a:cs typeface="Arial"/>
              </a:rPr>
              <a:t>isdække</a:t>
            </a:r>
            <a:r>
              <a:rPr lang="en-US" sz="2000" dirty="0">
                <a:solidFill>
                  <a:schemeClr val="bg1"/>
                </a:solidFill>
                <a:latin typeface="Arial"/>
                <a:cs typeface="Arial"/>
              </a:rPr>
              <a:t> for 1000 - 650 </a:t>
            </a:r>
            <a:r>
              <a:rPr lang="en-US" sz="2000" dirty="0" err="1">
                <a:solidFill>
                  <a:schemeClr val="bg1"/>
                </a:solidFill>
                <a:latin typeface="Arial"/>
                <a:cs typeface="Arial"/>
              </a:rPr>
              <a:t>mio</a:t>
            </a:r>
            <a:r>
              <a:rPr lang="en-US" sz="2000" dirty="0">
                <a:solidFill>
                  <a:schemeClr val="bg1"/>
                </a:solidFill>
                <a:latin typeface="Arial"/>
                <a:cs typeface="Arial"/>
              </a:rPr>
              <a:t>. </a:t>
            </a:r>
            <a:r>
              <a:rPr lang="en-US" sz="2000" dirty="0" err="1">
                <a:solidFill>
                  <a:schemeClr val="bg1"/>
                </a:solidFill>
                <a:latin typeface="Arial"/>
                <a:cs typeface="Arial"/>
              </a:rPr>
              <a:t>år</a:t>
            </a:r>
            <a:r>
              <a:rPr lang="en-US" sz="2000" dirty="0">
                <a:solidFill>
                  <a:schemeClr val="bg1"/>
                </a:solidFill>
                <a:latin typeface="Arial"/>
                <a:cs typeface="Arial"/>
              </a:rPr>
              <a:t> </a:t>
            </a:r>
            <a:r>
              <a:rPr lang="en-US" sz="2000" dirty="0" err="1">
                <a:solidFill>
                  <a:schemeClr val="bg1"/>
                </a:solidFill>
                <a:latin typeface="Arial"/>
                <a:cs typeface="Arial"/>
              </a:rPr>
              <a:t>siden</a:t>
            </a:r>
            <a:r>
              <a:rPr lang="en-US" sz="2000" dirty="0">
                <a:solidFill>
                  <a:schemeClr val="bg1"/>
                </a:solidFill>
                <a:latin typeface="Arial"/>
                <a:cs typeface="Arial"/>
              </a:rPr>
              <a:t> ?</a:t>
            </a:r>
            <a:r>
              <a:rPr lang="en-US" sz="2000" b="1" dirty="0">
                <a:solidFill>
                  <a:schemeClr val="bg1"/>
                </a:solidFill>
                <a:latin typeface="Arial"/>
                <a:cs typeface="Arial"/>
              </a:rPr>
              <a:t>	</a:t>
            </a:r>
          </a:p>
        </p:txBody>
      </p:sp>
      <p:cxnSp>
        <p:nvCxnSpPr>
          <p:cNvPr id="14" name="Straight Connector 13">
            <a:extLst>
              <a:ext uri="{FF2B5EF4-FFF2-40B4-BE49-F238E27FC236}">
                <a16:creationId xmlns:a16="http://schemas.microsoft.com/office/drawing/2014/main" id="{70192724-585A-0B4B-AF81-CD3DFA7153F7}"/>
              </a:ext>
            </a:extLst>
          </p:cNvPr>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3A1A3436-274E-DD43-81FC-F6C3D9D92FD5}"/>
              </a:ext>
            </a:extLst>
          </p:cNvPr>
          <p:cNvSpPr txBox="1"/>
          <p:nvPr/>
        </p:nvSpPr>
        <p:spPr>
          <a:xfrm>
            <a:off x="1531717" y="1289759"/>
            <a:ext cx="2480166" cy="369332"/>
          </a:xfrm>
          <a:prstGeom prst="rect">
            <a:avLst/>
          </a:prstGeom>
          <a:noFill/>
        </p:spPr>
        <p:txBody>
          <a:bodyPr wrap="none" rtlCol="0">
            <a:spAutoFit/>
          </a:bodyPr>
          <a:lstStyle/>
          <a:p>
            <a:r>
              <a:rPr lang="da-DK" dirty="0">
                <a:solidFill>
                  <a:schemeClr val="bg1"/>
                </a:solidFill>
                <a:latin typeface="Arial" panose="020B0604020202020204" pitchFamily="34" charset="0"/>
                <a:cs typeface="Arial" panose="020B0604020202020204" pitchFamily="34" charset="0"/>
              </a:rPr>
              <a:t>Is-aflejringer i Namibia</a:t>
            </a:r>
          </a:p>
        </p:txBody>
      </p:sp>
      <p:sp>
        <p:nvSpPr>
          <p:cNvPr id="15" name="TextBox 14">
            <a:extLst>
              <a:ext uri="{FF2B5EF4-FFF2-40B4-BE49-F238E27FC236}">
                <a16:creationId xmlns:a16="http://schemas.microsoft.com/office/drawing/2014/main" id="{D2D07CE5-B9EC-C747-AFB5-01CF98F7CF3D}"/>
              </a:ext>
            </a:extLst>
          </p:cNvPr>
          <p:cNvSpPr txBox="1"/>
          <p:nvPr/>
        </p:nvSpPr>
        <p:spPr>
          <a:xfrm>
            <a:off x="6228184" y="1196752"/>
            <a:ext cx="1736373" cy="369332"/>
          </a:xfrm>
          <a:prstGeom prst="rect">
            <a:avLst/>
          </a:prstGeom>
          <a:noFill/>
        </p:spPr>
        <p:txBody>
          <a:bodyPr wrap="none" rtlCol="0">
            <a:spAutoFit/>
          </a:bodyPr>
          <a:lstStyle/>
          <a:p>
            <a:r>
              <a:rPr lang="da-DK" dirty="0" err="1">
                <a:solidFill>
                  <a:schemeClr val="bg1"/>
                </a:solidFill>
                <a:latin typeface="Arial" panose="020B0604020202020204" pitchFamily="34" charset="0"/>
                <a:cs typeface="Arial" panose="020B0604020202020204" pitchFamily="34" charset="0"/>
              </a:rPr>
              <a:t>Snowball</a:t>
            </a:r>
            <a:r>
              <a:rPr lang="da-DK" dirty="0">
                <a:solidFill>
                  <a:schemeClr val="bg1"/>
                </a:solidFill>
                <a:latin typeface="Arial" panose="020B0604020202020204" pitchFamily="34" charset="0"/>
                <a:cs typeface="Arial" panose="020B0604020202020204" pitchFamily="34" charset="0"/>
              </a:rPr>
              <a:t> Earth</a:t>
            </a:r>
          </a:p>
        </p:txBody>
      </p:sp>
    </p:spTree>
    <p:extLst>
      <p:ext uri="{BB962C8B-B14F-4D97-AF65-F5344CB8AC3E}">
        <p14:creationId xmlns:p14="http://schemas.microsoft.com/office/powerpoint/2010/main" val="23775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A 22"/>
          <p:cNvPicPr>
            <a:picLocks noGrp="1" noChangeAspect="1" noChangeArrowheads="1"/>
          </p:cNvPicPr>
          <p:nvPr>
            <p:ph/>
          </p:nvPr>
        </p:nvPicPr>
        <p:blipFill>
          <a:blip r:embed="rId2"/>
          <a:srcRect l="3568" b="13071"/>
          <a:stretch>
            <a:fillRect/>
          </a:stretch>
        </p:blipFill>
        <p:spPr>
          <a:xfrm>
            <a:off x="468313" y="2688005"/>
            <a:ext cx="8229600" cy="3095625"/>
          </a:xfrm>
          <a:noFill/>
        </p:spPr>
      </p:pic>
      <p:sp>
        <p:nvSpPr>
          <p:cNvPr id="7" name="Text Box 9"/>
          <p:cNvSpPr txBox="1">
            <a:spLocks noChangeArrowheads="1"/>
          </p:cNvSpPr>
          <p:nvPr/>
        </p:nvSpPr>
        <p:spPr bwMode="auto">
          <a:xfrm>
            <a:off x="1547664" y="5682030"/>
            <a:ext cx="1400040" cy="483274"/>
          </a:xfrm>
          <a:prstGeom prst="rect">
            <a:avLst/>
          </a:prstGeom>
          <a:noFill/>
          <a:ln w="9525">
            <a:noFill/>
            <a:miter lim="800000"/>
            <a:headEnd/>
            <a:tailEnd/>
          </a:ln>
        </p:spPr>
        <p:txBody>
          <a:bodyPr wrap="none" lIns="90000" tIns="46800" rIns="90000" bIns="0">
            <a:prstTxWarp prst="textNoShape">
              <a:avLst/>
            </a:prstTxWarp>
            <a:spAutoFit/>
          </a:bodyPr>
          <a:lstStyle/>
          <a:p>
            <a:pPr>
              <a:lnSpc>
                <a:spcPts val="3600"/>
              </a:lnSpc>
              <a:buClr>
                <a:schemeClr val="bg2"/>
              </a:buClr>
            </a:pPr>
            <a:r>
              <a:rPr lang="da-DK" sz="2000" b="0" dirty="0">
                <a:latin typeface="Arial"/>
                <a:cs typeface="Arial"/>
              </a:rPr>
              <a:t>2,5 </a:t>
            </a:r>
            <a:r>
              <a:rPr lang="da-DK" sz="2000" dirty="0">
                <a:latin typeface="Arial"/>
                <a:cs typeface="Arial"/>
              </a:rPr>
              <a:t>Mia. år</a:t>
            </a:r>
            <a:endParaRPr lang="da-DK" sz="2000" b="0" dirty="0">
              <a:latin typeface="Arial"/>
              <a:cs typeface="Arial"/>
            </a:endParaRPr>
          </a:p>
        </p:txBody>
      </p:sp>
      <p:sp>
        <p:nvSpPr>
          <p:cNvPr id="8" name="Text Box 10"/>
          <p:cNvSpPr txBox="1">
            <a:spLocks noChangeArrowheads="1"/>
          </p:cNvSpPr>
          <p:nvPr/>
        </p:nvSpPr>
        <p:spPr bwMode="auto">
          <a:xfrm>
            <a:off x="3275856" y="5682030"/>
            <a:ext cx="1464786" cy="483274"/>
          </a:xfrm>
          <a:prstGeom prst="rect">
            <a:avLst/>
          </a:prstGeom>
          <a:noFill/>
          <a:ln w="9525">
            <a:noFill/>
            <a:miter lim="800000"/>
            <a:headEnd/>
            <a:tailEnd/>
          </a:ln>
        </p:spPr>
        <p:txBody>
          <a:bodyPr wrap="none" lIns="90000" tIns="46800" rIns="90000" bIns="0">
            <a:prstTxWarp prst="textNoShape">
              <a:avLst/>
            </a:prstTxWarp>
            <a:spAutoFit/>
          </a:bodyPr>
          <a:lstStyle/>
          <a:p>
            <a:pPr>
              <a:lnSpc>
                <a:spcPts val="3600"/>
              </a:lnSpc>
              <a:buClr>
                <a:schemeClr val="bg2"/>
              </a:buClr>
            </a:pPr>
            <a:r>
              <a:rPr lang="da-DK" sz="2000" b="0" dirty="0">
                <a:latin typeface="Arial"/>
                <a:cs typeface="Arial"/>
              </a:rPr>
              <a:t>545 </a:t>
            </a:r>
            <a:r>
              <a:rPr lang="da-DK" sz="2000" dirty="0">
                <a:latin typeface="Arial"/>
                <a:cs typeface="Arial"/>
              </a:rPr>
              <a:t>Mio. år</a:t>
            </a:r>
            <a:endParaRPr lang="da-DK" sz="2000" b="0" dirty="0">
              <a:latin typeface="Arial"/>
              <a:cs typeface="Arial"/>
            </a:endParaRPr>
          </a:p>
        </p:txBody>
      </p:sp>
      <p:sp>
        <p:nvSpPr>
          <p:cNvPr id="9" name="Text Box 11"/>
          <p:cNvSpPr txBox="1">
            <a:spLocks noChangeArrowheads="1"/>
          </p:cNvSpPr>
          <p:nvPr/>
        </p:nvSpPr>
        <p:spPr bwMode="auto">
          <a:xfrm>
            <a:off x="6257925" y="5682030"/>
            <a:ext cx="1464786" cy="483274"/>
          </a:xfrm>
          <a:prstGeom prst="rect">
            <a:avLst/>
          </a:prstGeom>
          <a:noFill/>
          <a:ln w="9525">
            <a:noFill/>
            <a:miter lim="800000"/>
            <a:headEnd/>
            <a:tailEnd/>
          </a:ln>
        </p:spPr>
        <p:txBody>
          <a:bodyPr wrap="none" lIns="90000" tIns="46800" rIns="90000" bIns="0">
            <a:prstTxWarp prst="textNoShape">
              <a:avLst/>
            </a:prstTxWarp>
            <a:spAutoFit/>
          </a:bodyPr>
          <a:lstStyle/>
          <a:p>
            <a:pPr>
              <a:lnSpc>
                <a:spcPts val="3600"/>
              </a:lnSpc>
              <a:buClr>
                <a:schemeClr val="bg2"/>
              </a:buClr>
            </a:pPr>
            <a:r>
              <a:rPr lang="da-DK" sz="2000" b="0" dirty="0">
                <a:latin typeface="Arial"/>
                <a:cs typeface="Arial"/>
              </a:rPr>
              <a:t>245 </a:t>
            </a:r>
            <a:r>
              <a:rPr lang="da-DK" sz="2000" dirty="0">
                <a:latin typeface="Arial"/>
                <a:cs typeface="Arial"/>
              </a:rPr>
              <a:t>Mio. år</a:t>
            </a:r>
            <a:endParaRPr lang="da-DK" sz="2000" b="0" dirty="0">
              <a:latin typeface="Arial"/>
              <a:cs typeface="Arial"/>
            </a:endParaRPr>
          </a:p>
        </p:txBody>
      </p: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2"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6" name="TextBox 15"/>
          <p:cNvSpPr txBox="1"/>
          <p:nvPr/>
        </p:nvSpPr>
        <p:spPr>
          <a:xfrm>
            <a:off x="1241579" y="1463869"/>
            <a:ext cx="1890261" cy="646331"/>
          </a:xfrm>
          <a:prstGeom prst="rect">
            <a:avLst/>
          </a:prstGeom>
          <a:noFill/>
        </p:spPr>
        <p:txBody>
          <a:bodyPr wrap="none" rtlCol="0">
            <a:spAutoFit/>
          </a:bodyPr>
          <a:lstStyle/>
          <a:p>
            <a:pPr algn="ctr"/>
            <a:r>
              <a:rPr lang="en-US" dirty="0">
                <a:latin typeface="Arial"/>
                <a:cs typeface="Arial"/>
              </a:rPr>
              <a:t>Den </a:t>
            </a:r>
            <a:r>
              <a:rPr lang="en-US" dirty="0" err="1">
                <a:latin typeface="Arial"/>
                <a:cs typeface="Arial"/>
              </a:rPr>
              <a:t>kambriske</a:t>
            </a:r>
            <a:endParaRPr lang="en-US" dirty="0">
              <a:latin typeface="Arial"/>
              <a:cs typeface="Arial"/>
            </a:endParaRPr>
          </a:p>
          <a:p>
            <a:pPr algn="ctr"/>
            <a:r>
              <a:rPr lang="en-US" dirty="0">
                <a:latin typeface="Arial"/>
                <a:cs typeface="Arial"/>
              </a:rPr>
              <a:t> </a:t>
            </a:r>
            <a:r>
              <a:rPr lang="en-US" dirty="0" err="1">
                <a:latin typeface="Arial"/>
                <a:cs typeface="Arial"/>
              </a:rPr>
              <a:t>eksplosion</a:t>
            </a:r>
            <a:r>
              <a:rPr lang="en-US" dirty="0">
                <a:latin typeface="Arial"/>
                <a:cs typeface="Arial"/>
              </a:rPr>
              <a:t> </a:t>
            </a:r>
            <a:r>
              <a:rPr lang="en-US" dirty="0" err="1">
                <a:latin typeface="Arial"/>
                <a:cs typeface="Arial"/>
              </a:rPr>
              <a:t>af</a:t>
            </a:r>
            <a:r>
              <a:rPr lang="en-US" dirty="0">
                <a:latin typeface="Arial"/>
                <a:cs typeface="Arial"/>
              </a:rPr>
              <a:t> liv</a:t>
            </a:r>
          </a:p>
        </p:txBody>
      </p:sp>
      <p:sp>
        <p:nvSpPr>
          <p:cNvPr id="20" name="TextBox 19"/>
          <p:cNvSpPr txBox="1"/>
          <p:nvPr/>
        </p:nvSpPr>
        <p:spPr>
          <a:xfrm>
            <a:off x="7851101" y="1607885"/>
            <a:ext cx="1249060" cy="646331"/>
          </a:xfrm>
          <a:prstGeom prst="rect">
            <a:avLst/>
          </a:prstGeom>
          <a:noFill/>
        </p:spPr>
        <p:txBody>
          <a:bodyPr wrap="none" rtlCol="0">
            <a:spAutoFit/>
          </a:bodyPr>
          <a:lstStyle/>
          <a:p>
            <a:pPr algn="ctr"/>
            <a:r>
              <a:rPr lang="en-US" dirty="0">
                <a:solidFill>
                  <a:schemeClr val="tx2"/>
                </a:solidFill>
                <a:latin typeface="Arial"/>
                <a:cs typeface="Arial"/>
              </a:rPr>
              <a:t>“Modern </a:t>
            </a:r>
          </a:p>
          <a:p>
            <a:pPr algn="ctr"/>
            <a:r>
              <a:rPr lang="en-US" dirty="0">
                <a:solidFill>
                  <a:schemeClr val="tx2"/>
                </a:solidFill>
                <a:latin typeface="Arial"/>
                <a:cs typeface="Arial"/>
              </a:rPr>
              <a:t>ice house”</a:t>
            </a:r>
          </a:p>
        </p:txBody>
      </p:sp>
      <p:sp>
        <p:nvSpPr>
          <p:cNvPr id="19" name="Rectangle 18"/>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rgbClr val="FFFFFF"/>
                </a:solidFill>
                <a:latin typeface="Arial"/>
                <a:cs typeface="Arial"/>
              </a:rPr>
              <a:t>Klimaet gennem Jordens historie </a:t>
            </a:r>
            <a:r>
              <a:rPr lang="en-US" sz="2000" dirty="0">
                <a:solidFill>
                  <a:srgbClr val="FFFFFF"/>
                </a:solidFill>
                <a:latin typeface="Arial"/>
                <a:cs typeface="Arial"/>
              </a:rPr>
              <a:t>–</a:t>
            </a:r>
            <a:r>
              <a:rPr lang="da-DK" sz="2000" dirty="0">
                <a:solidFill>
                  <a:srgbClr val="FFFFFF"/>
                </a:solidFill>
                <a:latin typeface="Arial"/>
                <a:cs typeface="Arial"/>
              </a:rPr>
              <a:t> en variabel størrelse</a:t>
            </a:r>
          </a:p>
        </p:txBody>
      </p:sp>
      <p:cxnSp>
        <p:nvCxnSpPr>
          <p:cNvPr id="21" name="Straight Connector 20"/>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D12A2D10-FDEE-6E46-BD20-D0FE1CD9ADF8}"/>
              </a:ext>
            </a:extLst>
          </p:cNvPr>
          <p:cNvCxnSpPr>
            <a:cxnSpLocks/>
          </p:cNvCxnSpPr>
          <p:nvPr/>
        </p:nvCxnSpPr>
        <p:spPr>
          <a:xfrm>
            <a:off x="4211960" y="1868996"/>
            <a:ext cx="0" cy="1907294"/>
          </a:xfrm>
          <a:prstGeom prst="straightConnector1">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22" name="Picture 21" descr="trilobite.jpg">
            <a:extLst>
              <a:ext uri="{FF2B5EF4-FFF2-40B4-BE49-F238E27FC236}">
                <a16:creationId xmlns:a16="http://schemas.microsoft.com/office/drawing/2014/main" id="{C415F698-B79A-1A44-92B8-5CF618548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310" y="1173088"/>
            <a:ext cx="1855754" cy="1391816"/>
          </a:xfrm>
          <a:prstGeom prst="rect">
            <a:avLst/>
          </a:prstGeom>
        </p:spPr>
      </p:pic>
      <p:cxnSp>
        <p:nvCxnSpPr>
          <p:cNvPr id="23" name="Straight Arrow Connector 22">
            <a:extLst>
              <a:ext uri="{FF2B5EF4-FFF2-40B4-BE49-F238E27FC236}">
                <a16:creationId xmlns:a16="http://schemas.microsoft.com/office/drawing/2014/main" id="{D2DAF2B8-9A7C-FE48-ADBD-27A7981D2EF8}"/>
              </a:ext>
            </a:extLst>
          </p:cNvPr>
          <p:cNvCxnSpPr>
            <a:cxnSpLocks/>
          </p:cNvCxnSpPr>
          <p:nvPr/>
        </p:nvCxnSpPr>
        <p:spPr>
          <a:xfrm>
            <a:off x="8475631" y="2254216"/>
            <a:ext cx="0" cy="1579305"/>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6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750"/>
          <p:cNvPicPr>
            <a:picLocks noChangeAspect="1" noChangeArrowheads="1"/>
          </p:cNvPicPr>
          <p:nvPr/>
        </p:nvPicPr>
        <p:blipFill>
          <a:blip r:embed="rId2">
            <a:extLst>
              <a:ext uri="{28A0092B-C50C-407E-A947-70E740481C1C}">
                <a14:useLocalDpi xmlns:a14="http://schemas.microsoft.com/office/drawing/2010/main" val="0"/>
              </a:ext>
            </a:extLst>
          </a:blip>
          <a:srcRect b="19334"/>
          <a:stretch>
            <a:fillRect/>
          </a:stretch>
        </p:blipFill>
        <p:spPr bwMode="auto">
          <a:xfrm>
            <a:off x="323850" y="1413222"/>
            <a:ext cx="8697913"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11"/>
          <p:cNvSpPr>
            <a:spLocks noChangeArrowheads="1"/>
          </p:cNvSpPr>
          <p:nvPr/>
        </p:nvSpPr>
        <p:spPr bwMode="auto">
          <a:xfrm>
            <a:off x="2051050" y="3243263"/>
            <a:ext cx="762000" cy="7620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0"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11"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4" name="Rectangle 13"/>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Rekonstruktion af Jordens kontinenter </a:t>
            </a:r>
            <a:r>
              <a:rPr lang="en-US" sz="2000" dirty="0">
                <a:solidFill>
                  <a:schemeClr val="bg1"/>
                </a:solidFill>
                <a:latin typeface="Arial"/>
                <a:cs typeface="Arial"/>
              </a:rPr>
              <a:t>–</a:t>
            </a:r>
            <a:r>
              <a:rPr lang="da-DK" sz="2000" dirty="0">
                <a:solidFill>
                  <a:schemeClr val="bg1"/>
                </a:solidFill>
                <a:latin typeface="Arial"/>
                <a:cs typeface="Arial"/>
              </a:rPr>
              <a:t> 750 mio. år siden</a:t>
            </a:r>
          </a:p>
        </p:txBody>
      </p:sp>
      <p:cxnSp>
        <p:nvCxnSpPr>
          <p:cNvPr id="15" name="Straight Connector 14"/>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2237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480"/>
          <p:cNvPicPr>
            <a:picLocks noChangeAspect="1" noChangeArrowheads="1"/>
          </p:cNvPicPr>
          <p:nvPr/>
        </p:nvPicPr>
        <p:blipFill>
          <a:blip r:embed="rId3">
            <a:extLst>
              <a:ext uri="{28A0092B-C50C-407E-A947-70E740481C1C}">
                <a14:useLocalDpi xmlns:a14="http://schemas.microsoft.com/office/drawing/2010/main" val="0"/>
              </a:ext>
            </a:extLst>
          </a:blip>
          <a:srcRect b="20564"/>
          <a:stretch>
            <a:fillRect/>
          </a:stretch>
        </p:blipFill>
        <p:spPr bwMode="auto">
          <a:xfrm>
            <a:off x="222250" y="1530918"/>
            <a:ext cx="8697913"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3731" name="Oval 4"/>
          <p:cNvSpPr>
            <a:spLocks noChangeArrowheads="1"/>
          </p:cNvSpPr>
          <p:nvPr/>
        </p:nvSpPr>
        <p:spPr bwMode="auto">
          <a:xfrm>
            <a:off x="3962400" y="4645593"/>
            <a:ext cx="762000" cy="7620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da-DK" sz="2400">
              <a:latin typeface="Times New Roman" charset="0"/>
            </a:endParaRPr>
          </a:p>
        </p:txBody>
      </p:sp>
      <p:grpSp>
        <p:nvGrpSpPr>
          <p:cNvPr id="7" name="Group 21"/>
          <p:cNvGrpSpPr>
            <a:grpSpLocks noChangeAspect="1"/>
          </p:cNvGrpSpPr>
          <p:nvPr/>
        </p:nvGrpSpPr>
        <p:grpSpPr bwMode="auto">
          <a:xfrm>
            <a:off x="19050" y="6456363"/>
            <a:ext cx="590550" cy="295275"/>
            <a:chOff x="454" y="227"/>
            <a:chExt cx="384" cy="192"/>
          </a:xfrm>
          <a:solidFill>
            <a:schemeClr val="bg1">
              <a:lumMod val="50000"/>
            </a:schemeClr>
          </a:solidFill>
        </p:grpSpPr>
        <p:sp>
          <p:nvSpPr>
            <p:cNvPr id="8" name="Freeform 22"/>
            <p:cNvSpPr>
              <a:spLocks noChangeAspect="1"/>
            </p:cNvSpPr>
            <p:nvPr/>
          </p:nvSpPr>
          <p:spPr bwMode="auto">
            <a:xfrm>
              <a:off x="646" y="323"/>
              <a:ext cx="192" cy="96"/>
            </a:xfrm>
            <a:custGeom>
              <a:avLst/>
              <a:gdLst>
                <a:gd name="T0" fmla="*/ 192 w 8160"/>
                <a:gd name="T1" fmla="*/ 10 h 4080"/>
                <a:gd name="T2" fmla="*/ 189 w 8160"/>
                <a:gd name="T3" fmla="*/ 24 h 4080"/>
                <a:gd name="T4" fmla="*/ 184 w 8160"/>
                <a:gd name="T5" fmla="*/ 37 h 4080"/>
                <a:gd name="T6" fmla="*/ 178 w 8160"/>
                <a:gd name="T7" fmla="*/ 50 h 4080"/>
                <a:gd name="T8" fmla="*/ 170 w 8160"/>
                <a:gd name="T9" fmla="*/ 61 h 4080"/>
                <a:gd name="T10" fmla="*/ 161 w 8160"/>
                <a:gd name="T11" fmla="*/ 71 h 4080"/>
                <a:gd name="T12" fmla="*/ 150 w 8160"/>
                <a:gd name="T13" fmla="*/ 80 h 4080"/>
                <a:gd name="T14" fmla="*/ 138 w 8160"/>
                <a:gd name="T15" fmla="*/ 87 h 4080"/>
                <a:gd name="T16" fmla="*/ 125 w 8160"/>
                <a:gd name="T17" fmla="*/ 92 h 4080"/>
                <a:gd name="T18" fmla="*/ 111 w 8160"/>
                <a:gd name="T19" fmla="*/ 95 h 4080"/>
                <a:gd name="T20" fmla="*/ 96 w 8160"/>
                <a:gd name="T21" fmla="*/ 96 h 4080"/>
                <a:gd name="T22" fmla="*/ 81 w 8160"/>
                <a:gd name="T23" fmla="*/ 95 h 4080"/>
                <a:gd name="T24" fmla="*/ 67 w 8160"/>
                <a:gd name="T25" fmla="*/ 92 h 4080"/>
                <a:gd name="T26" fmla="*/ 54 w 8160"/>
                <a:gd name="T27" fmla="*/ 87 h 4080"/>
                <a:gd name="T28" fmla="*/ 42 w 8160"/>
                <a:gd name="T29" fmla="*/ 80 h 4080"/>
                <a:gd name="T30" fmla="*/ 31 w 8160"/>
                <a:gd name="T31" fmla="*/ 71 h 4080"/>
                <a:gd name="T32" fmla="*/ 22 w 8160"/>
                <a:gd name="T33" fmla="*/ 61 h 4080"/>
                <a:gd name="T34" fmla="*/ 14 w 8160"/>
                <a:gd name="T35" fmla="*/ 50 h 4080"/>
                <a:gd name="T36" fmla="*/ 8 w 8160"/>
                <a:gd name="T37" fmla="*/ 37 h 4080"/>
                <a:gd name="T38" fmla="*/ 3 w 8160"/>
                <a:gd name="T39" fmla="*/ 24 h 4080"/>
                <a:gd name="T40" fmla="*/ 0 w 8160"/>
                <a:gd name="T41" fmla="*/ 10 h 4080"/>
                <a:gd name="T42" fmla="*/ 48 w 8160"/>
                <a:gd name="T43" fmla="*/ 0 h 4080"/>
                <a:gd name="T44" fmla="*/ 49 w 8160"/>
                <a:gd name="T45" fmla="*/ 7 h 4080"/>
                <a:gd name="T46" fmla="*/ 50 w 8160"/>
                <a:gd name="T47" fmla="*/ 14 h 4080"/>
                <a:gd name="T48" fmla="*/ 53 w 8160"/>
                <a:gd name="T49" fmla="*/ 21 h 4080"/>
                <a:gd name="T50" fmla="*/ 56 w 8160"/>
                <a:gd name="T51" fmla="*/ 27 h 4080"/>
                <a:gd name="T52" fmla="*/ 61 w 8160"/>
                <a:gd name="T53" fmla="*/ 32 h 4080"/>
                <a:gd name="T54" fmla="*/ 66 w 8160"/>
                <a:gd name="T55" fmla="*/ 37 h 4080"/>
                <a:gd name="T56" fmla="*/ 71 w 8160"/>
                <a:gd name="T57" fmla="*/ 41 h 4080"/>
                <a:gd name="T58" fmla="*/ 77 w 8160"/>
                <a:gd name="T59" fmla="*/ 44 h 4080"/>
                <a:gd name="T60" fmla="*/ 84 w 8160"/>
                <a:gd name="T61" fmla="*/ 46 h 4080"/>
                <a:gd name="T62" fmla="*/ 91 w 8160"/>
                <a:gd name="T63" fmla="*/ 48 h 4080"/>
                <a:gd name="T64" fmla="*/ 98 w 8160"/>
                <a:gd name="T65" fmla="*/ 48 h 4080"/>
                <a:gd name="T66" fmla="*/ 106 w 8160"/>
                <a:gd name="T67" fmla="*/ 47 h 4080"/>
                <a:gd name="T68" fmla="*/ 113 w 8160"/>
                <a:gd name="T69" fmla="*/ 45 h 4080"/>
                <a:gd name="T70" fmla="*/ 119 w 8160"/>
                <a:gd name="T71" fmla="*/ 42 h 4080"/>
                <a:gd name="T72" fmla="*/ 125 w 8160"/>
                <a:gd name="T73" fmla="*/ 38 h 4080"/>
                <a:gd name="T74" fmla="*/ 130 w 8160"/>
                <a:gd name="T75" fmla="*/ 34 h 4080"/>
                <a:gd name="T76" fmla="*/ 134 w 8160"/>
                <a:gd name="T77" fmla="*/ 29 h 4080"/>
                <a:gd name="T78" fmla="*/ 138 w 8160"/>
                <a:gd name="T79" fmla="*/ 23 h 4080"/>
                <a:gd name="T80" fmla="*/ 141 w 8160"/>
                <a:gd name="T81" fmla="*/ 16 h 4080"/>
                <a:gd name="T82" fmla="*/ 143 w 8160"/>
                <a:gd name="T83" fmla="*/ 10 h 4080"/>
                <a:gd name="T84" fmla="*/ 144 w 8160"/>
                <a:gd name="T85" fmla="*/ 2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3"/>
            <p:cNvSpPr>
              <a:spLocks noChangeAspect="1"/>
            </p:cNvSpPr>
            <p:nvPr/>
          </p:nvSpPr>
          <p:spPr bwMode="auto">
            <a:xfrm>
              <a:off x="454" y="227"/>
              <a:ext cx="192" cy="192"/>
            </a:xfrm>
            <a:custGeom>
              <a:avLst/>
              <a:gdLst>
                <a:gd name="T0" fmla="*/ 68 w 8160"/>
                <a:gd name="T1" fmla="*/ 192 h 8160"/>
                <a:gd name="T2" fmla="*/ 0 w 8160"/>
                <a:gd name="T3" fmla="*/ 192 h 8160"/>
                <a:gd name="T4" fmla="*/ 192 w 8160"/>
                <a:gd name="T5" fmla="*/ 0 h 8160"/>
                <a:gd name="T6" fmla="*/ 192 w 8160"/>
                <a:gd name="T7" fmla="*/ 68 h 8160"/>
                <a:gd name="T8" fmla="*/ 68 w 8160"/>
                <a:gd name="T9" fmla="*/ 192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 name="bmkOffParent02"/>
          <p:cNvSpPr txBox="1">
            <a:spLocks noChangeArrowheads="1"/>
          </p:cNvSpPr>
          <p:nvPr/>
        </p:nvSpPr>
        <p:spPr bwMode="auto">
          <a:xfrm>
            <a:off x="777875" y="6453188"/>
            <a:ext cx="4098925" cy="301625"/>
          </a:xfrm>
          <a:prstGeom prst="rect">
            <a:avLst/>
          </a:prstGeom>
          <a:noFill/>
          <a:ln>
            <a:noFill/>
          </a:ln>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ts val="1300"/>
              </a:lnSpc>
              <a:buFont typeface="AU Passata" charset="0"/>
              <a:buNone/>
            </a:pPr>
            <a:r>
              <a:rPr lang="en-US" sz="1100" dirty="0">
                <a:solidFill>
                  <a:schemeClr val="bg1">
                    <a:lumMod val="50000"/>
                  </a:schemeClr>
                </a:solidFill>
                <a:latin typeface="AU Passata" charset="0"/>
              </a:rPr>
              <a:t>AARHUS</a:t>
            </a:r>
          </a:p>
          <a:p>
            <a:pPr eaLnBrk="1" hangingPunct="1">
              <a:lnSpc>
                <a:spcPts val="1300"/>
              </a:lnSpc>
              <a:buFont typeface="AU Passata" charset="0"/>
              <a:buNone/>
            </a:pPr>
            <a:r>
              <a:rPr lang="en-US" sz="1100" dirty="0">
                <a:solidFill>
                  <a:schemeClr val="bg1">
                    <a:lumMod val="50000"/>
                  </a:schemeClr>
                </a:solidFill>
                <a:latin typeface="AU Passata" charset="0"/>
              </a:rPr>
              <a:t>UNIVERSITET</a:t>
            </a:r>
          </a:p>
        </p:txBody>
      </p:sp>
      <p:sp>
        <p:nvSpPr>
          <p:cNvPr id="13" name="Rectangle 12"/>
          <p:cNvSpPr/>
          <p:nvPr/>
        </p:nvSpPr>
        <p:spPr>
          <a:xfrm>
            <a:off x="0" y="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a:solidFill>
                  <a:schemeClr val="bg1"/>
                </a:solidFill>
                <a:latin typeface="Arial"/>
                <a:cs typeface="Arial"/>
              </a:rPr>
              <a:t>Rekonstruktion af Jordens kontinenter </a:t>
            </a:r>
            <a:r>
              <a:rPr lang="en-US" sz="2000" dirty="0">
                <a:solidFill>
                  <a:schemeClr val="bg1"/>
                </a:solidFill>
                <a:latin typeface="Arial"/>
                <a:cs typeface="Arial"/>
              </a:rPr>
              <a:t>–</a:t>
            </a:r>
            <a:r>
              <a:rPr lang="da-DK" sz="2000" dirty="0">
                <a:solidFill>
                  <a:schemeClr val="bg1"/>
                </a:solidFill>
                <a:latin typeface="Arial"/>
                <a:cs typeface="Arial"/>
              </a:rPr>
              <a:t> 480 mio. år siden</a:t>
            </a:r>
          </a:p>
        </p:txBody>
      </p:sp>
      <p:cxnSp>
        <p:nvCxnSpPr>
          <p:cNvPr id="14" name="Straight Connector 13"/>
          <p:cNvCxnSpPr/>
          <p:nvPr/>
        </p:nvCxnSpPr>
        <p:spPr>
          <a:xfrm>
            <a:off x="-88900" y="838200"/>
            <a:ext cx="9258300" cy="1588"/>
          </a:xfrm>
          <a:prstGeom prst="line">
            <a:avLst/>
          </a:prstGeom>
          <a:ln>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54113879"/>
      </p:ext>
    </p:extLst>
  </p:cSld>
  <p:clrMapOvr>
    <a:masterClrMapping/>
  </p:clrMapOvr>
  <p:transition advTm="184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10626</TotalTime>
  <Words>1129</Words>
  <Application>Microsoft Macintosh PowerPoint</Application>
  <PresentationFormat>On-screen Show (4:3)</PresentationFormat>
  <Paragraphs>277</Paragraphs>
  <Slides>35</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ＭＳ Ｐゴシック</vt:lpstr>
      <vt:lpstr>Arial</vt:lpstr>
      <vt:lpstr>AU Passata</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Aarhus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Mads  Faurschou Knudsen</dc:creator>
  <cp:lastModifiedBy>Mads Faurschou Knudsen</cp:lastModifiedBy>
  <cp:revision>554</cp:revision>
  <dcterms:created xsi:type="dcterms:W3CDTF">2012-04-25T10:36:08Z</dcterms:created>
  <dcterms:modified xsi:type="dcterms:W3CDTF">2019-08-09T12:03:20Z</dcterms:modified>
</cp:coreProperties>
</file>