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jpeg" ContentType="image/jpeg"/>
  <Override PartName="/ppt/media/image4.jpeg" ContentType="image/jpeg"/>
  <Override PartName="/ppt/media/image5.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b="def" i="def"/>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b="def" i="def"/>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b="def" i="def"/>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b="def" i="def"/>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Columbus var ikke alene i udforskningen, det var i tiden og særligt Spanien og Portugal havde penge på spil og havde lært at de havde meget at vinde.</a:t>
            </a:r>
          </a:p>
          <a:p>
            <a:pPr/>
            <a:r>
              <a:t>Landvejen til asien havde været brug bar (Marco Polo), men nu var der krug og ufred og ikke længere nem. Columbus havde læst Marco Polos bog.</a:t>
            </a:r>
          </a:p>
          <a:p>
            <a:pPr/>
            <a:r>
              <a:t>Søvejen var en mulighed, og portugal var i gang med at komme rundt om afrika. Man ved på det tidspunkt at jorden er rund, det er vidst, men måske ikke størrelsen, grundet oldtidens længdemål.</a:t>
            </a:r>
          </a:p>
          <a:p>
            <a:pPr/>
          </a:p>
          <a:p>
            <a:pPr/>
            <a:r>
              <a:t>30 års krigen med Christian den 4. protestant mod katolikker</a:t>
            </a:r>
          </a:p>
          <a:p>
            <a:pPr/>
            <a:r>
              <a:t>England søger en partner i Frankrig mod habsburgerne. Men det ville Louis 13. af Frankrig ikke og England hjalp derfor Huegenoterne mod Loyalisterne, og tabte. England går i krise og Frankrig stryger fremad.</a:t>
            </a:r>
          </a:p>
          <a:p>
            <a:pPr/>
            <a:r>
              <a:t>De stridigheder fortsatte i de følgende 100 år, og lagde grund til yderligere krig, som de engelske kolonier i nord amerika følte at de betalte for, og giver flere grunde til at løsrive sig.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Columbus var ikke alene i udforskningen, det var i tiden og særligt Spanien og Portugal havde penge på spil og havde lært at de havde meget at vinde.</a:t>
            </a:r>
          </a:p>
          <a:p>
            <a:pPr/>
            <a:r>
              <a:t>Landvejen til asien havde været brug bar (Marco Polo), men nu var der krug og ufred og ikke længere nem. Columbus havde læst Marco Polos bog.</a:t>
            </a:r>
          </a:p>
          <a:p>
            <a:pPr/>
            <a:r>
              <a:t>Søvejen var en mulighed, og portugal var i gang med at komme rundt om afrika. Man ved på det tidspunkt at jorden er rund, det er vidst, men måske ikke størrelsen, grundet oldtidens længdemål.</a:t>
            </a:r>
          </a:p>
          <a:p>
            <a:pPr/>
          </a:p>
          <a:p>
            <a:pPr/>
            <a:r>
              <a:t>30 års krigen med Christian den 4. protestant mod katolikker</a:t>
            </a:r>
          </a:p>
          <a:p>
            <a:pPr/>
            <a:r>
              <a:t>England søger en partner i Frankrig mod habsburgerne. Men det ville Louis 13. af Frankrig ikke og England hjalp derfor Huegenoterne mod Loyalisterne, og tabte. England går i krise og Frankrig stryger fremad.</a:t>
            </a:r>
          </a:p>
          <a:p>
            <a:pPr/>
            <a:r>
              <a:t>De stridigheder fortsatte i de følgende 100 år, og lagde grund til yderligere krig, som de engelske kolonier i nord amerika følte at de betalte for, og giver flere grunde til at løsrive sig.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For en 30 cm jordklode er ISS 9 mm væk og solen 3.5 km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T: 14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T: 22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r>
              <a:t>T: 27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T: 32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r>
              <a:t>T: 40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Erik Ejegod, bror til Niels, har kæmpet for at få ærkebisbedømme til Danmark i forbindelse med at han helgenkåre sin bror Knud som eller ikke var meget af en helgen, og hvis broren er helgen, og man er på hans side, så har man virkelig ret til tronen. Hvilket er vigtigt efter 20 år med tre konger.</a:t>
            </a:r>
          </a:p>
          <a:p>
            <a:pPr/>
          </a:p>
          <a:p>
            <a:pPr/>
            <a:r>
              <a:t>Kong Niels (1104-1134) er 5. søn efter Sven Estridsen og mere populær blandt stormændene i forhold til andre efterkommere og sørger også for at have et godt forhold til ærkebiskop asser og kirken ved at indføre tiende. Men hans søn Magnus den stærke lokker Knud Lavard i baghold og slår han ihjel (uden grund i følge Saxo - som er hyret af Knuds søn Valdemar den Store). Knud Lavard var vasal for den kommende tyske kejser Lotar, så der er nu udenlandske fjender. Og Lotar får paven til at fjerne det danske ærkebisbedømme i Lund, som ellers havde givet Danmark en autonom kirke instans (som Erik Ejegod ellers havde kæmpet for at få til DK). Så ærkebiskop Asser skifter side til Erik Emune og Hvideslægten (stormænd) og starter en krig imod Konge Niels.</a:t>
            </a:r>
          </a:p>
          <a:p>
            <a:pPr/>
            <a:r>
              <a:t>Borgerkrigen fortsætter i 25 år indtil Sven, Knud og Valdermar showet, som slutter med Valdemar som får vendt skuden i samarbejde med Absalon som biskop.</a:t>
            </a:r>
          </a:p>
          <a:p>
            <a:pPr/>
          </a:p>
          <a:p>
            <a:pPr/>
            <a:r>
              <a:t>Valdemar den store (1157-1182) helgenkåre sin far for at cementere sin position som konge og på samme tidspunkt kåre han sin søn Knud for at sikre sig en efterfølger, sker sjældent. Det kan ske fordi Valdermar sørger for at tækkes paven og den kommende Frederik 2. af tyskland så der er ro på og han kan cementere familiens position. Og Danmark går fra at være en vasal til tyskland til et af de største kongeriger i Europa. Illustreret ved at Valdemar den Store kan gifte sine døtre væk til store konger, dronninger af Frankrig og Sverige.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2" name="Shape 12"/>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Title Text</a:t>
            </a:r>
          </a:p>
        </p:txBody>
      </p:sp>
      <p:sp>
        <p:nvSpPr>
          <p:cNvPr id="13" name="Shape 13"/>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pPr/>
            <a:r>
              <a:t>Body Level One</a:t>
            </a:r>
          </a:p>
          <a:p>
            <a:pPr lvl="1"/>
            <a:r>
              <a:t>Body Level Two</a:t>
            </a:r>
          </a:p>
          <a:p>
            <a:pPr lvl="2"/>
            <a:r>
              <a:t>Body Level Three</a:t>
            </a:r>
          </a:p>
          <a:p>
            <a:pPr lvl="3"/>
            <a:r>
              <a:t>Body Level Four</a:t>
            </a:r>
          </a:p>
          <a:p>
            <a:pPr lvl="4"/>
            <a:r>
              <a:t>Body Level Five</a:t>
            </a:r>
          </a:p>
        </p:txBody>
      </p:sp>
      <p:sp>
        <p:nvSpPr>
          <p:cNvPr id="14" name="Shape 14"/>
          <p:cNvSpPr/>
          <p:nvPr>
            <p:ph type="sldNum" sz="quarter" idx="2"/>
          </p:nvPr>
        </p:nvSpPr>
        <p:spPr>
          <a:xfrm>
            <a:off x="12088552"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21000">
                <a:solidFill>
                  <a:srgbClr val="E4E4E4"/>
                </a:solidFill>
                <a:latin typeface="Baskerville SemiBold"/>
                <a:ea typeface="Baskerville SemiBold"/>
                <a:cs typeface="Baskerville SemiBold"/>
                <a:sym typeface="Baskerville SemiBold"/>
              </a:defRPr>
            </a:lvl1pPr>
          </a:lstStyle>
          <a:p>
            <a:pPr/>
            <a:r>
              <a:t>“</a:t>
            </a:r>
          </a:p>
        </p:txBody>
      </p:sp>
      <p:sp>
        <p:nvSpPr>
          <p:cNvPr id="102" name="Shape 102"/>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pPr/>
            <a:r>
              <a:t>Type a quote here.</a:t>
            </a:r>
          </a:p>
        </p:txBody>
      </p:sp>
      <p:sp>
        <p:nvSpPr>
          <p:cNvPr id="103" name="Shape 103"/>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pPr/>
            <a:r>
              <a:t>-Johnny Appleseed</a:t>
            </a:r>
          </a:p>
        </p:txBody>
      </p:sp>
      <p:sp>
        <p:nvSpPr>
          <p:cNvPr id="104" name="Shape 10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11" name="Shape 111"/>
          <p:cNvSpPr/>
          <p:nvPr>
            <p:ph type="pic" idx="13"/>
          </p:nvPr>
        </p:nvSpPr>
        <p:spPr>
          <a:xfrm>
            <a:off x="0" y="0"/>
            <a:ext cx="13004800" cy="9753600"/>
          </a:xfrm>
          <a:prstGeom prst="rect">
            <a:avLst/>
          </a:prstGeom>
        </p:spPr>
        <p:txBody>
          <a:bodyPr lIns="91439" tIns="45719" rIns="91439" bIns="45719">
            <a:noAutofit/>
          </a:bodyPr>
          <a:lstStyle/>
          <a:p>
            <a:pPr/>
          </a:p>
        </p:txBody>
      </p:sp>
      <p:sp>
        <p:nvSpPr>
          <p:cNvPr id="112" name="Shape 112"/>
          <p:cNvSpPr/>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1" name="Shape 21"/>
          <p:cNvSpPr/>
          <p:nvPr>
            <p:ph type="pic" idx="13"/>
          </p:nvPr>
        </p:nvSpPr>
        <p:spPr>
          <a:xfrm>
            <a:off x="0" y="0"/>
            <a:ext cx="13004800" cy="9753600"/>
          </a:xfrm>
          <a:prstGeom prst="rect">
            <a:avLst/>
          </a:prstGeom>
        </p:spPr>
        <p:txBody>
          <a:bodyPr lIns="91439" tIns="45719" rIns="91439" bIns="45719">
            <a:noAutofit/>
          </a:bodyPr>
          <a:lstStyle/>
          <a:p>
            <a:pPr/>
          </a:p>
        </p:txBody>
      </p:sp>
      <p:sp>
        <p:nvSpPr>
          <p:cNvPr id="22" name="Shape 22"/>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p>
        </p:txBody>
      </p:sp>
      <p:sp>
        <p:nvSpPr>
          <p:cNvPr id="23" name="Shape 23"/>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4" name="Shape 24"/>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25" name="Shape 25"/>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pPr/>
            <a:r>
              <a:t>Body Level One</a:t>
            </a:r>
          </a:p>
          <a:p>
            <a:pPr lvl="1"/>
            <a:r>
              <a:t>Body Level Two</a:t>
            </a:r>
          </a:p>
          <a:p>
            <a:pPr lvl="2"/>
            <a:r>
              <a:t>Body Level Three</a:t>
            </a:r>
          </a:p>
          <a:p>
            <a:pPr lvl="3"/>
            <a:r>
              <a:t>Body Level Four</a:t>
            </a:r>
          </a:p>
          <a:p>
            <a:pPr lvl="4"/>
            <a:r>
              <a:t>Body Level Five</a:t>
            </a:r>
          </a:p>
        </p:txBody>
      </p:sp>
      <p:sp>
        <p:nvSpPr>
          <p:cNvPr id="26" name="Shape 26"/>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3" name="Shape 33"/>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Title Text</a:t>
            </a:r>
          </a:p>
        </p:txBody>
      </p:sp>
      <p:sp>
        <p:nvSpPr>
          <p:cNvPr id="34" name="Shape 34"/>
          <p:cNvSpPr/>
          <p:nvPr>
            <p:ph type="sldNum" sz="quarter" idx="2"/>
          </p:nvPr>
        </p:nvSpPr>
        <p:spPr>
          <a:xfrm>
            <a:off x="12083465"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41" name="Shape 41"/>
          <p:cNvSpPr/>
          <p:nvPr>
            <p:ph type="pic" idx="13"/>
          </p:nvPr>
        </p:nvSpPr>
        <p:spPr>
          <a:xfrm>
            <a:off x="7531100" y="0"/>
            <a:ext cx="5473700" cy="9753600"/>
          </a:xfrm>
          <a:prstGeom prst="rect">
            <a:avLst/>
          </a:prstGeom>
        </p:spPr>
        <p:txBody>
          <a:bodyPr lIns="91439" tIns="45719" rIns="91439" bIns="45719">
            <a:noAutofit/>
          </a:bodyPr>
          <a:lstStyle/>
          <a:p>
            <a:pPr/>
          </a:p>
        </p:txBody>
      </p:sp>
      <p:sp>
        <p:nvSpPr>
          <p:cNvPr id="42" name="Shape 42"/>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43" name="Shape 43"/>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44" name="Shape 44"/>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pPr/>
            <a:r>
              <a:t>Body Level One</a:t>
            </a:r>
          </a:p>
          <a:p>
            <a:pPr lvl="1"/>
            <a:r>
              <a:t>Body Level Two</a:t>
            </a:r>
          </a:p>
          <a:p>
            <a:pPr lvl="2"/>
            <a:r>
              <a:t>Body Level Three</a:t>
            </a:r>
          </a:p>
          <a:p>
            <a:pPr lvl="3"/>
            <a:r>
              <a:t>Body Level Four</a:t>
            </a:r>
          </a:p>
          <a:p>
            <a:pPr lvl="4"/>
            <a:r>
              <a:t>Body Level Five</a:t>
            </a:r>
          </a:p>
        </p:txBody>
      </p:sp>
      <p:sp>
        <p:nvSpPr>
          <p:cNvPr id="45" name="Shape 45"/>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2" name="Shape 52"/>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1" name="Shape 6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62" name="Shape 62"/>
          <p:cNvSpPr/>
          <p:nvPr>
            <p:ph type="title"/>
          </p:nvPr>
        </p:nvSpPr>
        <p:spPr>
          <a:prstGeom prst="rect">
            <a:avLst/>
          </a:prstGeom>
        </p:spPr>
        <p:txBody>
          <a:bodyPr/>
          <a:lstStyle/>
          <a:p>
            <a:pPr/>
            <a:r>
              <a:t>Title Text</a:t>
            </a:r>
          </a:p>
        </p:txBody>
      </p:sp>
      <p:sp>
        <p:nvSpPr>
          <p:cNvPr id="63" name="Shape 63"/>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4" name="Shape 6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71" name="Shape 71"/>
          <p:cNvSpPr/>
          <p:nvPr>
            <p:ph type="pic" idx="13"/>
          </p:nvPr>
        </p:nvSpPr>
        <p:spPr>
          <a:xfrm>
            <a:off x="0" y="0"/>
            <a:ext cx="6438900" cy="9753600"/>
          </a:xfrm>
          <a:prstGeom prst="rect">
            <a:avLst/>
          </a:prstGeom>
        </p:spPr>
        <p:txBody>
          <a:bodyPr lIns="91439" tIns="45719" rIns="91439" bIns="45719">
            <a:noAutofit/>
          </a:bodyPr>
          <a:lstStyle/>
          <a:p>
            <a:pPr/>
          </a:p>
        </p:txBody>
      </p:sp>
      <p:sp>
        <p:nvSpPr>
          <p:cNvPr id="72" name="Shape 72"/>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73" name="Shape 73"/>
          <p:cNvSpPr/>
          <p:nvPr>
            <p:ph type="title"/>
          </p:nvPr>
        </p:nvSpPr>
        <p:spPr>
          <a:xfrm>
            <a:off x="7023100" y="723900"/>
            <a:ext cx="5397500" cy="723900"/>
          </a:xfrm>
          <a:prstGeom prst="rect">
            <a:avLst/>
          </a:prstGeom>
        </p:spPr>
        <p:txBody>
          <a:bodyPr/>
          <a:lstStyle/>
          <a:p>
            <a:pPr/>
            <a:r>
              <a:t>Title Text</a:t>
            </a:r>
          </a:p>
        </p:txBody>
      </p:sp>
      <p:sp>
        <p:nvSpPr>
          <p:cNvPr id="74" name="Shape 74"/>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pPr/>
            <a:r>
              <a:t>Body Level One</a:t>
            </a:r>
          </a:p>
          <a:p>
            <a:pPr lvl="1"/>
            <a:r>
              <a:t>Body Level Two</a:t>
            </a:r>
          </a:p>
          <a:p>
            <a:pPr lvl="2"/>
            <a:r>
              <a:t>Body Level Three</a:t>
            </a:r>
          </a:p>
          <a:p>
            <a:pPr lvl="3"/>
            <a:r>
              <a:t>Body Level Four</a:t>
            </a:r>
          </a:p>
          <a:p>
            <a:pPr lvl="4"/>
            <a:r>
              <a:t>Body Level Five</a:t>
            </a:r>
          </a:p>
        </p:txBody>
      </p:sp>
      <p:sp>
        <p:nvSpPr>
          <p:cNvPr id="75" name="Shape 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82" name="Shape 82"/>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3" name="Shape 8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90" name="Shape 90"/>
          <p:cNvSpPr/>
          <p:nvPr>
            <p:ph type="pic" idx="13"/>
          </p:nvPr>
        </p:nvSpPr>
        <p:spPr>
          <a:xfrm>
            <a:off x="571500" y="571500"/>
            <a:ext cx="7429500" cy="7315200"/>
          </a:xfrm>
          <a:prstGeom prst="rect">
            <a:avLst/>
          </a:prstGeom>
        </p:spPr>
        <p:txBody>
          <a:bodyPr lIns="91439" tIns="45719" rIns="91439" bIns="45719">
            <a:noAutofit/>
          </a:bodyPr>
          <a:lstStyle/>
          <a:p>
            <a:pPr/>
          </a:p>
        </p:txBody>
      </p:sp>
      <p:sp>
        <p:nvSpPr>
          <p:cNvPr id="91" name="Shape 91"/>
          <p:cNvSpPr/>
          <p:nvPr>
            <p:ph type="pic" sz="quarter" idx="14"/>
          </p:nvPr>
        </p:nvSpPr>
        <p:spPr>
          <a:xfrm>
            <a:off x="8128000" y="571500"/>
            <a:ext cx="4305300" cy="3594100"/>
          </a:xfrm>
          <a:prstGeom prst="rect">
            <a:avLst/>
          </a:prstGeom>
        </p:spPr>
        <p:txBody>
          <a:bodyPr lIns="91439" tIns="45719" rIns="91439" bIns="45719">
            <a:noAutofit/>
          </a:bodyPr>
          <a:lstStyle/>
          <a:p>
            <a:pPr/>
          </a:p>
        </p:txBody>
      </p:sp>
      <p:sp>
        <p:nvSpPr>
          <p:cNvPr id="92" name="Shape 92"/>
          <p:cNvSpPr/>
          <p:nvPr>
            <p:ph type="pic" sz="quarter" idx="15"/>
          </p:nvPr>
        </p:nvSpPr>
        <p:spPr>
          <a:xfrm>
            <a:off x="8128000" y="4292600"/>
            <a:ext cx="4305300" cy="3594100"/>
          </a:xfrm>
          <a:prstGeom prst="rect">
            <a:avLst/>
          </a:prstGeom>
        </p:spPr>
        <p:txBody>
          <a:bodyPr lIns="91439" tIns="45719" rIns="91439" bIns="45719">
            <a:noAutofit/>
          </a:bodyPr>
          <a:lstStyle/>
          <a:p>
            <a:pPr/>
          </a:p>
        </p:txBody>
      </p:sp>
      <p:sp>
        <p:nvSpPr>
          <p:cNvPr id="93" name="Shape 93"/>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pc="28" sz="2800">
                <a:latin typeface="Iowan Old Style Italic"/>
                <a:ea typeface="Iowan Old Style Italic"/>
                <a:cs typeface="Iowan Old Style Italic"/>
                <a:sym typeface="Iowan Old Style Italic"/>
              </a:defRPr>
            </a:lvl1pPr>
            <a:lvl2pPr marL="0" indent="228600">
              <a:spcBef>
                <a:spcPts val="1400"/>
              </a:spcBef>
              <a:buSzTx/>
              <a:buFontTx/>
              <a:buNone/>
              <a:defRPr spc="28" sz="2800">
                <a:latin typeface="Iowan Old Style Italic"/>
                <a:ea typeface="Iowan Old Style Italic"/>
                <a:cs typeface="Iowan Old Style Italic"/>
                <a:sym typeface="Iowan Old Style Italic"/>
              </a:defRPr>
            </a:lvl2pPr>
            <a:lvl3pPr marL="0" indent="457200">
              <a:spcBef>
                <a:spcPts val="1400"/>
              </a:spcBef>
              <a:buSzTx/>
              <a:buFontTx/>
              <a:buNone/>
              <a:defRPr spc="28" sz="2800">
                <a:latin typeface="Iowan Old Style Italic"/>
                <a:ea typeface="Iowan Old Style Italic"/>
                <a:cs typeface="Iowan Old Style Italic"/>
                <a:sym typeface="Iowan Old Style Italic"/>
              </a:defRPr>
            </a:lvl3pPr>
            <a:lvl4pPr marL="0" indent="685800">
              <a:spcBef>
                <a:spcPts val="1400"/>
              </a:spcBef>
              <a:buSzTx/>
              <a:buFontTx/>
              <a:buNone/>
              <a:defRPr spc="28" sz="2800">
                <a:latin typeface="Iowan Old Style Italic"/>
                <a:ea typeface="Iowan Old Style Italic"/>
                <a:cs typeface="Iowan Old Style Italic"/>
                <a:sym typeface="Iowan Old Style Italic"/>
              </a:defRPr>
            </a:lvl4pPr>
            <a:lvl5pPr marL="0" indent="914400">
              <a:spcBef>
                <a:spcPts val="1400"/>
              </a:spcBef>
              <a:buSzTx/>
              <a:buFontTx/>
              <a:buNone/>
              <a:defRPr spc="28" sz="2800">
                <a:latin typeface="Iowan Old Style Italic"/>
                <a:ea typeface="Iowan Old Style Italic"/>
                <a:cs typeface="Iowan Old Style Italic"/>
                <a:sym typeface="Iowan Old Style Italic"/>
              </a:defRPr>
            </a:lvl5pPr>
          </a:lstStyle>
          <a:p>
            <a:pPr/>
            <a:r>
              <a:t>Body Level One</a:t>
            </a:r>
          </a:p>
          <a:p>
            <a:pPr lvl="1"/>
            <a:r>
              <a:t>Body Level Two</a:t>
            </a:r>
          </a:p>
          <a:p>
            <a:pPr lvl="2"/>
            <a:r>
              <a:t>Body Level Three</a:t>
            </a:r>
          </a:p>
          <a:p>
            <a:pPr lvl="3"/>
            <a:r>
              <a:t>Body Level Four</a:t>
            </a:r>
          </a:p>
          <a:p>
            <a:pPr lvl="4"/>
            <a:r>
              <a:t>Body Level Five</a:t>
            </a:r>
          </a:p>
        </p:txBody>
      </p:sp>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Shape 3"/>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pc="0" sz="1600">
                <a:solidFill>
                  <a:srgbClr val="747676"/>
                </a:solidFill>
                <a:latin typeface="DIN Alternate"/>
                <a:ea typeface="DIN Alternate"/>
                <a:cs typeface="DIN Alternate"/>
                <a:sym typeface="DIN Alternat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1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info@bigbangnaturfag.dk" TargetMode="External"/><Relationship Id="rId3" Type="http://schemas.openxmlformats.org/officeDocument/2006/relationships/image" Target="../media/image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bigbangnaturfag.dk" TargetMode="External"/><Relationship Id="rId3"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28" name="Poster_NoText_Large.jpg"/>
          <p:cNvPicPr>
            <a:picLocks noChangeAspect="1"/>
          </p:cNvPicPr>
          <p:nvPr>
            <p:ph type="pic" idx="13"/>
          </p:nvPr>
        </p:nvPicPr>
        <p:blipFill>
          <a:blip r:embed="rId2">
            <a:extLst/>
          </a:blip>
          <a:srcRect l="2848" t="0" r="2848" b="0"/>
          <a:stretch>
            <a:fillRect/>
          </a:stretch>
        </p:blipFill>
        <p:spPr>
          <a:xfrm>
            <a:off x="6350" y="-1286934"/>
            <a:ext cx="13004800" cy="9753601"/>
          </a:xfrm>
          <a:prstGeom prst="rect">
            <a:avLst/>
          </a:prstGeom>
        </p:spPr>
      </p:pic>
      <p:sp>
        <p:nvSpPr>
          <p:cNvPr id="129" name="Shape 129"/>
          <p:cNvSpPr/>
          <p:nvPr>
            <p:ph type="body" idx="14"/>
          </p:nvPr>
        </p:nvSpPr>
        <p:spPr>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p>
        </p:txBody>
      </p:sp>
      <p:sp>
        <p:nvSpPr>
          <p:cNvPr id="130" name="Shape 130"/>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31" name="Shape 131"/>
          <p:cNvSpPr/>
          <p:nvPr>
            <p:ph type="title"/>
          </p:nvPr>
        </p:nvSpPr>
        <p:spPr>
          <a:prstGeom prst="rect">
            <a:avLst/>
          </a:prstGeom>
        </p:spPr>
        <p:txBody>
          <a:bodyPr/>
          <a:lstStyle/>
          <a:p>
            <a:pPr/>
            <a:r>
              <a:t>Big Bang til Naturfag</a:t>
            </a:r>
          </a:p>
        </p:txBody>
      </p:sp>
      <p:sp>
        <p:nvSpPr>
          <p:cNvPr id="132" name="Shape 132"/>
          <p:cNvSpPr/>
          <p:nvPr>
            <p:ph type="body" sz="quarter" idx="1"/>
          </p:nvPr>
        </p:nvSpPr>
        <p:spPr>
          <a:prstGeom prst="rect">
            <a:avLst/>
          </a:prstGeom>
        </p:spPr>
        <p:txBody>
          <a:bodyPr/>
          <a:lstStyle/>
          <a:p>
            <a:pPr/>
            <a:r>
              <a:t>- en ny kontekst til undervisningen</a:t>
            </a:r>
          </a:p>
        </p:txBody>
      </p:sp>
      <p:pic>
        <p:nvPicPr>
          <p:cNvPr id="133" name="BBNF_hvid.png"/>
          <p:cNvPicPr>
            <a:picLocks noChangeAspect="1"/>
          </p:cNvPicPr>
          <p:nvPr/>
        </p:nvPicPr>
        <p:blipFill>
          <a:blip r:embed="rId3">
            <a:extLst/>
          </a:blip>
          <a:stretch>
            <a:fillRect/>
          </a:stretch>
        </p:blipFill>
        <p:spPr>
          <a:xfrm>
            <a:off x="232802" y="126764"/>
            <a:ext cx="2463801" cy="1231901"/>
          </a:xfrm>
          <a:prstGeom prst="rect">
            <a:avLst/>
          </a:prstGeom>
          <a:ln w="12700">
            <a:miter lim="400000"/>
          </a:ln>
        </p:spPr>
      </p:pic>
      <p:sp>
        <p:nvSpPr>
          <p:cNvPr id="134" name="Shape 134"/>
          <p:cNvSpPr/>
          <p:nvPr>
            <p:ph type="sldNum" sz="quarter" idx="4294967295"/>
          </p:nvPr>
        </p:nvSpPr>
        <p:spPr>
          <a:xfrm>
            <a:off x="12190045" y="9194800"/>
            <a:ext cx="211833" cy="342900"/>
          </a:xfrm>
          <a:prstGeom prst="rect">
            <a:avLst/>
          </a:prstGeom>
          <a:extLst>
            <a:ext uri="{C572A759-6A51-4108-AA02-DFA0A04FC94B}">
              <ma14:wrappingTextBoxFlag xmlns:ma14="http://schemas.microsoft.com/office/mac/drawingml/2011/main" val="1"/>
            </a:ext>
          </a:extLst>
        </p:spPr>
        <p:txBody>
          <a:bodyPr/>
          <a:lstStyle>
            <a:lvl1pPr>
              <a:defRPr>
                <a:solidFill>
                  <a:srgbClr val="CBCBCB"/>
                </a:solidFill>
              </a:defRPr>
            </a:lvl1pPr>
          </a:lstStyle>
          <a:p>
            <a:pPr/>
            <a:fld id="{86CB4B4D-7CA3-9044-876B-883B54F8677D}" type="slidenum"/>
          </a:p>
        </p:txBody>
      </p:sp>
      <p:sp>
        <p:nvSpPr>
          <p:cNvPr id="135" name="Shape 135"/>
          <p:cNvSpPr/>
          <p:nvPr/>
        </p:nvSpPr>
        <p:spPr>
          <a:xfrm>
            <a:off x="156488" y="9173209"/>
            <a:ext cx="4104488" cy="462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CBCBCB"/>
                </a:solidFill>
                <a:latin typeface="+mn-lt"/>
                <a:ea typeface="+mn-ea"/>
                <a:cs typeface="+mn-cs"/>
                <a:sym typeface="DIN Condensed"/>
              </a:defRPr>
            </a:lvl1pPr>
          </a:lstStyle>
          <a:p>
            <a:pPr/>
            <a:r>
              <a:t>Morten Medici, Niels Bohr Institutet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16" name="Shape 216"/>
          <p:cNvSpPr/>
          <p:nvPr>
            <p:ph type="title"/>
          </p:nvPr>
        </p:nvSpPr>
        <p:spPr>
          <a:prstGeom prst="rect">
            <a:avLst/>
          </a:prstGeom>
        </p:spPr>
        <p:txBody>
          <a:bodyPr/>
          <a:lstStyle>
            <a:lvl1pPr defTabSz="543305">
              <a:spcBef>
                <a:spcPts val="2100"/>
              </a:spcBef>
              <a:defRPr sz="4836"/>
            </a:lvl1pPr>
          </a:lstStyle>
          <a:p>
            <a:pPr/>
            <a:r>
              <a:t>øvelse 1: Indtegn emner fra pensum på tidslinjen</a:t>
            </a:r>
          </a:p>
        </p:txBody>
      </p:sp>
      <p:sp>
        <p:nvSpPr>
          <p:cNvPr id="217" name="Shape 217"/>
          <p:cNvSpPr/>
          <p:nvPr/>
        </p:nvSpPr>
        <p:spPr>
          <a:xfrm>
            <a:off x="596304" y="4940428"/>
            <a:ext cx="11812192" cy="1"/>
          </a:xfrm>
          <a:prstGeom prst="line">
            <a:avLst/>
          </a:prstGeom>
          <a:ln w="101600">
            <a:solidFill>
              <a:srgbClr val="747676"/>
            </a:solidFill>
            <a:miter lim="400000"/>
            <a:headEnd type="triangle" len="sm"/>
            <a:tailEnd type="triangle"/>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218" name="Shape 218"/>
          <p:cNvSpPr/>
          <p:nvPr/>
        </p:nvSpPr>
        <p:spPr>
          <a:xfrm>
            <a:off x="259108" y="3953933"/>
            <a:ext cx="153019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6" sz="2600">
                <a:latin typeface="Avenir Next Demi Bold"/>
                <a:ea typeface="Avenir Next Demi Bold"/>
                <a:cs typeface="Avenir Next Demi Bold"/>
                <a:sym typeface="Avenir Next Demi Bold"/>
              </a:defRPr>
            </a:lvl1pPr>
          </a:lstStyle>
          <a:p>
            <a:pPr/>
            <a:r>
              <a:t>Big Bang</a:t>
            </a:r>
          </a:p>
        </p:txBody>
      </p:sp>
      <p:sp>
        <p:nvSpPr>
          <p:cNvPr id="219" name="Shape 219"/>
          <p:cNvSpPr/>
          <p:nvPr/>
        </p:nvSpPr>
        <p:spPr>
          <a:xfrm>
            <a:off x="9340010" y="4591306"/>
            <a:ext cx="3308326"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r>
              <a:t>I</a:t>
            </a:r>
          </a:p>
          <a:p>
            <a:pPr algn="ctr">
              <a:spcBef>
                <a:spcPts val="0"/>
              </a:spcBef>
              <a:defRPr spc="26" sz="2600">
                <a:latin typeface="Avenir Next Demi Bold"/>
                <a:ea typeface="Avenir Next Demi Bold"/>
                <a:cs typeface="Avenir Next Demi Bold"/>
                <a:sym typeface="Avenir Next Demi Bold"/>
              </a:defRPr>
            </a:pPr>
            <a:r>
              <a:t>Moderne menneske</a:t>
            </a:r>
          </a:p>
          <a:p>
            <a:pPr algn="ctr">
              <a:spcBef>
                <a:spcPts val="0"/>
              </a:spcBef>
              <a:defRPr spc="26" sz="2600">
                <a:latin typeface="Avenir Next Demi Bold"/>
                <a:ea typeface="Avenir Next Demi Bold"/>
                <a:cs typeface="Avenir Next Demi Bold"/>
                <a:sym typeface="Avenir Next Demi Bold"/>
              </a:defRPr>
            </a:pPr>
            <a:r>
              <a:t>Historie</a:t>
            </a:r>
          </a:p>
          <a:p>
            <a:pPr algn="ctr">
              <a:spcBef>
                <a:spcPts val="0"/>
              </a:spcBef>
              <a:defRPr spc="26" sz="2600">
                <a:latin typeface="Avenir Next Demi Bold"/>
                <a:ea typeface="Avenir Next Demi Bold"/>
                <a:cs typeface="Avenir Next Demi Bold"/>
                <a:sym typeface="Avenir Next Demi Bold"/>
              </a:defRPr>
            </a:pPr>
            <a:r>
              <a:t>Nu</a:t>
            </a:r>
          </a:p>
        </p:txBody>
      </p:sp>
      <p:sp>
        <p:nvSpPr>
          <p:cNvPr id="220" name="Shape 220"/>
          <p:cNvSpPr/>
          <p:nvPr/>
        </p:nvSpPr>
        <p:spPr>
          <a:xfrm>
            <a:off x="6187311" y="4591306"/>
            <a:ext cx="1587324"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r>
              <a:t>I</a:t>
            </a:r>
          </a:p>
          <a:p>
            <a:pPr algn="ctr">
              <a:spcBef>
                <a:spcPts val="0"/>
              </a:spcBef>
              <a:defRPr spc="26" sz="2600">
                <a:latin typeface="Avenir Next Demi Bold"/>
                <a:ea typeface="Avenir Next Demi Bold"/>
                <a:cs typeface="Avenir Next Demi Bold"/>
                <a:sym typeface="Avenir Next Demi Bold"/>
              </a:defRPr>
            </a:pPr>
            <a:r>
              <a:t>Pattedyr</a:t>
            </a:r>
          </a:p>
          <a:p>
            <a:pPr algn="ctr">
              <a:spcBef>
                <a:spcPts val="0"/>
              </a:spcBef>
              <a:defRPr spc="26" sz="2600">
                <a:latin typeface="Avenir Next Demi Bold"/>
                <a:ea typeface="Avenir Next Demi Bold"/>
                <a:cs typeface="Avenir Next Demi Bold"/>
                <a:sym typeface="Avenir Next Demi Bold"/>
              </a:defRPr>
            </a:pPr>
            <a:r>
              <a:t>Aber </a:t>
            </a:r>
          </a:p>
          <a:p>
            <a:pPr algn="ctr">
              <a:spcBef>
                <a:spcPts val="0"/>
              </a:spcBef>
              <a:defRPr spc="26" sz="2600">
                <a:latin typeface="Avenir Next Demi Bold"/>
                <a:ea typeface="Avenir Next Demi Bold"/>
                <a:cs typeface="Avenir Next Demi Bold"/>
                <a:sym typeface="Avenir Next Demi Bold"/>
              </a:defRPr>
            </a:pPr>
            <a:r>
              <a:t>Evolution</a:t>
            </a:r>
          </a:p>
        </p:txBody>
      </p:sp>
      <p:sp>
        <p:nvSpPr>
          <p:cNvPr id="221" name="Shape 221"/>
          <p:cNvSpPr/>
          <p:nvPr/>
        </p:nvSpPr>
        <p:spPr>
          <a:xfrm>
            <a:off x="2247264" y="2870456"/>
            <a:ext cx="207601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p>
          <a:p>
            <a:pPr algn="ctr">
              <a:spcBef>
                <a:spcPts val="0"/>
              </a:spcBef>
              <a:defRPr spc="26" sz="2600">
                <a:latin typeface="Avenir Next Demi Bold"/>
                <a:ea typeface="Avenir Next Demi Bold"/>
                <a:cs typeface="Avenir Next Demi Bold"/>
                <a:sym typeface="Avenir Next Demi Bold"/>
              </a:defRPr>
            </a:pPr>
            <a:r>
              <a:t>Jorden</a:t>
            </a:r>
          </a:p>
          <a:p>
            <a:pPr algn="ctr">
              <a:spcBef>
                <a:spcPts val="0"/>
              </a:spcBef>
              <a:defRPr spc="26" sz="2600">
                <a:latin typeface="Avenir Next Demi Bold"/>
                <a:ea typeface="Avenir Next Demi Bold"/>
                <a:cs typeface="Avenir Next Demi Bold"/>
                <a:sym typeface="Avenir Next Demi Bold"/>
              </a:defRPr>
            </a:pPr>
            <a:r>
              <a:t>Solsystemet</a:t>
            </a:r>
          </a:p>
          <a:p>
            <a:pPr algn="ctr">
              <a:defRPr spc="36" sz="3600">
                <a:latin typeface="Avenir Next Demi Bold"/>
                <a:ea typeface="Avenir Next Demi Bold"/>
                <a:cs typeface="Avenir Next Demi Bold"/>
                <a:sym typeface="Avenir Next Demi Bold"/>
              </a:defRPr>
            </a:pPr>
            <a:r>
              <a:t>I</a:t>
            </a:r>
          </a:p>
        </p:txBody>
      </p:sp>
      <p:sp>
        <p:nvSpPr>
          <p:cNvPr id="222" name="Shape 222"/>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3" name="Shape 223"/>
          <p:cNvSpPr/>
          <p:nvPr/>
        </p:nvSpPr>
        <p:spPr>
          <a:xfrm>
            <a:off x="263689" y="9074149"/>
            <a:ext cx="434155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tidskalaen er IKKE retvisende</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26" name="Shape 226"/>
          <p:cNvSpPr/>
          <p:nvPr>
            <p:ph type="title"/>
          </p:nvPr>
        </p:nvSpPr>
        <p:spPr>
          <a:prstGeom prst="rect">
            <a:avLst/>
          </a:prstGeom>
        </p:spPr>
        <p:txBody>
          <a:bodyPr/>
          <a:lstStyle>
            <a:lvl1pPr defTabSz="543305">
              <a:spcBef>
                <a:spcPts val="2100"/>
              </a:spcBef>
              <a:defRPr sz="4836"/>
            </a:lvl1pPr>
          </a:lstStyle>
          <a:p>
            <a:pPr/>
            <a:r>
              <a:t>øvelse 1: Indtegn emner fra pensum på tidslinjen</a:t>
            </a:r>
          </a:p>
        </p:txBody>
      </p:sp>
      <p:sp>
        <p:nvSpPr>
          <p:cNvPr id="227" name="Shape 227"/>
          <p:cNvSpPr/>
          <p:nvPr/>
        </p:nvSpPr>
        <p:spPr>
          <a:xfrm>
            <a:off x="596304" y="4940428"/>
            <a:ext cx="11812192" cy="1"/>
          </a:xfrm>
          <a:prstGeom prst="line">
            <a:avLst/>
          </a:prstGeom>
          <a:ln w="101600">
            <a:solidFill>
              <a:srgbClr val="747676"/>
            </a:solidFill>
            <a:miter lim="400000"/>
            <a:headEnd type="triangle" len="sm"/>
            <a:tailEnd type="triangle"/>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228" name="Shape 228"/>
          <p:cNvSpPr/>
          <p:nvPr/>
        </p:nvSpPr>
        <p:spPr>
          <a:xfrm>
            <a:off x="259108" y="3953933"/>
            <a:ext cx="153019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6" sz="2600">
                <a:latin typeface="Avenir Next Demi Bold"/>
                <a:ea typeface="Avenir Next Demi Bold"/>
                <a:cs typeface="Avenir Next Demi Bold"/>
                <a:sym typeface="Avenir Next Demi Bold"/>
              </a:defRPr>
            </a:lvl1pPr>
          </a:lstStyle>
          <a:p>
            <a:pPr/>
            <a:r>
              <a:t>Big Bang</a:t>
            </a:r>
          </a:p>
        </p:txBody>
      </p:sp>
      <p:sp>
        <p:nvSpPr>
          <p:cNvPr id="229" name="Shape 229"/>
          <p:cNvSpPr/>
          <p:nvPr/>
        </p:nvSpPr>
        <p:spPr>
          <a:xfrm>
            <a:off x="9327310" y="4591306"/>
            <a:ext cx="3308326" cy="27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r>
              <a:t>I</a:t>
            </a:r>
          </a:p>
          <a:p>
            <a:pPr algn="ctr">
              <a:spcBef>
                <a:spcPts val="0"/>
              </a:spcBef>
              <a:defRPr spc="26" sz="2600">
                <a:latin typeface="Avenir Next Demi Bold"/>
                <a:ea typeface="Avenir Next Demi Bold"/>
                <a:cs typeface="Avenir Next Demi Bold"/>
                <a:sym typeface="Avenir Next Demi Bold"/>
              </a:defRPr>
            </a:pPr>
            <a:r>
              <a:t>Moderne menneske</a:t>
            </a:r>
          </a:p>
          <a:p>
            <a:pPr algn="ctr">
              <a:spcBef>
                <a:spcPts val="0"/>
              </a:spcBef>
              <a:defRPr spc="26" sz="2600">
                <a:latin typeface="Avenir Next Demi Bold"/>
                <a:ea typeface="Avenir Next Demi Bold"/>
                <a:cs typeface="Avenir Next Demi Bold"/>
                <a:sym typeface="Avenir Next Demi Bold"/>
              </a:defRPr>
            </a:pPr>
            <a:r>
              <a:t>Historie</a:t>
            </a:r>
          </a:p>
          <a:p>
            <a:pPr algn="ctr">
              <a:spcBef>
                <a:spcPts val="0"/>
              </a:spcBef>
              <a:defRPr spc="26" sz="2600">
                <a:latin typeface="Avenir Next Demi Bold"/>
                <a:ea typeface="Avenir Next Demi Bold"/>
                <a:cs typeface="Avenir Next Demi Bold"/>
                <a:sym typeface="Avenir Next Demi Bold"/>
              </a:defRPr>
            </a:pPr>
            <a:r>
              <a:t>Kultur</a:t>
            </a:r>
          </a:p>
          <a:p>
            <a:pPr algn="ctr">
              <a:spcBef>
                <a:spcPts val="0"/>
              </a:spcBef>
              <a:defRPr spc="26" sz="2600">
                <a:latin typeface="Avenir Next Demi Bold"/>
                <a:ea typeface="Avenir Next Demi Bold"/>
                <a:cs typeface="Avenir Next Demi Bold"/>
                <a:sym typeface="Avenir Next Demi Bold"/>
              </a:defRPr>
            </a:pPr>
            <a:r>
              <a:t>Nu</a:t>
            </a:r>
          </a:p>
        </p:txBody>
      </p:sp>
      <p:sp>
        <p:nvSpPr>
          <p:cNvPr id="230" name="Shape 230"/>
          <p:cNvSpPr/>
          <p:nvPr/>
        </p:nvSpPr>
        <p:spPr>
          <a:xfrm>
            <a:off x="5820841" y="4604006"/>
            <a:ext cx="1363118"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r>
              <a:t>I</a:t>
            </a:r>
          </a:p>
          <a:p>
            <a:pPr algn="ctr">
              <a:spcBef>
                <a:spcPts val="0"/>
              </a:spcBef>
              <a:defRPr spc="26" sz="2600">
                <a:latin typeface="Avenir Next Demi Bold"/>
                <a:ea typeface="Avenir Next Demi Bold"/>
                <a:cs typeface="Avenir Next Demi Bold"/>
                <a:sym typeface="Avenir Next Demi Bold"/>
              </a:defRPr>
            </a:pPr>
            <a:r>
              <a:t>Fisk</a:t>
            </a:r>
          </a:p>
          <a:p>
            <a:pPr algn="ctr">
              <a:spcBef>
                <a:spcPts val="0"/>
              </a:spcBef>
              <a:defRPr spc="26" sz="2600">
                <a:latin typeface="Avenir Next Demi Bold"/>
                <a:ea typeface="Avenir Next Demi Bold"/>
                <a:cs typeface="Avenir Next Demi Bold"/>
                <a:sym typeface="Avenir Next Demi Bold"/>
              </a:defRPr>
            </a:pPr>
            <a:r>
              <a:t>Krybdyr</a:t>
            </a:r>
          </a:p>
        </p:txBody>
      </p:sp>
      <p:sp>
        <p:nvSpPr>
          <p:cNvPr id="231" name="Shape 231"/>
          <p:cNvSpPr/>
          <p:nvPr/>
        </p:nvSpPr>
        <p:spPr>
          <a:xfrm>
            <a:off x="2237192" y="2413256"/>
            <a:ext cx="2096162" cy="289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p>
          <a:p>
            <a:pPr algn="ctr">
              <a:spcBef>
                <a:spcPts val="0"/>
              </a:spcBef>
              <a:defRPr spc="26" sz="2600">
                <a:latin typeface="Avenir Next Demi Bold"/>
                <a:ea typeface="Avenir Next Demi Bold"/>
                <a:cs typeface="Avenir Next Demi Bold"/>
                <a:sym typeface="Avenir Next Demi Bold"/>
              </a:defRPr>
            </a:pPr>
            <a:r>
              <a:t>Jorden</a:t>
            </a:r>
          </a:p>
          <a:p>
            <a:pPr algn="ctr">
              <a:spcBef>
                <a:spcPts val="0"/>
              </a:spcBef>
              <a:defRPr spc="26" sz="2600">
                <a:latin typeface="Avenir Next Demi Bold"/>
                <a:ea typeface="Avenir Next Demi Bold"/>
                <a:cs typeface="Avenir Next Demi Bold"/>
                <a:sym typeface="Avenir Next Demi Bold"/>
              </a:defRPr>
            </a:pPr>
            <a:r>
              <a:t>Solsystemet</a:t>
            </a:r>
          </a:p>
          <a:p>
            <a:pPr algn="ctr">
              <a:spcBef>
                <a:spcPts val="0"/>
              </a:spcBef>
              <a:defRPr spc="26" sz="2600">
                <a:latin typeface="Avenir Next Demi Bold"/>
                <a:ea typeface="Avenir Next Demi Bold"/>
                <a:cs typeface="Avenir Next Demi Bold"/>
                <a:sym typeface="Avenir Next Demi Bold"/>
              </a:defRPr>
            </a:pPr>
            <a:r>
              <a:t>Exoplaneter</a:t>
            </a:r>
          </a:p>
          <a:p>
            <a:pPr algn="ctr">
              <a:defRPr spc="36" sz="3600">
                <a:latin typeface="Avenir Next Demi Bold"/>
                <a:ea typeface="Avenir Next Demi Bold"/>
                <a:cs typeface="Avenir Next Demi Bold"/>
                <a:sym typeface="Avenir Next Demi Bold"/>
              </a:defRPr>
            </a:pPr>
            <a:r>
              <a:t>I</a:t>
            </a:r>
          </a:p>
        </p:txBody>
      </p:sp>
      <p:sp>
        <p:nvSpPr>
          <p:cNvPr id="232" name="Shape 232"/>
          <p:cNvSpPr/>
          <p:nvPr/>
        </p:nvSpPr>
        <p:spPr>
          <a:xfrm>
            <a:off x="697918" y="4604006"/>
            <a:ext cx="2185976"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r>
              <a:t>I</a:t>
            </a:r>
          </a:p>
          <a:p>
            <a:pPr algn="ctr">
              <a:spcBef>
                <a:spcPts val="0"/>
              </a:spcBef>
              <a:defRPr spc="26" sz="2600">
                <a:latin typeface="Avenir Next Demi Bold"/>
                <a:ea typeface="Avenir Next Demi Bold"/>
                <a:cs typeface="Avenir Next Demi Bold"/>
                <a:sym typeface="Avenir Next Demi Bold"/>
              </a:defRPr>
            </a:pPr>
            <a:r>
              <a:t>Grundstoffer</a:t>
            </a:r>
          </a:p>
          <a:p>
            <a:pPr algn="ctr">
              <a:spcBef>
                <a:spcPts val="0"/>
              </a:spcBef>
              <a:defRPr spc="26" sz="2600">
                <a:latin typeface="Avenir Next Demi Bold"/>
                <a:ea typeface="Avenir Next Demi Bold"/>
                <a:cs typeface="Avenir Next Demi Bold"/>
                <a:sym typeface="Avenir Next Demi Bold"/>
              </a:defRPr>
            </a:pPr>
            <a:r>
              <a:t>Stjerner</a:t>
            </a:r>
          </a:p>
        </p:txBody>
      </p:sp>
      <p:sp>
        <p:nvSpPr>
          <p:cNvPr id="233" name="Shape 233"/>
          <p:cNvSpPr/>
          <p:nvPr/>
        </p:nvSpPr>
        <p:spPr>
          <a:xfrm>
            <a:off x="3856125" y="4604006"/>
            <a:ext cx="915696"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r>
              <a:t>I</a:t>
            </a:r>
          </a:p>
          <a:p>
            <a:pPr algn="ctr">
              <a:spcBef>
                <a:spcPts val="0"/>
              </a:spcBef>
              <a:defRPr spc="26" sz="2600">
                <a:latin typeface="Avenir Next Demi Bold"/>
                <a:ea typeface="Avenir Next Demi Bold"/>
                <a:cs typeface="Avenir Next Demi Bold"/>
                <a:sym typeface="Avenir Next Demi Bold"/>
              </a:defRPr>
            </a:pPr>
            <a:r>
              <a:t>Vand</a:t>
            </a:r>
            <a:br/>
            <a:r>
              <a:t>Liv</a:t>
            </a:r>
          </a:p>
        </p:txBody>
      </p:sp>
      <p:sp>
        <p:nvSpPr>
          <p:cNvPr id="234" name="Shape 234"/>
          <p:cNvSpPr/>
          <p:nvPr/>
        </p:nvSpPr>
        <p:spPr>
          <a:xfrm>
            <a:off x="4967904" y="2870456"/>
            <a:ext cx="1122071"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p>
          <a:p>
            <a:pPr algn="ctr">
              <a:spcBef>
                <a:spcPts val="0"/>
              </a:spcBef>
              <a:defRPr spc="26" sz="2600">
                <a:latin typeface="Avenir Next Demi Bold"/>
                <a:ea typeface="Avenir Next Demi Bold"/>
                <a:cs typeface="Avenir Next Demi Bold"/>
                <a:sym typeface="Avenir Next Demi Bold"/>
              </a:defRPr>
            </a:pPr>
            <a:r>
              <a:t>DNA</a:t>
            </a:r>
          </a:p>
          <a:p>
            <a:pPr algn="ctr">
              <a:spcBef>
                <a:spcPts val="0"/>
              </a:spcBef>
              <a:defRPr spc="26" sz="2600">
                <a:latin typeface="Avenir Next Demi Bold"/>
                <a:ea typeface="Avenir Next Demi Bold"/>
                <a:cs typeface="Avenir Next Demi Bold"/>
                <a:sym typeface="Avenir Next Demi Bold"/>
              </a:defRPr>
            </a:pPr>
            <a:r>
              <a:t>Celler</a:t>
            </a:r>
          </a:p>
          <a:p>
            <a:pPr algn="ctr">
              <a:defRPr spc="36" sz="3600">
                <a:latin typeface="Avenir Next Demi Bold"/>
                <a:ea typeface="Avenir Next Demi Bold"/>
                <a:cs typeface="Avenir Next Demi Bold"/>
                <a:sym typeface="Avenir Next Demi Bold"/>
              </a:defRPr>
            </a:pPr>
            <a:r>
              <a:t>I</a:t>
            </a:r>
          </a:p>
        </p:txBody>
      </p:sp>
      <p:sp>
        <p:nvSpPr>
          <p:cNvPr id="235" name="Shape 235"/>
          <p:cNvSpPr/>
          <p:nvPr/>
        </p:nvSpPr>
        <p:spPr>
          <a:xfrm>
            <a:off x="7768889" y="3219706"/>
            <a:ext cx="2987702" cy="209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spcBef>
                <a:spcPts val="0"/>
              </a:spcBef>
              <a:defRPr spc="26" sz="2600">
                <a:latin typeface="Avenir Next Demi Bold"/>
                <a:ea typeface="Avenir Next Demi Bold"/>
                <a:cs typeface="Avenir Next Demi Bold"/>
                <a:sym typeface="Avenir Next Demi Bold"/>
              </a:defRPr>
            </a:pPr>
            <a:r>
              <a:t>Fortidsmennesker</a:t>
            </a:r>
          </a:p>
          <a:p>
            <a:pPr algn="ctr">
              <a:spcBef>
                <a:spcPts val="0"/>
              </a:spcBef>
              <a:defRPr spc="26" sz="2600">
                <a:latin typeface="Avenir Next Demi Bold"/>
                <a:ea typeface="Avenir Next Demi Bold"/>
                <a:cs typeface="Avenir Next Demi Bold"/>
                <a:sym typeface="Avenir Next Demi Bold"/>
              </a:defRPr>
            </a:pPr>
            <a:r>
              <a:t>Neanderthal</a:t>
            </a:r>
          </a:p>
          <a:p>
            <a:pPr algn="ctr">
              <a:spcBef>
                <a:spcPts val="0"/>
              </a:spcBef>
              <a:defRPr spc="26" sz="2600">
                <a:latin typeface="Avenir Next Demi Bold"/>
                <a:ea typeface="Avenir Next Demi Bold"/>
                <a:cs typeface="Avenir Next Demi Bold"/>
                <a:sym typeface="Avenir Next Demi Bold"/>
              </a:defRPr>
            </a:pPr>
            <a:r>
              <a:t>Oldtiden</a:t>
            </a:r>
          </a:p>
          <a:p>
            <a:pPr algn="ctr">
              <a:defRPr spc="36" sz="3600">
                <a:latin typeface="Avenir Next Demi Bold"/>
                <a:ea typeface="Avenir Next Demi Bold"/>
                <a:cs typeface="Avenir Next Demi Bold"/>
                <a:sym typeface="Avenir Next Demi Bold"/>
              </a:defRPr>
            </a:pPr>
            <a:r>
              <a:t>I</a:t>
            </a:r>
          </a:p>
        </p:txBody>
      </p:sp>
      <p:sp>
        <p:nvSpPr>
          <p:cNvPr id="236" name="Shape 236"/>
          <p:cNvSpPr/>
          <p:nvPr/>
        </p:nvSpPr>
        <p:spPr>
          <a:xfrm>
            <a:off x="7285540" y="4591306"/>
            <a:ext cx="1601522" cy="27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r>
              <a:t>I</a:t>
            </a:r>
          </a:p>
          <a:p>
            <a:pPr algn="ctr">
              <a:spcBef>
                <a:spcPts val="0"/>
              </a:spcBef>
              <a:defRPr spc="26" sz="2600">
                <a:latin typeface="Avenir Next Demi Bold"/>
                <a:ea typeface="Avenir Next Demi Bold"/>
                <a:cs typeface="Avenir Next Demi Bold"/>
                <a:sym typeface="Avenir Next Demi Bold"/>
              </a:defRPr>
            </a:pPr>
            <a:r>
              <a:t>Dinosaur</a:t>
            </a:r>
          </a:p>
          <a:p>
            <a:pPr algn="ctr">
              <a:spcBef>
                <a:spcPts val="0"/>
              </a:spcBef>
              <a:defRPr spc="26" sz="2600">
                <a:latin typeface="Avenir Next Demi Bold"/>
                <a:ea typeface="Avenir Next Demi Bold"/>
                <a:cs typeface="Avenir Next Demi Bold"/>
                <a:sym typeface="Avenir Next Demi Bold"/>
              </a:defRPr>
            </a:pPr>
            <a:r>
              <a:t>Pattedyr</a:t>
            </a:r>
          </a:p>
          <a:p>
            <a:pPr algn="ctr">
              <a:spcBef>
                <a:spcPts val="0"/>
              </a:spcBef>
              <a:defRPr spc="26" sz="2600">
                <a:latin typeface="Avenir Next Demi Bold"/>
                <a:ea typeface="Avenir Next Demi Bold"/>
                <a:cs typeface="Avenir Next Demi Bold"/>
                <a:sym typeface="Avenir Next Demi Bold"/>
              </a:defRPr>
            </a:pPr>
            <a:r>
              <a:t>Aber </a:t>
            </a:r>
          </a:p>
          <a:p>
            <a:pPr algn="ctr">
              <a:spcBef>
                <a:spcPts val="0"/>
              </a:spcBef>
              <a:defRPr spc="26" sz="2600">
                <a:latin typeface="Avenir Next Demi Bold"/>
                <a:ea typeface="Avenir Next Demi Bold"/>
                <a:cs typeface="Avenir Next Demi Bold"/>
                <a:sym typeface="Avenir Next Demi Bold"/>
              </a:defRPr>
            </a:pPr>
            <a:r>
              <a:t>Evolution</a:t>
            </a:r>
          </a:p>
        </p:txBody>
      </p:sp>
      <p:sp>
        <p:nvSpPr>
          <p:cNvPr id="237" name="Shape 237"/>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8" name="Shape 238"/>
          <p:cNvSpPr/>
          <p:nvPr/>
        </p:nvSpPr>
        <p:spPr>
          <a:xfrm>
            <a:off x="263689" y="9074149"/>
            <a:ext cx="434155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tidskalaen er IKKE retvisende</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41" name="Shape 241"/>
          <p:cNvSpPr/>
          <p:nvPr>
            <p:ph type="title"/>
          </p:nvPr>
        </p:nvSpPr>
        <p:spPr>
          <a:prstGeom prst="rect">
            <a:avLst/>
          </a:prstGeom>
        </p:spPr>
        <p:txBody>
          <a:bodyPr/>
          <a:lstStyle>
            <a:lvl1pPr defTabSz="543305">
              <a:spcBef>
                <a:spcPts val="2100"/>
              </a:spcBef>
              <a:defRPr sz="4836"/>
            </a:lvl1pPr>
          </a:lstStyle>
          <a:p>
            <a:pPr/>
            <a:r>
              <a:t>BB2MM som kontekst for undervisningen</a:t>
            </a:r>
          </a:p>
        </p:txBody>
      </p:sp>
      <p:sp>
        <p:nvSpPr>
          <p:cNvPr id="242" name="Shape 242"/>
          <p:cNvSpPr/>
          <p:nvPr>
            <p:ph type="body" idx="1"/>
          </p:nvPr>
        </p:nvSpPr>
        <p:spPr>
          <a:prstGeom prst="rect">
            <a:avLst/>
          </a:prstGeom>
        </p:spPr>
        <p:txBody>
          <a:bodyPr/>
          <a:lstStyle/>
          <a:p>
            <a:pPr/>
            <a:r>
              <a:t>Tilbyder en rød tråd for langt de fleste naturfagsemner</a:t>
            </a:r>
          </a:p>
          <a:p>
            <a:pPr/>
            <a:r>
              <a:t>Sætter de enkelte emner i relation til hinanden</a:t>
            </a:r>
          </a:p>
          <a:p>
            <a:pPr/>
            <a:r>
              <a:t>Giver et indblik i en kompleks verden med enkelte illustrative sammenhænge</a:t>
            </a:r>
          </a:p>
          <a:p>
            <a:pPr/>
            <a:r>
              <a:t>Materialet er i forvejen dækket af pensum</a:t>
            </a:r>
          </a:p>
          <a:p>
            <a:pPr/>
          </a:p>
          <a:p>
            <a:pPr marL="0" indent="0" algn="ctr">
              <a:buSzTx/>
              <a:buFontTx/>
              <a:buNone/>
              <a:defRPr>
                <a:latin typeface="Iowan Old Style Bold"/>
                <a:ea typeface="Iowan Old Style Bold"/>
                <a:cs typeface="Iowan Old Style Bold"/>
                <a:sym typeface="Iowan Old Style Bold"/>
              </a:defRPr>
            </a:pPr>
            <a:r>
              <a:t>‘Fra Big Bang til Moderne Menneske’ er en</a:t>
            </a:r>
            <a:br/>
            <a:r>
              <a:t>rammefortælling for naturvidenskaben</a:t>
            </a:r>
          </a:p>
        </p:txBody>
      </p:sp>
      <p:pic>
        <p:nvPicPr>
          <p:cNvPr id="243"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244" name="Shape 244"/>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47" name="Shape 247"/>
          <p:cNvSpPr/>
          <p:nvPr>
            <p:ph type="title"/>
          </p:nvPr>
        </p:nvSpPr>
        <p:spPr>
          <a:prstGeom prst="rect">
            <a:avLst/>
          </a:prstGeom>
        </p:spPr>
        <p:txBody>
          <a:bodyPr/>
          <a:lstStyle>
            <a:lvl1pPr defTabSz="543305">
              <a:spcBef>
                <a:spcPts val="2100"/>
              </a:spcBef>
              <a:defRPr sz="4836"/>
            </a:lvl1pPr>
          </a:lstStyle>
          <a:p>
            <a:pPr/>
            <a:r>
              <a:t>Eksempel fra Årsplan</a:t>
            </a:r>
          </a:p>
        </p:txBody>
      </p:sp>
      <p:sp>
        <p:nvSpPr>
          <p:cNvPr id="248" name="Shape 248"/>
          <p:cNvSpPr/>
          <p:nvPr>
            <p:ph type="body" sz="quarter" idx="1"/>
          </p:nvPr>
        </p:nvSpPr>
        <p:spPr>
          <a:xfrm>
            <a:off x="571500" y="1803400"/>
            <a:ext cx="11861800" cy="1704683"/>
          </a:xfrm>
          <a:prstGeom prst="rect">
            <a:avLst/>
          </a:prstGeom>
        </p:spPr>
        <p:txBody>
          <a:bodyPr/>
          <a:lstStyle/>
          <a:p>
            <a:pPr marL="390016" indent="-390016" defTabSz="484886">
              <a:spcBef>
                <a:spcPts val="1400"/>
              </a:spcBef>
              <a:defRPr sz="2656"/>
            </a:pPr>
            <a:r>
              <a:t>Mange emner fra et års undervisning kan relateres til konteksten “fra Big Bang til Moderne Menneske”.</a:t>
            </a:r>
          </a:p>
          <a:p>
            <a:pPr marL="390016" indent="-390016" defTabSz="484886">
              <a:spcBef>
                <a:spcPts val="1400"/>
              </a:spcBef>
              <a:defRPr sz="2656"/>
            </a:pPr>
            <a:r>
              <a:t>Årsplan for 8. klasse på skole i Nordjylland:</a:t>
            </a:r>
          </a:p>
        </p:txBody>
      </p:sp>
      <p:pic>
        <p:nvPicPr>
          <p:cNvPr id="249"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grpSp>
        <p:nvGrpSpPr>
          <p:cNvPr id="257" name="Group 257"/>
          <p:cNvGrpSpPr/>
          <p:nvPr/>
        </p:nvGrpSpPr>
        <p:grpSpPr>
          <a:xfrm>
            <a:off x="379374" y="3586053"/>
            <a:ext cx="12432465" cy="5824483"/>
            <a:chOff x="6860" y="12700"/>
            <a:chExt cx="12432464" cy="5824482"/>
          </a:xfrm>
        </p:grpSpPr>
        <p:graphicFrame>
          <p:nvGraphicFramePr>
            <p:cNvPr id="250" name="Table 250"/>
            <p:cNvGraphicFramePr/>
            <p:nvPr/>
          </p:nvGraphicFramePr>
          <p:xfrm>
            <a:off x="12700" y="12700"/>
            <a:ext cx="12375667" cy="5824483"/>
          </p:xfrm>
          <a:graphic xmlns:a="http://schemas.openxmlformats.org/drawingml/2006/main">
            <a:graphicData uri="http://schemas.openxmlformats.org/drawingml/2006/table">
              <a:tbl>
                <a:tblPr firstCol="0" firstRow="0" lastCol="0" lastRow="0" bandCol="0" bandRow="1" rtl="0">
                  <a:tableStyleId>{CF821DB8-F4EB-4A41-A1BA-3FCAFE7338EE}</a:tableStyleId>
                </a:tblPr>
                <a:tblGrid>
                  <a:gridCol w="462607"/>
                  <a:gridCol w="1083264"/>
                  <a:gridCol w="820190"/>
                  <a:gridCol w="1190093"/>
                  <a:gridCol w="383534"/>
                  <a:gridCol w="826047"/>
                  <a:gridCol w="833564"/>
                  <a:gridCol w="656418"/>
                  <a:gridCol w="834516"/>
                  <a:gridCol w="1002170"/>
                  <a:gridCol w="366231"/>
                  <a:gridCol w="1066755"/>
                  <a:gridCol w="1105847"/>
                  <a:gridCol w="1419137"/>
                  <a:gridCol w="371204"/>
                </a:tblGrid>
                <a:tr h="948307">
                  <a:tc>
                    <a:txBody>
                      <a:bodyPr/>
                      <a:lstStyle/>
                      <a:p>
                        <a:pPr algn="ctr">
                          <a:spcBef>
                            <a:spcPts val="0"/>
                          </a:spcBef>
                          <a:defRPr spc="0" sz="1600">
                            <a:sym typeface="Iowan Old Style Roman"/>
                          </a:defRPr>
                        </a:pPr>
                      </a:p>
                    </a:txBody>
                    <a:tcPr marL="50800" marR="50800" marT="50800" marB="50800" anchor="ctr" anchorCtr="0" horzOverflow="overflow">
                      <a:lnT w="12700">
                        <a:miter lim="400000"/>
                      </a:lnT>
                    </a:tcPr>
                  </a:tc>
                  <a:tc gridSpan="3">
                    <a:txBody>
                      <a:bodyPr/>
                      <a:lstStyle/>
                      <a:p>
                        <a:pPr algn="ctr">
                          <a:spcBef>
                            <a:spcPts val="0"/>
                          </a:spcBef>
                          <a:defRPr spc="0" sz="1800">
                            <a:solidFill>
                              <a:srgbClr val="000000"/>
                            </a:solidFill>
                          </a:defRPr>
                        </a:pPr>
                        <a:r>
                          <a:rPr sz="1600">
                            <a:solidFill>
                              <a:srgbClr val="5C5C5C"/>
                            </a:solidFill>
                            <a:sym typeface="Iowan Old Style Roman"/>
                          </a:rPr>
                          <a:t>Jorden og universet</a:t>
                        </a:r>
                      </a:p>
                    </a:txBody>
                    <a:tcPr marL="50800" marR="50800" marT="50800" marB="50800" anchor="ctr" anchorCtr="0" horzOverflow="overflow">
                      <a:lnR w="0">
                        <a:miter lim="400000"/>
                      </a:lnR>
                      <a:lnT w="12700">
                        <a:miter lim="400000"/>
                      </a:lnT>
                    </a:tcPr>
                  </a:tc>
                  <a:tc hMerge="1">
                    <a:tcPr/>
                  </a:tc>
                  <a:tc hMerge="1">
                    <a:tcPr/>
                  </a:tc>
                  <a:tc>
                    <a:txBody>
                      <a:bodyPr/>
                      <a:lstStyle/>
                      <a:p>
                        <a:pPr algn="ctr">
                          <a:spcBef>
                            <a:spcPts val="0"/>
                          </a:spcBef>
                          <a:defRPr spc="0">
                            <a:sym typeface="Iowan Old Style Roman"/>
                          </a:defRPr>
                        </a:pPr>
                      </a:p>
                    </a:txBody>
                    <a:tcPr marL="50800" marR="50800" marT="50800" marB="50800" anchor="ctr" anchorCtr="0" horzOverflow="overflow">
                      <a:lnL w="0">
                        <a:miter lim="400000"/>
                      </a:lnL>
                      <a:lnR w="25400">
                        <a:solidFill>
                          <a:schemeClr val="accent3">
                            <a:hueOff val="-256224"/>
                            <a:satOff val="-13732"/>
                            <a:lumOff val="-19712"/>
                            <a:alpha val="61000"/>
                          </a:schemeClr>
                        </a:solidFill>
                        <a:miter lim="400000"/>
                      </a:lnR>
                      <a:lnT w="0">
                        <a:miter lim="400000"/>
                      </a:lnT>
                    </a:tcPr>
                  </a:tc>
                  <a:tc gridSpan="3">
                    <a:txBody>
                      <a:bodyPr/>
                      <a:lstStyle/>
                      <a:p>
                        <a:pPr algn="ctr">
                          <a:spcBef>
                            <a:spcPts val="0"/>
                          </a:spcBef>
                          <a:defRPr spc="0" sz="1800">
                            <a:solidFill>
                              <a:srgbClr val="000000"/>
                            </a:solidFill>
                          </a:defRPr>
                        </a:pPr>
                        <a:r>
                          <a:rPr sz="1600">
                            <a:solidFill>
                              <a:srgbClr val="5C5C5C"/>
                            </a:solidFill>
                            <a:sym typeface="Iowan Old Style Roman"/>
                          </a:rPr>
                          <a:t>Fagfagligt</a:t>
                        </a:r>
                      </a:p>
                    </a:txBody>
                    <a:tcPr marL="50800" marR="50800" marT="50800" marB="50800" anchor="ctr" anchorCtr="0" horzOverflow="overflow">
                      <a:lnL w="25400">
                        <a:solidFill>
                          <a:schemeClr val="accent3">
                            <a:hueOff val="-256224"/>
                            <a:satOff val="-13732"/>
                            <a:lumOff val="-19712"/>
                            <a:alpha val="61000"/>
                          </a:schemeClr>
                        </a:solidFill>
                        <a:miter lim="400000"/>
                      </a:lnL>
                      <a:lnT w="12700">
                        <a:miter lim="400000"/>
                      </a:lnT>
                    </a:tcPr>
                  </a:tc>
                  <a:tc hMerge="1">
                    <a:tcPr/>
                  </a:tc>
                  <a:tc hMerge="1">
                    <a:tcPr/>
                  </a:tc>
                  <a:tc gridSpan="3">
                    <a:txBody>
                      <a:bodyPr/>
                      <a:lstStyle/>
                      <a:p>
                        <a:pPr algn="ctr">
                          <a:spcBef>
                            <a:spcPts val="0"/>
                          </a:spcBef>
                          <a:defRPr spc="0" sz="1800">
                            <a:solidFill>
                              <a:srgbClr val="000000"/>
                            </a:solidFill>
                          </a:defRPr>
                        </a:pPr>
                        <a:r>
                          <a:rPr sz="1600">
                            <a:solidFill>
                              <a:srgbClr val="5C5C5C"/>
                            </a:solidFill>
                            <a:sym typeface="Iowan Old Style Roman"/>
                          </a:rPr>
                          <a:t>Teknologiens betydning for menneske og sundhed</a:t>
                        </a:r>
                      </a:p>
                    </a:txBody>
                    <a:tcPr marL="50800" marR="50800" marT="50800" marB="50800" anchor="ctr" anchorCtr="0" horzOverflow="overflow">
                      <a:lnR w="25400">
                        <a:solidFill>
                          <a:schemeClr val="accent3">
                            <a:hueOff val="-256224"/>
                            <a:satOff val="-13732"/>
                            <a:lumOff val="-19712"/>
                            <a:alpha val="61000"/>
                          </a:schemeClr>
                        </a:solidFill>
                        <a:miter lim="400000"/>
                      </a:lnR>
                      <a:lnT w="12700">
                        <a:miter lim="400000"/>
                      </a:lnT>
                    </a:tcPr>
                  </a:tc>
                  <a:tc hMerge="1">
                    <a:tcPr/>
                  </a:tc>
                  <a:tc hMerge="1">
                    <a:tcPr/>
                  </a:tc>
                  <a:tc>
                    <a:txBody>
                      <a:bodyPr/>
                      <a:lstStyle/>
                      <a:p>
                        <a:pPr algn="ctr">
                          <a:spcBef>
                            <a:spcPts val="0"/>
                          </a:spcBef>
                          <a:defRPr spc="0" sz="1800">
                            <a:solidFill>
                              <a:srgbClr val="000000"/>
                            </a:solidFill>
                          </a:defRPr>
                        </a:pPr>
                        <a:r>
                          <a:rPr sz="1600">
                            <a:solidFill>
                              <a:srgbClr val="5C5C5C"/>
                            </a:solidFill>
                            <a:sym typeface="Iowan Old Style Roman"/>
                          </a:rPr>
                          <a:t>Fagfagligt</a:t>
                        </a:r>
                      </a:p>
                    </a:txBody>
                    <a:tcPr marL="50800" marR="50800" marT="50800" marB="50800" anchor="ctr" anchorCtr="0" horzOverflow="overflow">
                      <a:lnL w="25400">
                        <a:solidFill>
                          <a:schemeClr val="accent3">
                            <a:hueOff val="-256224"/>
                            <a:satOff val="-13732"/>
                            <a:lumOff val="-19712"/>
                            <a:alpha val="61000"/>
                          </a:schemeClr>
                        </a:solidFill>
                        <a:miter lim="400000"/>
                      </a:lnL>
                      <a:lnT w="12700">
                        <a:miter lim="400000"/>
                      </a:lnT>
                    </a:tcPr>
                  </a:tc>
                  <a:tc gridSpan="3">
                    <a:txBody>
                      <a:bodyPr/>
                      <a:lstStyle/>
                      <a:p>
                        <a:pPr algn="ctr">
                          <a:spcBef>
                            <a:spcPts val="0"/>
                          </a:spcBef>
                          <a:defRPr spc="0" sz="1800">
                            <a:solidFill>
                              <a:srgbClr val="000000"/>
                            </a:solidFill>
                          </a:defRPr>
                        </a:pPr>
                        <a:r>
                          <a:rPr sz="1600">
                            <a:solidFill>
                              <a:srgbClr val="5C5C5C"/>
                            </a:solidFill>
                            <a:sym typeface="Iowan Old Style Roman"/>
                          </a:rPr>
                          <a:t>Den enkeltes og samfundets udledning af stoffer</a:t>
                        </a:r>
                      </a:p>
                    </a:txBody>
                    <a:tcPr marL="50800" marR="50800" marT="50800" marB="50800" anchor="ctr" anchorCtr="0" horzOverflow="overflow">
                      <a:lnR w="25400">
                        <a:solidFill>
                          <a:schemeClr val="accent3">
                            <a:hueOff val="-256224"/>
                            <a:satOff val="-13732"/>
                            <a:lumOff val="-19712"/>
                            <a:alpha val="61000"/>
                          </a:schemeClr>
                        </a:solidFill>
                        <a:miter lim="400000"/>
                      </a:lnR>
                      <a:lnT w="12700">
                        <a:miter lim="400000"/>
                      </a:lnT>
                    </a:tcPr>
                  </a:tc>
                  <a:tc hMerge="1">
                    <a:tcPr/>
                  </a:tc>
                  <a:tc hMerge="1">
                    <a:tcPr/>
                  </a:tc>
                </a:tr>
                <a:tr h="1397769">
                  <a:tc>
                    <a:txBody>
                      <a:bodyPr/>
                      <a:lstStyle/>
                      <a:p>
                        <a:pPr algn="ctr">
                          <a:spcBef>
                            <a:spcPts val="0"/>
                          </a:spcBef>
                          <a:defRPr spc="0" sz="1600">
                            <a:sym typeface="Iowan Old Style Roman"/>
                          </a:defRPr>
                        </a:pPr>
                      </a:p>
                    </a:txBody>
                    <a:tcPr marL="50800" marR="50800" marT="50800" marB="50800" anchor="ctr" anchorCtr="0" horzOverflow="overflow"/>
                  </a:tc>
                  <a:tc>
                    <a:txBody>
                      <a:bodyPr/>
                      <a:lstStyle/>
                      <a:p>
                        <a:pPr algn="ctr">
                          <a:spcBef>
                            <a:spcPts val="0"/>
                          </a:spcBef>
                          <a:defRPr spc="0" sz="1800">
                            <a:solidFill>
                              <a:srgbClr val="000000"/>
                            </a:solidFill>
                          </a:defRPr>
                        </a:pPr>
                        <a:r>
                          <a:rPr sz="1600">
                            <a:solidFill>
                              <a:srgbClr val="5C5C5C"/>
                            </a:solidFill>
                            <a:sym typeface="Iowan Old Style Roman"/>
                          </a:rPr>
                          <a:t>Universet</a:t>
                        </a:r>
                      </a:p>
                    </a:txBody>
                    <a:tcPr marL="50800" marR="50800" marT="50800" marB="50800" anchor="ctr" anchorCtr="0" horzOverflow="overflow"/>
                  </a:tc>
                  <a:tc>
                    <a:txBody>
                      <a:bodyPr/>
                      <a:lstStyle/>
                      <a:p>
                        <a:pPr algn="ctr">
                          <a:spcBef>
                            <a:spcPts val="0"/>
                          </a:spcBef>
                          <a:defRPr spc="0" sz="1800">
                            <a:solidFill>
                              <a:srgbClr val="000000"/>
                            </a:solidFill>
                          </a:defRPr>
                        </a:pPr>
                        <a:r>
                          <a:rPr sz="1600">
                            <a:solidFill>
                              <a:srgbClr val="5C5C5C"/>
                            </a:solidFill>
                            <a:sym typeface="Iowan Old Style Roman"/>
                          </a:rPr>
                          <a:t>Afgang fra jorden</a:t>
                        </a:r>
                      </a:p>
                    </a:txBody>
                    <a:tcPr marL="50800" marR="50800" marT="50800" marB="50800" anchor="ctr" anchorCtr="0" horzOverflow="overflow"/>
                  </a:tc>
                  <a:tc>
                    <a:txBody>
                      <a:bodyPr/>
                      <a:lstStyle/>
                      <a:p>
                        <a:pPr algn="ctr">
                          <a:spcBef>
                            <a:spcPts val="0"/>
                          </a:spcBef>
                          <a:defRPr spc="0" sz="1800">
                            <a:solidFill>
                              <a:srgbClr val="000000"/>
                            </a:solidFill>
                          </a:defRPr>
                        </a:pPr>
                        <a:r>
                          <a:rPr sz="1600">
                            <a:solidFill>
                              <a:srgbClr val="5C5C5C"/>
                            </a:solidFill>
                            <a:sym typeface="Iowan Old Style Roman"/>
                          </a:rPr>
                          <a:t>Opdagelsen af nye planeter</a:t>
                        </a:r>
                      </a:p>
                    </a:txBody>
                    <a:tcPr marL="50800" marR="50800" marT="50800" marB="50800" anchor="ctr" anchorCtr="0" horzOverflow="overflow">
                      <a:lnR w="0">
                        <a:miter lim="400000"/>
                      </a:lnR>
                    </a:tcPr>
                  </a:tc>
                  <a:tc rowSpan="3">
                    <a:txBody>
                      <a:bodyPr/>
                      <a:lstStyle/>
                      <a:p>
                        <a:pPr algn="ctr">
                          <a:spcBef>
                            <a:spcPts val="0"/>
                          </a:spcBef>
                          <a:defRPr spc="0" sz="1600">
                            <a:sym typeface="Iowan Old Style Roman"/>
                          </a:defRPr>
                        </a:pPr>
                      </a:p>
                    </a:txBody>
                    <a:tcPr marL="50800" marR="50800" marT="50800" marB="50800" anchor="ctr" anchorCtr="0" horzOverflow="overflow">
                      <a:lnL w="0">
                        <a:miter lim="400000"/>
                      </a:lnL>
                      <a:lnR w="25400">
                        <a:solidFill>
                          <a:schemeClr val="accent3">
                            <a:hueOff val="-256224"/>
                            <a:satOff val="-13732"/>
                            <a:lumOff val="-19712"/>
                            <a:alpha val="61000"/>
                          </a:schemeClr>
                        </a:solidFill>
                        <a:miter lim="400000"/>
                      </a:lnR>
                      <a:lnB w="0">
                        <a:miter lim="400000"/>
                      </a:lnB>
                    </a:tcPr>
                  </a:tc>
                  <a:tc>
                    <a:txBody>
                      <a:bodyPr/>
                      <a:lstStyle/>
                      <a:p>
                        <a:pPr algn="ctr">
                          <a:spcBef>
                            <a:spcPts val="0"/>
                          </a:spcBef>
                          <a:defRPr spc="0" sz="1800">
                            <a:solidFill>
                              <a:srgbClr val="000000"/>
                            </a:solidFill>
                          </a:defRPr>
                        </a:pPr>
                        <a:r>
                          <a:rPr sz="1600">
                            <a:solidFill>
                              <a:srgbClr val="5C5C5C"/>
                            </a:solidFill>
                            <a:sym typeface="Iowan Old Style Roman"/>
                          </a:rPr>
                          <a:t>Magnetisme</a:t>
                        </a:r>
                      </a:p>
                    </a:txBody>
                    <a:tcPr marL="50800" marR="50800" marT="50800" marB="50800" anchor="ctr" anchorCtr="0" horzOverflow="overflow">
                      <a:lnL w="25400">
                        <a:solidFill>
                          <a:schemeClr val="accent3">
                            <a:hueOff val="-256224"/>
                            <a:satOff val="-13732"/>
                            <a:lumOff val="-19712"/>
                            <a:alpha val="61000"/>
                          </a:schemeClr>
                        </a:solidFill>
                        <a:miter lim="400000"/>
                      </a:lnL>
                    </a:tcPr>
                  </a:tc>
                  <a:tc>
                    <a:txBody>
                      <a:bodyPr/>
                      <a:lstStyle/>
                      <a:p>
                        <a:pPr algn="ctr">
                          <a:spcBef>
                            <a:spcPts val="0"/>
                          </a:spcBef>
                          <a:defRPr spc="0" sz="1800">
                            <a:solidFill>
                              <a:srgbClr val="000000"/>
                            </a:solidFill>
                          </a:defRPr>
                        </a:pPr>
                        <a:r>
                          <a:rPr sz="1600">
                            <a:solidFill>
                              <a:srgbClr val="5C5C5C"/>
                            </a:solidFill>
                            <a:sym typeface="Iowan Old Style Roman"/>
                          </a:rPr>
                          <a:t>Lim mellem atomer</a:t>
                        </a:r>
                      </a:p>
                    </a:txBody>
                    <a:tcPr marL="50800" marR="50800" marT="50800" marB="50800" anchor="ctr" anchorCtr="0" horzOverflow="overflow"/>
                  </a:tc>
                  <a:tc>
                    <a:txBody>
                      <a:bodyPr/>
                      <a:lstStyle/>
                      <a:p>
                        <a:pPr algn="ctr">
                          <a:spcBef>
                            <a:spcPts val="0"/>
                          </a:spcBef>
                          <a:defRPr spc="0" sz="1800">
                            <a:solidFill>
                              <a:srgbClr val="000000"/>
                            </a:solidFill>
                          </a:defRPr>
                        </a:pPr>
                        <a:r>
                          <a:rPr sz="1600">
                            <a:solidFill>
                              <a:srgbClr val="5C5C5C"/>
                            </a:solidFill>
                            <a:sym typeface="Iowan Old Style Roman"/>
                          </a:rPr>
                          <a:t>Sæbe,Ren kemi</a:t>
                        </a:r>
                      </a:p>
                    </a:txBody>
                    <a:tcPr marL="50800" marR="50800" marT="50800" marB="50800" anchor="ctr" anchorCtr="0" horzOverflow="overflow">
                      <a:lnR w="25400">
                        <a:solidFill>
                          <a:schemeClr val="accent3">
                            <a:hueOff val="-256224"/>
                            <a:satOff val="-13732"/>
                            <a:lumOff val="-19712"/>
                            <a:alpha val="61000"/>
                          </a:schemeClr>
                        </a:solidFill>
                        <a:miter lim="400000"/>
                      </a:lnR>
                    </a:tcPr>
                  </a:tc>
                  <a:tc gridSpan="2">
                    <a:txBody>
                      <a:bodyPr/>
                      <a:lstStyle/>
                      <a:p>
                        <a:pPr algn="ctr">
                          <a:spcBef>
                            <a:spcPts val="0"/>
                          </a:spcBef>
                          <a:defRPr spc="0" sz="1800">
                            <a:solidFill>
                              <a:srgbClr val="000000"/>
                            </a:solidFill>
                          </a:defRPr>
                        </a:pPr>
                        <a:r>
                          <a:rPr sz="1600">
                            <a:solidFill>
                              <a:srgbClr val="5C5C5C"/>
                            </a:solidFill>
                            <a:sym typeface="Iowan Old Style Roman"/>
                          </a:rPr>
                          <a:t>Programmering og robotter</a:t>
                        </a:r>
                      </a:p>
                    </a:txBody>
                    <a:tcPr marL="50800" marR="50800" marT="50800" marB="50800" anchor="ctr" anchorCtr="0" horzOverflow="overflow">
                      <a:lnL w="25400">
                        <a:solidFill>
                          <a:schemeClr val="accent3">
                            <a:hueOff val="-256224"/>
                            <a:satOff val="-13732"/>
                            <a:lumOff val="-19712"/>
                            <a:alpha val="61000"/>
                          </a:schemeClr>
                        </a:solidFill>
                        <a:miter lim="400000"/>
                      </a:lnL>
                    </a:tcPr>
                  </a:tc>
                  <a:tc hMerge="1">
                    <a:tcPr/>
                  </a:tc>
                  <a:tc rowSpan="3">
                    <a:txBody>
                      <a:bodyPr/>
                      <a:lstStyle/>
                      <a:p>
                        <a:pPr algn="ctr">
                          <a:spcBef>
                            <a:spcPts val="0"/>
                          </a:spcBef>
                          <a:defRPr spc="0" sz="1600">
                            <a:sym typeface="Iowan Old Style Roman"/>
                          </a:defRPr>
                        </a:pPr>
                      </a:p>
                    </a:txBody>
                    <a:tcPr marL="50800" marR="50800" marT="50800" marB="50800" anchor="ctr" anchorCtr="0" horzOverflow="overflow">
                      <a:lnR w="25400">
                        <a:solidFill>
                          <a:schemeClr val="accent3">
                            <a:hueOff val="-256224"/>
                            <a:satOff val="-13732"/>
                            <a:lumOff val="-19712"/>
                            <a:alpha val="61000"/>
                          </a:schemeClr>
                        </a:solidFill>
                        <a:miter lim="400000"/>
                      </a:lnR>
                      <a:lnB w="12700">
                        <a:miter lim="400000"/>
                      </a:lnB>
                    </a:tcPr>
                  </a:tc>
                  <a:tc>
                    <a:txBody>
                      <a:bodyPr/>
                      <a:lstStyle/>
                      <a:p>
                        <a:pPr algn="ctr">
                          <a:spcBef>
                            <a:spcPts val="0"/>
                          </a:spcBef>
                          <a:defRPr spc="0" sz="1800">
                            <a:solidFill>
                              <a:srgbClr val="000000"/>
                            </a:solidFill>
                          </a:defRPr>
                        </a:pPr>
                        <a:r>
                          <a:rPr sz="1600">
                            <a:solidFill>
                              <a:srgbClr val="5C5C5C"/>
                            </a:solidFill>
                            <a:sym typeface="Iowan Old Style Roman"/>
                          </a:rPr>
                          <a:t>Atomfysik</a:t>
                        </a:r>
                      </a:p>
                    </a:txBody>
                    <a:tcPr marL="50800" marR="50800" marT="50800" marB="50800" anchor="ctr" anchorCtr="0" horzOverflow="overflow">
                      <a:lnL w="25400">
                        <a:solidFill>
                          <a:schemeClr val="accent3">
                            <a:hueOff val="-256224"/>
                            <a:satOff val="-13732"/>
                            <a:lumOff val="-19712"/>
                            <a:alpha val="61000"/>
                          </a:schemeClr>
                        </a:solidFill>
                        <a:miter lim="400000"/>
                      </a:lnL>
                      <a:lnR w="25400">
                        <a:solidFill>
                          <a:schemeClr val="accent3">
                            <a:hueOff val="-256224"/>
                            <a:satOff val="-13732"/>
                            <a:lumOff val="-19712"/>
                            <a:alpha val="61000"/>
                          </a:schemeClr>
                        </a:solidFill>
                        <a:miter lim="400000"/>
                      </a:lnR>
                    </a:tcPr>
                  </a:tc>
                  <a:tc>
                    <a:txBody>
                      <a:bodyPr/>
                      <a:lstStyle/>
                      <a:p>
                        <a:pPr algn="ctr">
                          <a:spcBef>
                            <a:spcPts val="0"/>
                          </a:spcBef>
                          <a:defRPr spc="0" sz="1800">
                            <a:solidFill>
                              <a:srgbClr val="000000"/>
                            </a:solidFill>
                          </a:defRPr>
                        </a:pPr>
                        <a:r>
                          <a:rPr sz="1600">
                            <a:solidFill>
                              <a:srgbClr val="5C5C5C"/>
                            </a:solidFill>
                            <a:sym typeface="Iowan Old Style Roman"/>
                          </a:rPr>
                          <a:t>Lys/Lyd</a:t>
                        </a:r>
                      </a:p>
                    </a:txBody>
                    <a:tcPr marL="50800" marR="50800" marT="50800" marB="50800" anchor="ctr" anchorCtr="0" horzOverflow="overflow">
                      <a:lnL w="25400">
                        <a:solidFill>
                          <a:schemeClr val="accent3">
                            <a:hueOff val="-256224"/>
                            <a:satOff val="-13732"/>
                            <a:lumOff val="-19712"/>
                            <a:alpha val="61000"/>
                          </a:schemeClr>
                        </a:solidFill>
                        <a:miter lim="400000"/>
                      </a:lnL>
                    </a:tcPr>
                  </a:tc>
                  <a:tc>
                    <a:txBody>
                      <a:bodyPr/>
                      <a:lstStyle/>
                      <a:p>
                        <a:pPr algn="ctr">
                          <a:spcBef>
                            <a:spcPts val="0"/>
                          </a:spcBef>
                          <a:defRPr spc="0" sz="1800">
                            <a:solidFill>
                              <a:srgbClr val="000000"/>
                            </a:solidFill>
                          </a:defRPr>
                        </a:pPr>
                        <a:r>
                          <a:rPr sz="1600">
                            <a:solidFill>
                              <a:srgbClr val="5C5C5C"/>
                            </a:solidFill>
                            <a:sym typeface="Iowan Old Style Roman"/>
                          </a:rPr>
                          <a:t>Luft/global miljøkemi</a:t>
                        </a:r>
                      </a:p>
                    </a:txBody>
                    <a:tcPr marL="50800" marR="50800" marT="50800" marB="50800" anchor="ctr" anchorCtr="0" horzOverflow="overflow"/>
                  </a:tc>
                  <a:tc rowSpan="3">
                    <a:txBody>
                      <a:bodyPr/>
                      <a:lstStyle/>
                      <a:p>
                        <a:pPr algn="ctr">
                          <a:spcBef>
                            <a:spcPts val="0"/>
                          </a:spcBef>
                          <a:defRPr spc="0" sz="1600">
                            <a:sym typeface="Iowan Old Style Roman"/>
                          </a:defRPr>
                        </a:pPr>
                      </a:p>
                    </a:txBody>
                    <a:tcPr marL="50800" marR="50800" marT="50800" marB="50800" anchor="ctr" anchorCtr="0" horzOverflow="overflow">
                      <a:lnR w="25400">
                        <a:solidFill>
                          <a:schemeClr val="accent3">
                            <a:hueOff val="-256224"/>
                            <a:satOff val="-13732"/>
                            <a:lumOff val="-19712"/>
                            <a:alpha val="61000"/>
                          </a:schemeClr>
                        </a:solidFill>
                        <a:miter lim="400000"/>
                      </a:lnR>
                      <a:lnB w="12700">
                        <a:miter lim="400000"/>
                      </a:lnB>
                    </a:tcPr>
                  </a:tc>
                </a:tr>
                <a:tr h="1403560">
                  <a:tc>
                    <a:txBody>
                      <a:bodyPr/>
                      <a:lstStyle/>
                      <a:p>
                        <a:pPr algn="ctr">
                          <a:spcBef>
                            <a:spcPts val="0"/>
                          </a:spcBef>
                          <a:defRPr spc="0" sz="1600">
                            <a:sym typeface="Iowan Old Style Roman"/>
                          </a:defRPr>
                        </a:pPr>
                      </a:p>
                    </a:txBody>
                    <a:tcPr marL="50800" marR="50800" marT="50800" marB="50800" anchor="ctr" anchorCtr="0" horzOverflow="overflow"/>
                  </a:tc>
                  <a:tc>
                    <a:txBody>
                      <a:bodyPr/>
                      <a:lstStyle/>
                      <a:p>
                        <a:pPr algn="ctr">
                          <a:spcBef>
                            <a:spcPts val="0"/>
                          </a:spcBef>
                          <a:defRPr spc="0" sz="1800">
                            <a:solidFill>
                              <a:srgbClr val="000000"/>
                            </a:solidFill>
                          </a:defRPr>
                        </a:pPr>
                        <a:r>
                          <a:rPr sz="1600">
                            <a:solidFill>
                              <a:srgbClr val="5C5C5C"/>
                            </a:solidFill>
                            <a:sym typeface="Iowan Old Style Roman"/>
                          </a:rPr>
                          <a:t>Nye arter udvikles</a:t>
                        </a:r>
                      </a:p>
                    </a:txBody>
                    <a:tcPr marL="50800" marR="50800" marT="50800" marB="50800" anchor="ctr" anchorCtr="0" horzOverflow="overflow"/>
                  </a:tc>
                  <a:tc gridSpan="2">
                    <a:txBody>
                      <a:bodyPr/>
                      <a:lstStyle/>
                      <a:p>
                        <a:pPr algn="ctr">
                          <a:spcBef>
                            <a:spcPts val="0"/>
                          </a:spcBef>
                          <a:defRPr spc="0" sz="1800">
                            <a:solidFill>
                              <a:srgbClr val="000000"/>
                            </a:solidFill>
                          </a:defRPr>
                        </a:pPr>
                        <a:r>
                          <a:rPr sz="1600">
                            <a:solidFill>
                              <a:srgbClr val="5C5C5C"/>
                            </a:solidFill>
                            <a:sym typeface="Iowan Old Style Roman"/>
                          </a:rPr>
                          <a:t>Liv i rummet</a:t>
                        </a:r>
                      </a:p>
                    </a:txBody>
                    <a:tcPr marL="50800" marR="50800" marT="50800" marB="50800" anchor="ctr" anchorCtr="0" horzOverflow="overflow">
                      <a:lnR w="0">
                        <a:miter lim="400000"/>
                      </a:lnR>
                    </a:tcPr>
                  </a:tc>
                  <a:tc hMerge="1">
                    <a:tcPr/>
                  </a:tc>
                  <a:tc vMerge="1">
                    <a:tcPr/>
                  </a:tc>
                  <a:tc>
                    <a:txBody>
                      <a:bodyPr/>
                      <a:lstStyle/>
                      <a:p>
                        <a:pPr algn="ctr">
                          <a:spcBef>
                            <a:spcPts val="0"/>
                          </a:spcBef>
                          <a:defRPr spc="0" sz="1800">
                            <a:solidFill>
                              <a:srgbClr val="000000"/>
                            </a:solidFill>
                          </a:defRPr>
                        </a:pPr>
                        <a:r>
                          <a:rPr sz="1600">
                            <a:solidFill>
                              <a:srgbClr val="5C5C5C"/>
                            </a:solidFill>
                            <a:sym typeface="Iowan Old Style Roman"/>
                          </a:rPr>
                          <a:t>Skoven</a:t>
                        </a:r>
                      </a:p>
                    </a:txBody>
                    <a:tcPr marL="50800" marR="50800" marT="50800" marB="50800" anchor="ctr" anchorCtr="0" horzOverflow="overflow">
                      <a:lnL w="25400">
                        <a:solidFill>
                          <a:schemeClr val="accent3">
                            <a:hueOff val="-256224"/>
                            <a:satOff val="-13732"/>
                            <a:lumOff val="-19712"/>
                            <a:alpha val="61000"/>
                          </a:schemeClr>
                        </a:solidFill>
                        <a:miter lim="400000"/>
                      </a:lnL>
                    </a:tcPr>
                  </a:tc>
                  <a:tc gridSpan="2">
                    <a:txBody>
                      <a:bodyPr/>
                      <a:lstStyle/>
                      <a:p>
                        <a:pPr algn="ctr">
                          <a:spcBef>
                            <a:spcPts val="0"/>
                          </a:spcBef>
                          <a:defRPr spc="0" sz="1800">
                            <a:solidFill>
                              <a:srgbClr val="000000"/>
                            </a:solidFill>
                          </a:defRPr>
                        </a:pPr>
                        <a:r>
                          <a:rPr sz="1600">
                            <a:solidFill>
                              <a:srgbClr val="5C5C5C"/>
                            </a:solidFill>
                            <a:sym typeface="Iowan Old Style Roman"/>
                          </a:rPr>
                          <a:t>Rusmidler</a:t>
                        </a:r>
                      </a:p>
                    </a:txBody>
                    <a:tcPr marL="50800" marR="50800" marT="50800" marB="50800" anchor="ctr" anchorCtr="0" horzOverflow="overflow">
                      <a:lnR w="25400">
                        <a:solidFill>
                          <a:schemeClr val="accent3">
                            <a:hueOff val="-256224"/>
                            <a:satOff val="-13732"/>
                            <a:lumOff val="-19712"/>
                            <a:alpha val="61000"/>
                          </a:schemeClr>
                        </a:solidFill>
                        <a:miter lim="400000"/>
                      </a:lnR>
                    </a:tcPr>
                  </a:tc>
                  <a:tc hMerge="1">
                    <a:tcPr/>
                  </a:tc>
                  <a:tc>
                    <a:txBody>
                      <a:bodyPr/>
                      <a:lstStyle/>
                      <a:p>
                        <a:pPr algn="ctr">
                          <a:spcBef>
                            <a:spcPts val="0"/>
                          </a:spcBef>
                          <a:defRPr spc="0" sz="1800">
                            <a:solidFill>
                              <a:srgbClr val="000000"/>
                            </a:solidFill>
                          </a:defRPr>
                        </a:pPr>
                        <a:r>
                          <a:rPr sz="1600">
                            <a:solidFill>
                              <a:srgbClr val="5C5C5C"/>
                            </a:solidFill>
                            <a:sym typeface="Iowan Old Style Roman"/>
                          </a:rPr>
                          <a:t>Genetik</a:t>
                        </a:r>
                      </a:p>
                    </a:txBody>
                    <a:tcPr marL="50800" marR="50800" marT="50800" marB="50800" anchor="ctr" anchorCtr="0" horzOverflow="overflow">
                      <a:lnL w="25400">
                        <a:solidFill>
                          <a:schemeClr val="accent3">
                            <a:hueOff val="-256224"/>
                            <a:satOff val="-13732"/>
                            <a:lumOff val="-19712"/>
                            <a:alpha val="61000"/>
                          </a:schemeClr>
                        </a:solidFill>
                        <a:miter lim="400000"/>
                      </a:lnL>
                    </a:tcPr>
                  </a:tc>
                  <a:tc>
                    <a:txBody>
                      <a:bodyPr/>
                      <a:lstStyle/>
                      <a:p>
                        <a:pPr algn="ctr">
                          <a:spcBef>
                            <a:spcPts val="0"/>
                          </a:spcBef>
                          <a:defRPr spc="0" sz="1800">
                            <a:solidFill>
                              <a:srgbClr val="000000"/>
                            </a:solidFill>
                          </a:defRPr>
                        </a:pPr>
                        <a:r>
                          <a:rPr sz="1600">
                            <a:solidFill>
                              <a:srgbClr val="5C5C5C"/>
                            </a:solidFill>
                            <a:sym typeface="Iowan Old Style Roman"/>
                          </a:rPr>
                          <a:t>Biotekno-logi og etik</a:t>
                        </a:r>
                      </a:p>
                    </a:txBody>
                    <a:tcPr marL="50800" marR="50800" marT="50800" marB="50800" anchor="ctr" anchorCtr="0" horzOverflow="overflow"/>
                  </a:tc>
                  <a:tc vMerge="1">
                    <a:tcPr/>
                  </a:tc>
                  <a:tc>
                    <a:txBody>
                      <a:bodyPr/>
                      <a:lstStyle/>
                      <a:p>
                        <a:pPr algn="ctr">
                          <a:spcBef>
                            <a:spcPts val="0"/>
                          </a:spcBef>
                          <a:defRPr spc="0" sz="1800">
                            <a:solidFill>
                              <a:srgbClr val="000000"/>
                            </a:solidFill>
                          </a:defRPr>
                        </a:pPr>
                        <a:r>
                          <a:rPr sz="1600">
                            <a:solidFill>
                              <a:srgbClr val="5C5C5C"/>
                            </a:solidFill>
                            <a:sym typeface="Iowan Old Style Roman"/>
                          </a:rPr>
                          <a:t>Pubertet</a:t>
                        </a:r>
                      </a:p>
                    </a:txBody>
                    <a:tcPr marL="50800" marR="50800" marT="50800" marB="50800" anchor="ctr" anchorCtr="0" horzOverflow="overflow">
                      <a:lnL w="25400">
                        <a:solidFill>
                          <a:schemeClr val="accent3">
                            <a:hueOff val="-256224"/>
                            <a:satOff val="-13732"/>
                            <a:lumOff val="-19712"/>
                            <a:alpha val="61000"/>
                          </a:schemeClr>
                        </a:solidFill>
                        <a:miter lim="400000"/>
                      </a:lnL>
                      <a:lnR w="25400">
                        <a:solidFill>
                          <a:schemeClr val="accent3">
                            <a:hueOff val="-256224"/>
                            <a:satOff val="-13732"/>
                            <a:lumOff val="-19712"/>
                            <a:alpha val="61000"/>
                          </a:schemeClr>
                        </a:solidFill>
                        <a:miter lim="400000"/>
                      </a:lnR>
                    </a:tcPr>
                  </a:tc>
                  <a:tc>
                    <a:txBody>
                      <a:bodyPr/>
                      <a:lstStyle/>
                      <a:p>
                        <a:pPr algn="ctr">
                          <a:spcBef>
                            <a:spcPts val="0"/>
                          </a:spcBef>
                          <a:defRPr spc="0" sz="1800">
                            <a:solidFill>
                              <a:srgbClr val="000000"/>
                            </a:solidFill>
                          </a:defRPr>
                        </a:pPr>
                        <a:r>
                          <a:rPr sz="1600">
                            <a:solidFill>
                              <a:srgbClr val="5C5C5C"/>
                            </a:solidFill>
                            <a:sym typeface="Iowan Old Style Roman"/>
                          </a:rPr>
                          <a:t>Klima</a:t>
                        </a:r>
                      </a:p>
                    </a:txBody>
                    <a:tcPr marL="50800" marR="50800" marT="50800" marB="50800" anchor="ctr" anchorCtr="0" horzOverflow="overflow">
                      <a:lnL w="25400">
                        <a:solidFill>
                          <a:schemeClr val="accent3">
                            <a:hueOff val="-256224"/>
                            <a:satOff val="-13732"/>
                            <a:lumOff val="-19712"/>
                            <a:alpha val="61000"/>
                          </a:schemeClr>
                        </a:solidFill>
                        <a:miter lim="400000"/>
                      </a:lnL>
                    </a:tcPr>
                  </a:tc>
                  <a:tc>
                    <a:txBody>
                      <a:bodyPr/>
                      <a:lstStyle/>
                      <a:p>
                        <a:pPr algn="ctr">
                          <a:spcBef>
                            <a:spcPts val="0"/>
                          </a:spcBef>
                          <a:defRPr spc="0" sz="1800">
                            <a:solidFill>
                              <a:srgbClr val="000000"/>
                            </a:solidFill>
                          </a:defRPr>
                        </a:pPr>
                        <a:r>
                          <a:rPr sz="1600">
                            <a:solidFill>
                              <a:srgbClr val="5C5C5C"/>
                            </a:solidFill>
                            <a:sym typeface="Iowan Old Style Roman"/>
                          </a:rPr>
                          <a:t>Klima-forandringer</a:t>
                        </a:r>
                      </a:p>
                    </a:txBody>
                    <a:tcPr marL="50800" marR="50800" marT="50800" marB="50800" anchor="ctr" anchorCtr="0" horzOverflow="overflow"/>
                  </a:tc>
                  <a:tc vMerge="1">
                    <a:tcPr/>
                  </a:tc>
                </a:tr>
                <a:tr h="1404134">
                  <a:tc>
                    <a:txBody>
                      <a:bodyPr/>
                      <a:lstStyle/>
                      <a:p>
                        <a:pPr algn="ctr">
                          <a:spcBef>
                            <a:spcPts val="0"/>
                          </a:spcBef>
                          <a:defRPr spc="0" sz="1600">
                            <a:sym typeface="Iowan Old Style Roman"/>
                          </a:defRPr>
                        </a:pPr>
                      </a:p>
                    </a:txBody>
                    <a:tcPr marL="50800" marR="50800" marT="50800" marB="50800" anchor="ctr" anchorCtr="0" horzOverflow="overflow">
                      <a:lnB w="12700">
                        <a:miter lim="400000"/>
                      </a:lnB>
                    </a:tcPr>
                  </a:tc>
                  <a:tc gridSpan="2">
                    <a:txBody>
                      <a:bodyPr/>
                      <a:lstStyle/>
                      <a:p>
                        <a:pPr algn="ctr">
                          <a:spcBef>
                            <a:spcPts val="0"/>
                          </a:spcBef>
                          <a:defRPr spc="0" sz="1800">
                            <a:solidFill>
                              <a:srgbClr val="000000"/>
                            </a:solidFill>
                          </a:defRPr>
                        </a:pPr>
                        <a:r>
                          <a:rPr sz="1600">
                            <a:solidFill>
                              <a:srgbClr val="5C5C5C"/>
                            </a:solidFill>
                            <a:sym typeface="Iowan Old Style Roman"/>
                          </a:rPr>
                          <a:t>Jordens opbygning og pladetektonik</a:t>
                        </a:r>
                      </a:p>
                    </a:txBody>
                    <a:tcPr marL="50800" marR="50800" marT="50800" marB="50800" anchor="ctr" anchorCtr="0" horzOverflow="overflow">
                      <a:lnB w="12700">
                        <a:miter lim="400000"/>
                      </a:lnB>
                    </a:tcPr>
                  </a:tc>
                  <a:tc hMerge="1">
                    <a:tcPr/>
                  </a:tc>
                  <a:tc>
                    <a:txBody>
                      <a:bodyPr/>
                      <a:lstStyle/>
                      <a:p>
                        <a:pPr algn="ctr">
                          <a:spcBef>
                            <a:spcPts val="0"/>
                          </a:spcBef>
                          <a:defRPr spc="0" sz="1800">
                            <a:solidFill>
                              <a:srgbClr val="000000"/>
                            </a:solidFill>
                          </a:defRPr>
                        </a:pPr>
                        <a:r>
                          <a:rPr sz="1600">
                            <a:solidFill>
                              <a:srgbClr val="5C5C5C"/>
                            </a:solidFill>
                            <a:sym typeface="Iowan Old Style Roman"/>
                          </a:rPr>
                          <a:t>Det geologisk kredsløb</a:t>
                        </a:r>
                      </a:p>
                    </a:txBody>
                    <a:tcPr marL="50800" marR="50800" marT="50800" marB="50800" anchor="ctr" anchorCtr="0" horzOverflow="overflow">
                      <a:lnR w="0">
                        <a:miter lim="400000"/>
                      </a:lnR>
                      <a:lnB w="12700">
                        <a:miter lim="400000"/>
                      </a:lnB>
                    </a:tcPr>
                  </a:tc>
                  <a:tc vMerge="1">
                    <a:tcPr/>
                  </a:tc>
                  <a:tc gridSpan="3">
                    <a:txBody>
                      <a:bodyPr/>
                      <a:lstStyle/>
                      <a:p>
                        <a:pPr algn="ctr">
                          <a:spcBef>
                            <a:spcPts val="0"/>
                          </a:spcBef>
                          <a:defRPr spc="0" sz="1800">
                            <a:solidFill>
                              <a:srgbClr val="000000"/>
                            </a:solidFill>
                          </a:defRPr>
                        </a:pPr>
                        <a:r>
                          <a:rPr sz="1600">
                            <a:solidFill>
                              <a:srgbClr val="5C5C5C"/>
                            </a:solidFill>
                            <a:sym typeface="Iowan Old Style Roman"/>
                          </a:rPr>
                          <a:t>Istid og landskabsdannelse</a:t>
                        </a:r>
                      </a:p>
                    </a:txBody>
                    <a:tcPr marL="50800" marR="50800" marT="50800" marB="50800" anchor="ctr" anchorCtr="0" horzOverflow="overflow">
                      <a:lnL w="25400">
                        <a:solidFill>
                          <a:schemeClr val="accent3">
                            <a:hueOff val="-256224"/>
                            <a:satOff val="-13732"/>
                            <a:lumOff val="-19712"/>
                            <a:alpha val="61000"/>
                          </a:schemeClr>
                        </a:solidFill>
                        <a:miter lim="400000"/>
                      </a:lnL>
                      <a:lnR w="25400">
                        <a:solidFill>
                          <a:schemeClr val="accent3">
                            <a:hueOff val="-256224"/>
                            <a:satOff val="-13732"/>
                            <a:lumOff val="-19712"/>
                            <a:alpha val="61000"/>
                          </a:schemeClr>
                        </a:solidFill>
                        <a:miter lim="400000"/>
                      </a:lnR>
                      <a:lnB w="12700">
                        <a:miter lim="400000"/>
                      </a:lnB>
                    </a:tcPr>
                  </a:tc>
                  <a:tc hMerge="1">
                    <a:tcPr/>
                  </a:tc>
                  <a:tc hMerge="1">
                    <a:tcPr/>
                  </a:tc>
                  <a:tc gridSpan="2">
                    <a:txBody>
                      <a:bodyPr/>
                      <a:lstStyle/>
                      <a:p>
                        <a:pPr algn="ctr">
                          <a:spcBef>
                            <a:spcPts val="0"/>
                          </a:spcBef>
                          <a:defRPr spc="0" sz="1800">
                            <a:solidFill>
                              <a:srgbClr val="000000"/>
                            </a:solidFill>
                          </a:defRPr>
                        </a:pPr>
                        <a:r>
                          <a:rPr sz="1600">
                            <a:solidFill>
                              <a:srgbClr val="5C5C5C"/>
                            </a:solidFill>
                            <a:sym typeface="Iowan Old Style Roman"/>
                          </a:rPr>
                          <a:t>Rige og fattige lande</a:t>
                        </a:r>
                      </a:p>
                    </a:txBody>
                    <a:tcPr marL="50800" marR="50800" marT="50800" marB="50800" anchor="ctr" anchorCtr="0" horzOverflow="overflow">
                      <a:lnL w="25400">
                        <a:solidFill>
                          <a:schemeClr val="accent3">
                            <a:hueOff val="-256224"/>
                            <a:satOff val="-13732"/>
                            <a:lumOff val="-19712"/>
                            <a:alpha val="61000"/>
                          </a:schemeClr>
                        </a:solidFill>
                        <a:miter lim="400000"/>
                      </a:lnL>
                      <a:lnB w="12700">
                        <a:miter lim="400000"/>
                      </a:lnB>
                    </a:tcPr>
                  </a:tc>
                  <a:tc hMerge="1">
                    <a:tcPr/>
                  </a:tc>
                  <a:tc vMerge="1">
                    <a:tcPr/>
                  </a:tc>
                  <a:tc>
                    <a:txBody>
                      <a:bodyPr/>
                      <a:lstStyle/>
                      <a:p>
                        <a:pPr algn="ctr">
                          <a:spcBef>
                            <a:spcPts val="0"/>
                          </a:spcBef>
                          <a:defRPr spc="0" sz="1800">
                            <a:solidFill>
                              <a:srgbClr val="000000"/>
                            </a:solidFill>
                          </a:defRPr>
                        </a:pPr>
                        <a:r>
                          <a:rPr sz="1600">
                            <a:solidFill>
                              <a:srgbClr val="5C5C5C"/>
                            </a:solidFill>
                            <a:sym typeface="Iowan Old Style Roman"/>
                          </a:rPr>
                          <a:t>Kortlære</a:t>
                        </a:r>
                      </a:p>
                    </a:txBody>
                    <a:tcPr marL="50800" marR="50800" marT="50800" marB="50800" anchor="ctr" anchorCtr="0" horzOverflow="overflow">
                      <a:lnL w="25400">
                        <a:solidFill>
                          <a:schemeClr val="accent3">
                            <a:hueOff val="-256224"/>
                            <a:satOff val="-13732"/>
                            <a:lumOff val="-19712"/>
                            <a:alpha val="61000"/>
                          </a:schemeClr>
                        </a:solidFill>
                        <a:miter lim="400000"/>
                      </a:lnL>
                      <a:lnR w="25400">
                        <a:solidFill>
                          <a:schemeClr val="accent3">
                            <a:hueOff val="-256224"/>
                            <a:satOff val="-13732"/>
                            <a:lumOff val="-19712"/>
                            <a:alpha val="61000"/>
                          </a:schemeClr>
                        </a:solidFill>
                        <a:miter lim="400000"/>
                      </a:lnR>
                      <a:lnB w="12700">
                        <a:miter lim="400000"/>
                      </a:lnB>
                    </a:tcPr>
                  </a:tc>
                  <a:tc>
                    <a:txBody>
                      <a:bodyPr/>
                      <a:lstStyle/>
                      <a:p>
                        <a:pPr algn="ctr">
                          <a:spcBef>
                            <a:spcPts val="0"/>
                          </a:spcBef>
                          <a:defRPr spc="0" sz="1800">
                            <a:solidFill>
                              <a:srgbClr val="000000"/>
                            </a:solidFill>
                          </a:defRPr>
                        </a:pPr>
                        <a:r>
                          <a:rPr sz="1600">
                            <a:solidFill>
                              <a:srgbClr val="5C5C5C"/>
                            </a:solidFill>
                            <a:sym typeface="Iowan Old Style Roman"/>
                          </a:rPr>
                          <a:t>Natur-katastrofer</a:t>
                        </a:r>
                      </a:p>
                    </a:txBody>
                    <a:tcPr marL="50800" marR="50800" marT="50800" marB="50800" anchor="ctr" anchorCtr="0" horzOverflow="overflow">
                      <a:lnL w="25400">
                        <a:solidFill>
                          <a:schemeClr val="accent3">
                            <a:hueOff val="-256224"/>
                            <a:satOff val="-13732"/>
                            <a:lumOff val="-19712"/>
                            <a:alpha val="61000"/>
                          </a:schemeClr>
                        </a:solidFill>
                        <a:miter lim="400000"/>
                      </a:lnL>
                      <a:lnB w="12700">
                        <a:miter lim="400000"/>
                      </a:lnB>
                    </a:tcPr>
                  </a:tc>
                  <a:tc>
                    <a:txBody>
                      <a:bodyPr/>
                      <a:lstStyle/>
                      <a:p>
                        <a:pPr algn="ctr">
                          <a:spcBef>
                            <a:spcPts val="0"/>
                          </a:spcBef>
                          <a:defRPr spc="0" sz="1800">
                            <a:solidFill>
                              <a:srgbClr val="000000"/>
                            </a:solidFill>
                          </a:defRPr>
                        </a:pPr>
                        <a:r>
                          <a:rPr sz="1600">
                            <a:solidFill>
                              <a:srgbClr val="5C5C5C"/>
                            </a:solidFill>
                            <a:sym typeface="Iowan Old Style Roman"/>
                          </a:rPr>
                          <a:t>Internationale konflikter</a:t>
                        </a:r>
                      </a:p>
                    </a:txBody>
                    <a:tcPr marL="50800" marR="50800" marT="50800" marB="50800" anchor="ctr" anchorCtr="0" horzOverflow="overflow">
                      <a:lnB w="12700">
                        <a:miter lim="400000"/>
                      </a:lnB>
                    </a:tcPr>
                  </a:tc>
                  <a:tc vMerge="1">
                    <a:tcPr/>
                  </a:tc>
                </a:tr>
              </a:tbl>
            </a:graphicData>
          </a:graphic>
        </p:graphicFrame>
        <p:sp>
          <p:nvSpPr>
            <p:cNvPr id="251" name="Shape 251"/>
            <p:cNvSpPr/>
            <p:nvPr/>
          </p:nvSpPr>
          <p:spPr>
            <a:xfrm rot="5400000">
              <a:off x="1918474" y="2936249"/>
              <a:ext cx="3707905"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tabLst>
                  <a:tab pos="914400" algn="l"/>
                </a:tabLst>
                <a:defRPr spc="0" sz="1600">
                  <a:latin typeface="Iowan Old Style Bold"/>
                  <a:ea typeface="Iowan Old Style Bold"/>
                  <a:cs typeface="Iowan Old Style Bold"/>
                  <a:sym typeface="Iowan Old Style Bold"/>
                </a:defRPr>
              </a:lvl1pPr>
            </a:lstStyle>
            <a:p>
              <a:pPr defTabSz="914400"/>
              <a:r>
                <a:t>FFF: Big Bang til Moderne Menneske</a:t>
              </a:r>
            </a:p>
          </p:txBody>
        </p:sp>
        <p:sp>
          <p:nvSpPr>
            <p:cNvPr id="252" name="Shape 252"/>
            <p:cNvSpPr/>
            <p:nvPr/>
          </p:nvSpPr>
          <p:spPr>
            <a:xfrm rot="5400000">
              <a:off x="6827127" y="2936249"/>
              <a:ext cx="2925466"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tabLst>
                  <a:tab pos="914400" algn="l"/>
                </a:tabLst>
                <a:defRPr spc="0" sz="1600">
                  <a:latin typeface="Iowan Old Style Bold"/>
                  <a:ea typeface="Iowan Old Style Bold"/>
                  <a:cs typeface="Iowan Old Style Bold"/>
                  <a:sym typeface="Iowan Old Style Bold"/>
                </a:defRPr>
              </a:lvl1pPr>
            </a:lstStyle>
            <a:p>
              <a:pPr defTabSz="914400"/>
              <a:r>
                <a:t>FFF: Teknologiens betydning</a:t>
              </a:r>
            </a:p>
          </p:txBody>
        </p:sp>
        <p:sp>
          <p:nvSpPr>
            <p:cNvPr id="253" name="Shape 253"/>
            <p:cNvSpPr/>
            <p:nvPr/>
          </p:nvSpPr>
          <p:spPr>
            <a:xfrm rot="5400000">
              <a:off x="10970887" y="2936249"/>
              <a:ext cx="2555876"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tabLst>
                  <a:tab pos="914400" algn="l"/>
                </a:tabLst>
                <a:defRPr spc="0" sz="1600">
                  <a:latin typeface="Iowan Old Style Bold"/>
                  <a:ea typeface="Iowan Old Style Bold"/>
                  <a:cs typeface="Iowan Old Style Bold"/>
                  <a:sym typeface="Iowan Old Style Bold"/>
                </a:defRPr>
              </a:lvl1pPr>
            </a:lstStyle>
            <a:p>
              <a:pPr defTabSz="914400"/>
              <a:r>
                <a:t>FFF: Udledning af stoffer</a:t>
              </a:r>
            </a:p>
          </p:txBody>
        </p:sp>
        <p:sp>
          <p:nvSpPr>
            <p:cNvPr id="254" name="Shape 254"/>
            <p:cNvSpPr/>
            <p:nvPr/>
          </p:nvSpPr>
          <p:spPr>
            <a:xfrm rot="5400000">
              <a:off x="-480056" y="1428270"/>
              <a:ext cx="1405633"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tabLst>
                  <a:tab pos="914400" algn="l"/>
                </a:tabLst>
                <a:defRPr spc="0" sz="1900">
                  <a:latin typeface="Iowan Old Style Bold"/>
                  <a:ea typeface="Iowan Old Style Bold"/>
                  <a:cs typeface="Iowan Old Style Bold"/>
                  <a:sym typeface="Iowan Old Style Bold"/>
                </a:defRPr>
              </a:lvl1pPr>
            </a:lstStyle>
            <a:p>
              <a:pPr defTabSz="914400"/>
              <a:r>
                <a:t>Fysik/kemi</a:t>
              </a:r>
            </a:p>
          </p:txBody>
        </p:sp>
        <p:sp>
          <p:nvSpPr>
            <p:cNvPr id="255" name="Shape 255"/>
            <p:cNvSpPr/>
            <p:nvPr/>
          </p:nvSpPr>
          <p:spPr>
            <a:xfrm rot="5400000">
              <a:off x="-241878" y="2802606"/>
              <a:ext cx="929277"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tabLst>
                  <a:tab pos="914400" algn="l"/>
                </a:tabLst>
                <a:defRPr spc="0" sz="1900">
                  <a:latin typeface="Iowan Old Style Bold"/>
                  <a:ea typeface="Iowan Old Style Bold"/>
                  <a:cs typeface="Iowan Old Style Bold"/>
                  <a:sym typeface="Iowan Old Style Bold"/>
                </a:defRPr>
              </a:lvl1pPr>
            </a:lstStyle>
            <a:p>
              <a:pPr defTabSz="914400"/>
              <a:r>
                <a:t>Biologi</a:t>
              </a:r>
            </a:p>
          </p:txBody>
        </p:sp>
        <p:sp>
          <p:nvSpPr>
            <p:cNvPr id="256" name="Shape 256"/>
            <p:cNvSpPr/>
            <p:nvPr/>
          </p:nvSpPr>
          <p:spPr>
            <a:xfrm rot="5400000">
              <a:off x="-323706" y="4217663"/>
              <a:ext cx="1092933"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tabLst>
                  <a:tab pos="914400" algn="l"/>
                </a:tabLst>
                <a:defRPr spc="0" sz="1900">
                  <a:latin typeface="Iowan Old Style Bold"/>
                  <a:ea typeface="Iowan Old Style Bold"/>
                  <a:cs typeface="Iowan Old Style Bold"/>
                  <a:sym typeface="Iowan Old Style Bold"/>
                </a:defRPr>
              </a:lvl1pPr>
            </a:lstStyle>
            <a:p>
              <a:pPr defTabSz="914400"/>
              <a:r>
                <a:t>Geografi</a:t>
              </a:r>
            </a:p>
          </p:txBody>
        </p:sp>
      </p:grpSp>
      <p:sp>
        <p:nvSpPr>
          <p:cNvPr id="258" name="Shape 258"/>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9" name="Shape 259"/>
          <p:cNvSpPr/>
          <p:nvPr/>
        </p:nvSpPr>
        <p:spPr>
          <a:xfrm>
            <a:off x="1124524" y="9066576"/>
            <a:ext cx="10967379" cy="1"/>
          </a:xfrm>
          <a:prstGeom prst="line">
            <a:avLst/>
          </a:prstGeom>
          <a:ln w="50800">
            <a:solidFill>
              <a:srgbClr val="747676"/>
            </a:solidFill>
            <a:miter lim="400000"/>
            <a:tailEnd type="triangle"/>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260" name="Shape 260"/>
          <p:cNvSpPr/>
          <p:nvPr/>
        </p:nvSpPr>
        <p:spPr>
          <a:xfrm>
            <a:off x="6287190" y="9074149"/>
            <a:ext cx="64204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Iowan Old Style Roman"/>
                <a:ea typeface="Iowan Old Style Roman"/>
                <a:cs typeface="Iowan Old Style Roman"/>
                <a:sym typeface="Iowan Old Style Roman"/>
              </a:defRPr>
            </a:lvl1pPr>
          </a:lstStyle>
          <a:p>
            <a:pPr/>
            <a:r>
              <a:t>Tid</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63" name="Shape 263"/>
          <p:cNvSpPr/>
          <p:nvPr>
            <p:ph type="title"/>
          </p:nvPr>
        </p:nvSpPr>
        <p:spPr>
          <a:prstGeom prst="rect">
            <a:avLst/>
          </a:prstGeom>
        </p:spPr>
        <p:txBody>
          <a:bodyPr/>
          <a:lstStyle>
            <a:lvl1pPr defTabSz="543305">
              <a:spcBef>
                <a:spcPts val="2100"/>
              </a:spcBef>
              <a:defRPr sz="4836"/>
            </a:lvl1pPr>
          </a:lstStyle>
          <a:p>
            <a:pPr/>
            <a:r>
              <a:t>BB2MM som tværfagligt forløb</a:t>
            </a:r>
          </a:p>
        </p:txBody>
      </p:sp>
      <p:sp>
        <p:nvSpPr>
          <p:cNvPr id="264" name="Shape 264"/>
          <p:cNvSpPr/>
          <p:nvPr>
            <p:ph type="body" idx="1"/>
          </p:nvPr>
        </p:nvSpPr>
        <p:spPr>
          <a:prstGeom prst="rect">
            <a:avLst/>
          </a:prstGeom>
        </p:spPr>
        <p:txBody>
          <a:bodyPr/>
          <a:lstStyle/>
          <a:p>
            <a:pPr/>
            <a:r>
              <a:t>For at kunne fortælle den samlede historie har vi behov for alle tre fag</a:t>
            </a:r>
          </a:p>
        </p:txBody>
      </p:sp>
      <p:pic>
        <p:nvPicPr>
          <p:cNvPr id="265"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266" name="Shape 266"/>
          <p:cNvSpPr/>
          <p:nvPr/>
        </p:nvSpPr>
        <p:spPr>
          <a:xfrm>
            <a:off x="4572000" y="3138129"/>
            <a:ext cx="3850905" cy="1296790"/>
          </a:xfrm>
          <a:prstGeom prst="ellipse">
            <a:avLst/>
          </a:prstGeom>
          <a:solidFill>
            <a:schemeClr val="accent1">
              <a:hueOff val="-522454"/>
              <a:satOff val="1153"/>
              <a:lumOff val="1344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spcBef>
                <a:spcPts val="0"/>
              </a:spcBef>
              <a:defRPr spc="0" sz="3600">
                <a:solidFill>
                  <a:srgbClr val="FFFFFF"/>
                </a:solidFill>
                <a:latin typeface="DIN Alternate"/>
                <a:ea typeface="DIN Alternate"/>
                <a:cs typeface="DIN Alternate"/>
                <a:sym typeface="DIN Alternate"/>
              </a:defRPr>
            </a:lvl1pPr>
          </a:lstStyle>
          <a:p>
            <a:pPr/>
            <a:r>
              <a:t>Fysik/kemi</a:t>
            </a:r>
          </a:p>
        </p:txBody>
      </p:sp>
      <p:sp>
        <p:nvSpPr>
          <p:cNvPr id="267" name="Shape 267"/>
          <p:cNvSpPr/>
          <p:nvPr/>
        </p:nvSpPr>
        <p:spPr>
          <a:xfrm>
            <a:off x="8343082" y="6808589"/>
            <a:ext cx="3850906" cy="1296790"/>
          </a:xfrm>
          <a:prstGeom prst="ellipse">
            <a:avLst/>
          </a:prstGeom>
          <a:solidFill>
            <a:schemeClr val="accent1">
              <a:hueOff val="-522454"/>
              <a:satOff val="1153"/>
              <a:lumOff val="1344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spcBef>
                <a:spcPts val="0"/>
              </a:spcBef>
              <a:defRPr spc="0" sz="3600">
                <a:solidFill>
                  <a:srgbClr val="FFFFFF"/>
                </a:solidFill>
                <a:latin typeface="DIN Alternate"/>
                <a:ea typeface="DIN Alternate"/>
                <a:cs typeface="DIN Alternate"/>
                <a:sym typeface="DIN Alternate"/>
              </a:defRPr>
            </a:lvl1pPr>
          </a:lstStyle>
          <a:p>
            <a:pPr/>
            <a:r>
              <a:t>Geografi</a:t>
            </a:r>
          </a:p>
        </p:txBody>
      </p:sp>
      <p:sp>
        <p:nvSpPr>
          <p:cNvPr id="268" name="Shape 268"/>
          <p:cNvSpPr/>
          <p:nvPr/>
        </p:nvSpPr>
        <p:spPr>
          <a:xfrm>
            <a:off x="810813" y="6808589"/>
            <a:ext cx="3850906" cy="1296790"/>
          </a:xfrm>
          <a:prstGeom prst="ellipse">
            <a:avLst/>
          </a:prstGeom>
          <a:solidFill>
            <a:schemeClr val="accent1">
              <a:hueOff val="-522454"/>
              <a:satOff val="1153"/>
              <a:lumOff val="1344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spcBef>
                <a:spcPts val="0"/>
              </a:spcBef>
              <a:defRPr spc="0" sz="3600">
                <a:solidFill>
                  <a:srgbClr val="FFFFFF"/>
                </a:solidFill>
                <a:latin typeface="DIN Alternate"/>
                <a:ea typeface="DIN Alternate"/>
                <a:cs typeface="DIN Alternate"/>
                <a:sym typeface="DIN Alternate"/>
              </a:defRPr>
            </a:lvl1pPr>
          </a:lstStyle>
          <a:p>
            <a:pPr/>
            <a:r>
              <a:t>Biologi</a:t>
            </a:r>
          </a:p>
        </p:txBody>
      </p:sp>
      <p:sp>
        <p:nvSpPr>
          <p:cNvPr id="269" name="Shape 269"/>
          <p:cNvSpPr/>
          <p:nvPr/>
        </p:nvSpPr>
        <p:spPr>
          <a:xfrm>
            <a:off x="4456881" y="5147145"/>
            <a:ext cx="4081143" cy="1270001"/>
          </a:xfrm>
          <a:prstGeom prst="roundRect">
            <a:avLst>
              <a:gd name="adj" fmla="val 15000"/>
            </a:avLst>
          </a:prstGeom>
          <a:solidFill>
            <a:schemeClr val="accent1">
              <a:hueOff val="-522454"/>
              <a:satOff val="1153"/>
              <a:lumOff val="1344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spcBef>
                <a:spcPts val="0"/>
              </a:spcBef>
              <a:defRPr spc="0" sz="3600">
                <a:solidFill>
                  <a:srgbClr val="FFFFFF"/>
                </a:solidFill>
                <a:latin typeface="DIN Alternate"/>
                <a:ea typeface="DIN Alternate"/>
                <a:cs typeface="DIN Alternate"/>
                <a:sym typeface="DIN Alternate"/>
              </a:defRPr>
            </a:lvl1pPr>
          </a:lstStyle>
          <a:p>
            <a:pPr/>
            <a:r>
              <a:t>Fra Big Bang til Moderne Menneske</a:t>
            </a:r>
          </a:p>
        </p:txBody>
      </p:sp>
      <p:sp>
        <p:nvSpPr>
          <p:cNvPr id="270" name="Shape 270"/>
          <p:cNvSpPr/>
          <p:nvPr/>
        </p:nvSpPr>
        <p:spPr>
          <a:xfrm flipV="1">
            <a:off x="6497452" y="4217318"/>
            <a:ext cx="1" cy="1015689"/>
          </a:xfrm>
          <a:prstGeom prst="line">
            <a:avLst/>
          </a:prstGeom>
          <a:ln w="88900">
            <a:solidFill>
              <a:srgbClr val="747676"/>
            </a:solidFill>
            <a:miter lim="400000"/>
            <a:headEnd type="triangle"/>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271" name="Shape 271"/>
          <p:cNvSpPr/>
          <p:nvPr/>
        </p:nvSpPr>
        <p:spPr>
          <a:xfrm>
            <a:off x="8459485" y="6417145"/>
            <a:ext cx="527558" cy="588694"/>
          </a:xfrm>
          <a:prstGeom prst="line">
            <a:avLst/>
          </a:prstGeom>
          <a:ln w="88900">
            <a:solidFill>
              <a:srgbClr val="747676"/>
            </a:solidFill>
            <a:miter lim="400000"/>
            <a:headEnd type="triangle"/>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272" name="Shape 272"/>
          <p:cNvSpPr/>
          <p:nvPr/>
        </p:nvSpPr>
        <p:spPr>
          <a:xfrm flipH="1">
            <a:off x="3843803" y="6391745"/>
            <a:ext cx="691850" cy="691850"/>
          </a:xfrm>
          <a:prstGeom prst="line">
            <a:avLst/>
          </a:prstGeom>
          <a:ln w="88900">
            <a:solidFill>
              <a:srgbClr val="747676"/>
            </a:solidFill>
            <a:miter lim="400000"/>
            <a:headEnd type="triangle"/>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277" name="Shape 277"/>
          <p:cNvSpPr/>
          <p:nvPr/>
        </p:nvSpPr>
        <p:spPr>
          <a:xfrm>
            <a:off x="2248328" y="3939156"/>
            <a:ext cx="2263945" cy="2836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843" y="10988"/>
                  <a:pt x="9043" y="3788"/>
                  <a:pt x="21600" y="0"/>
                </a:cubicBezTo>
              </a:path>
            </a:pathLst>
          </a:custGeom>
          <a:ln w="63500">
            <a:solidFill>
              <a:srgbClr val="747676"/>
            </a:solidFill>
            <a:miter lim="400000"/>
            <a:headEnd type="triangle"/>
            <a:tailEnd type="triangle"/>
          </a:ln>
        </p:spPr>
        <p:txBody>
          <a:bodyPr/>
          <a:lstStyle/>
          <a:p>
            <a:pPr/>
          </a:p>
        </p:txBody>
      </p:sp>
      <p:sp>
        <p:nvSpPr>
          <p:cNvPr id="278" name="Shape 278"/>
          <p:cNvSpPr/>
          <p:nvPr/>
        </p:nvSpPr>
        <p:spPr>
          <a:xfrm>
            <a:off x="8478811" y="3867366"/>
            <a:ext cx="1951120" cy="2974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851" y="4339"/>
                  <a:pt x="21051" y="11539"/>
                  <a:pt x="21600" y="21600"/>
                </a:cubicBezTo>
              </a:path>
            </a:pathLst>
          </a:custGeom>
          <a:ln w="63500">
            <a:solidFill>
              <a:srgbClr val="747676"/>
            </a:solidFill>
            <a:miter lim="400000"/>
            <a:headEnd type="triangle"/>
            <a:tailEnd type="triangle"/>
          </a:ln>
        </p:spPr>
        <p:txBody>
          <a:bodyPr/>
          <a:lstStyle/>
          <a:p>
            <a:pPr/>
          </a:p>
        </p:txBody>
      </p:sp>
      <p:sp>
        <p:nvSpPr>
          <p:cNvPr id="279" name="Shape 279"/>
          <p:cNvSpPr/>
          <p:nvPr/>
        </p:nvSpPr>
        <p:spPr>
          <a:xfrm>
            <a:off x="3855070" y="7953494"/>
            <a:ext cx="4982693" cy="586136"/>
          </a:xfrm>
          <a:custGeom>
            <a:avLst/>
            <a:gdLst/>
            <a:ahLst/>
            <a:cxnLst>
              <a:cxn ang="0">
                <a:pos x="wd2" y="hd2"/>
              </a:cxn>
              <a:cxn ang="5400000">
                <a:pos x="wd2" y="hd2"/>
              </a:cxn>
              <a:cxn ang="10800000">
                <a:pos x="wd2" y="hd2"/>
              </a:cxn>
              <a:cxn ang="16200000">
                <a:pos x="wd2" y="hd2"/>
              </a:cxn>
            </a:cxnLst>
            <a:rect l="0" t="0" r="r" b="b"/>
            <a:pathLst>
              <a:path w="21600" h="16228" fill="norm" stroke="1" extrusionOk="0">
                <a:moveTo>
                  <a:pt x="21600" y="0"/>
                </a:moveTo>
                <a:cubicBezTo>
                  <a:pt x="14458" y="20743"/>
                  <a:pt x="7258" y="21600"/>
                  <a:pt x="0" y="2570"/>
                </a:cubicBezTo>
              </a:path>
            </a:pathLst>
          </a:custGeom>
          <a:ln w="63500">
            <a:solidFill>
              <a:srgbClr val="747676"/>
            </a:solidFill>
            <a:miter lim="400000"/>
            <a:headEnd type="triangle"/>
            <a:tailEnd type="triangle"/>
          </a:ln>
        </p:spPr>
        <p:txBody>
          <a:bodyPr/>
          <a:lstStyle/>
          <a:p>
            <a:pPr/>
          </a:p>
        </p:txBody>
      </p:sp>
      <p:sp>
        <p:nvSpPr>
          <p:cNvPr id="276" name="Shape 276"/>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BB2MM_EmneOversigt_udenTemaer.pdf"/>
          <p:cNvPicPr>
            <a:picLocks noChangeAspect="1"/>
          </p:cNvPicPr>
          <p:nvPr/>
        </p:nvPicPr>
        <p:blipFill>
          <a:blip r:embed="rId2">
            <a:extLst/>
          </a:blip>
          <a:srcRect l="0" t="18476" r="0" b="0"/>
          <a:stretch>
            <a:fillRect/>
          </a:stretch>
        </p:blipFill>
        <p:spPr>
          <a:xfrm>
            <a:off x="1242218" y="3289955"/>
            <a:ext cx="10520208" cy="6432338"/>
          </a:xfrm>
          <a:prstGeom prst="rect">
            <a:avLst/>
          </a:prstGeom>
          <a:ln w="63500">
            <a:solidFill>
              <a:srgbClr val="747676"/>
            </a:solidFill>
            <a:miter lim="400000"/>
          </a:ln>
        </p:spPr>
      </p:pic>
      <p:sp>
        <p:nvSpPr>
          <p:cNvPr id="282" name="Shape 282"/>
          <p:cNvSpPr/>
          <p:nvPr>
            <p:ph type="body" idx="1"/>
          </p:nvPr>
        </p:nvSpPr>
        <p:spPr>
          <a:prstGeom prst="rect">
            <a:avLst/>
          </a:prstGeom>
        </p:spPr>
        <p:txBody>
          <a:bodyPr/>
          <a:lstStyle/>
          <a:p>
            <a:pPr/>
            <a:r>
              <a:t>Tværfagligheden kan eksemplificeres ved at se på nogle emner under den store fortælling:</a:t>
            </a:r>
          </a:p>
        </p:txBody>
      </p:sp>
      <p:sp>
        <p:nvSpPr>
          <p:cNvPr id="283" name="Shape 283"/>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84" name="Shape 284"/>
          <p:cNvSpPr/>
          <p:nvPr>
            <p:ph type="title"/>
          </p:nvPr>
        </p:nvSpPr>
        <p:spPr>
          <a:prstGeom prst="rect">
            <a:avLst/>
          </a:prstGeom>
        </p:spPr>
        <p:txBody>
          <a:bodyPr/>
          <a:lstStyle>
            <a:lvl1pPr defTabSz="543305">
              <a:spcBef>
                <a:spcPts val="2100"/>
              </a:spcBef>
              <a:defRPr sz="4836"/>
            </a:lvl1pPr>
          </a:lstStyle>
          <a:p>
            <a:pPr/>
            <a:r>
              <a:t>Tværfagligt overblik</a:t>
            </a:r>
          </a:p>
        </p:txBody>
      </p:sp>
      <p:pic>
        <p:nvPicPr>
          <p:cNvPr id="285" name="BBNF_sort.png"/>
          <p:cNvPicPr>
            <a:picLocks noChangeAspect="1"/>
          </p:cNvPicPr>
          <p:nvPr/>
        </p:nvPicPr>
        <p:blipFill>
          <a:blip r:embed="rId3">
            <a:extLst/>
          </a:blip>
          <a:stretch>
            <a:fillRect/>
          </a:stretch>
        </p:blipFill>
        <p:spPr>
          <a:xfrm>
            <a:off x="9912680" y="352292"/>
            <a:ext cx="2593580" cy="1296790"/>
          </a:xfrm>
          <a:prstGeom prst="rect">
            <a:avLst/>
          </a:prstGeom>
          <a:ln w="12700">
            <a:miter lim="400000"/>
          </a:ln>
        </p:spPr>
      </p:pic>
      <p:sp>
        <p:nvSpPr>
          <p:cNvPr id="286" name="Shape 286"/>
          <p:cNvSpPr/>
          <p:nvPr/>
        </p:nvSpPr>
        <p:spPr>
          <a:xfrm flipV="1">
            <a:off x="2990733" y="6529421"/>
            <a:ext cx="245942" cy="497219"/>
          </a:xfrm>
          <a:prstGeom prst="line">
            <a:avLst/>
          </a:prstGeom>
          <a:ln w="44450">
            <a:solidFill>
              <a:srgbClr val="FFFFFF"/>
            </a:solidFill>
            <a:miter lim="400000"/>
            <a:headEnd type="stealth"/>
            <a:tailEnd type="stealth"/>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287" name="Shape 287"/>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90" name="Shape 290"/>
          <p:cNvSpPr/>
          <p:nvPr>
            <p:ph type="title"/>
          </p:nvPr>
        </p:nvSpPr>
        <p:spPr>
          <a:prstGeom prst="rect">
            <a:avLst/>
          </a:prstGeom>
        </p:spPr>
        <p:txBody>
          <a:bodyPr/>
          <a:lstStyle>
            <a:lvl1pPr defTabSz="543305">
              <a:spcBef>
                <a:spcPts val="2100"/>
              </a:spcBef>
              <a:defRPr sz="4836"/>
            </a:lvl1pPr>
          </a:lstStyle>
          <a:p>
            <a:pPr/>
            <a:r>
              <a:t>Øvelse 2: Tværfagligt forløb</a:t>
            </a:r>
          </a:p>
        </p:txBody>
      </p:sp>
      <p:sp>
        <p:nvSpPr>
          <p:cNvPr id="291" name="Shape 291"/>
          <p:cNvSpPr/>
          <p:nvPr>
            <p:ph type="body" idx="1"/>
          </p:nvPr>
        </p:nvSpPr>
        <p:spPr>
          <a:prstGeom prst="rect">
            <a:avLst/>
          </a:prstGeom>
        </p:spPr>
        <p:txBody>
          <a:bodyPr/>
          <a:lstStyle/>
          <a:p>
            <a:pPr/>
            <a:r>
              <a:t>Antag at I har materiale om underemner eksemplificeret her</a:t>
            </a:r>
          </a:p>
          <a:p>
            <a:pPr/>
            <a:r>
              <a:t>Skitser et muligt tværfagligt forløb med nogle af emnerne</a:t>
            </a:r>
          </a:p>
        </p:txBody>
      </p:sp>
      <p:pic>
        <p:nvPicPr>
          <p:cNvPr id="292" name="BBNF_sort.png"/>
          <p:cNvPicPr>
            <a:picLocks noChangeAspect="1"/>
          </p:cNvPicPr>
          <p:nvPr/>
        </p:nvPicPr>
        <p:blipFill>
          <a:blip r:embed="rId3">
            <a:extLst/>
          </a:blip>
          <a:stretch>
            <a:fillRect/>
          </a:stretch>
        </p:blipFill>
        <p:spPr>
          <a:xfrm>
            <a:off x="9912680" y="352292"/>
            <a:ext cx="2593580" cy="1296790"/>
          </a:xfrm>
          <a:prstGeom prst="rect">
            <a:avLst/>
          </a:prstGeom>
          <a:ln w="12700">
            <a:miter lim="400000"/>
          </a:ln>
        </p:spPr>
      </p:pic>
      <p:sp>
        <p:nvSpPr>
          <p:cNvPr id="293" name="Shape 293"/>
          <p:cNvSpPr/>
          <p:nvPr/>
        </p:nvSpPr>
        <p:spPr>
          <a:xfrm flipV="1">
            <a:off x="2990733" y="6529421"/>
            <a:ext cx="245942" cy="497219"/>
          </a:xfrm>
          <a:prstGeom prst="line">
            <a:avLst/>
          </a:prstGeom>
          <a:ln w="44450">
            <a:solidFill>
              <a:srgbClr val="FFFFFF"/>
            </a:solidFill>
            <a:miter lim="400000"/>
            <a:headEnd type="stealth"/>
            <a:tailEnd type="stealth"/>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294" name="Shape 294"/>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5" name="BB2MM_EmneOversigt_udenTemaer.pdf"/>
          <p:cNvPicPr>
            <a:picLocks noChangeAspect="1"/>
          </p:cNvPicPr>
          <p:nvPr/>
        </p:nvPicPr>
        <p:blipFill>
          <a:blip r:embed="rId4">
            <a:extLst/>
          </a:blip>
          <a:srcRect l="0" t="18476" r="0" b="0"/>
          <a:stretch>
            <a:fillRect/>
          </a:stretch>
        </p:blipFill>
        <p:spPr>
          <a:xfrm>
            <a:off x="1242218" y="3289955"/>
            <a:ext cx="10520208" cy="6432338"/>
          </a:xfrm>
          <a:prstGeom prst="rect">
            <a:avLst/>
          </a:prstGeom>
          <a:ln w="63500">
            <a:solidFill>
              <a:srgbClr val="747676"/>
            </a:solidFill>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00" name="Shape 300"/>
          <p:cNvSpPr/>
          <p:nvPr>
            <p:ph type="title"/>
          </p:nvPr>
        </p:nvSpPr>
        <p:spPr>
          <a:prstGeom prst="rect">
            <a:avLst/>
          </a:prstGeom>
        </p:spPr>
        <p:txBody>
          <a:bodyPr/>
          <a:lstStyle>
            <a:lvl1pPr defTabSz="543305">
              <a:spcBef>
                <a:spcPts val="2100"/>
              </a:spcBef>
              <a:defRPr sz="4836"/>
            </a:lvl1pPr>
          </a:lstStyle>
          <a:p>
            <a:pPr/>
            <a:r>
              <a:t>Øvelse 2: Tværfagligt forløb</a:t>
            </a:r>
          </a:p>
        </p:txBody>
      </p:sp>
      <p:sp>
        <p:nvSpPr>
          <p:cNvPr id="301" name="Shape 301"/>
          <p:cNvSpPr/>
          <p:nvPr>
            <p:ph type="body" idx="1"/>
          </p:nvPr>
        </p:nvSpPr>
        <p:spPr>
          <a:prstGeom prst="rect">
            <a:avLst/>
          </a:prstGeom>
        </p:spPr>
        <p:txBody>
          <a:bodyPr/>
          <a:lstStyle/>
          <a:p>
            <a:pPr/>
            <a:r>
              <a:t>Antag at I har materiale om underemner eksemplificeret her</a:t>
            </a:r>
          </a:p>
          <a:p>
            <a:pPr/>
            <a:r>
              <a:t>Skitser et muligt tværfagligt forløb med nogle af emnerne</a:t>
            </a:r>
          </a:p>
        </p:txBody>
      </p:sp>
      <p:pic>
        <p:nvPicPr>
          <p:cNvPr id="302"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pic>
        <p:nvPicPr>
          <p:cNvPr id="303" name="BB2MM_EmneOversigt.pdf"/>
          <p:cNvPicPr>
            <a:picLocks noChangeAspect="1"/>
          </p:cNvPicPr>
          <p:nvPr/>
        </p:nvPicPr>
        <p:blipFill>
          <a:blip r:embed="rId3">
            <a:extLst/>
          </a:blip>
          <a:srcRect l="0" t="18791" r="0" b="0"/>
          <a:stretch>
            <a:fillRect/>
          </a:stretch>
        </p:blipFill>
        <p:spPr>
          <a:xfrm>
            <a:off x="1248568" y="3306028"/>
            <a:ext cx="10507767" cy="6399904"/>
          </a:xfrm>
          <a:prstGeom prst="rect">
            <a:avLst/>
          </a:prstGeom>
          <a:ln w="63500">
            <a:solidFill>
              <a:srgbClr val="747676"/>
            </a:solidFill>
            <a:miter lim="400000"/>
          </a:ln>
        </p:spPr>
      </p:pic>
      <p:sp>
        <p:nvSpPr>
          <p:cNvPr id="304" name="Shape 304"/>
          <p:cNvSpPr/>
          <p:nvPr/>
        </p:nvSpPr>
        <p:spPr>
          <a:xfrm flipV="1">
            <a:off x="2990733" y="6529421"/>
            <a:ext cx="245942" cy="497219"/>
          </a:xfrm>
          <a:prstGeom prst="line">
            <a:avLst/>
          </a:prstGeom>
          <a:ln w="44450">
            <a:solidFill>
              <a:srgbClr val="FFFFFF"/>
            </a:solidFill>
            <a:miter lim="400000"/>
            <a:headEnd type="stealth"/>
            <a:tailEnd type="stealth"/>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305" name="Shape 305"/>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08" name="Shape 308"/>
          <p:cNvSpPr/>
          <p:nvPr>
            <p:ph type="title"/>
          </p:nvPr>
        </p:nvSpPr>
        <p:spPr>
          <a:prstGeom prst="rect">
            <a:avLst/>
          </a:prstGeom>
        </p:spPr>
        <p:txBody>
          <a:bodyPr/>
          <a:lstStyle>
            <a:lvl1pPr defTabSz="543305">
              <a:spcBef>
                <a:spcPts val="2100"/>
              </a:spcBef>
              <a:defRPr sz="4836"/>
            </a:lvl1pPr>
          </a:lstStyle>
          <a:p>
            <a:pPr/>
            <a:r>
              <a:t>Eksempel 1: Liv i universet (vores viden?)</a:t>
            </a:r>
          </a:p>
        </p:txBody>
      </p:sp>
      <p:sp>
        <p:nvSpPr>
          <p:cNvPr id="309" name="Shape 309"/>
          <p:cNvSpPr/>
          <p:nvPr>
            <p:ph type="body" sz="quarter" idx="1"/>
          </p:nvPr>
        </p:nvSpPr>
        <p:spPr>
          <a:xfrm>
            <a:off x="571500" y="1803400"/>
            <a:ext cx="11861800" cy="2097203"/>
          </a:xfrm>
          <a:prstGeom prst="rect">
            <a:avLst/>
          </a:prstGeom>
        </p:spPr>
        <p:txBody>
          <a:bodyPr/>
          <a:lstStyle/>
          <a:p>
            <a:pPr marL="432308" indent="-432308" defTabSz="537463">
              <a:spcBef>
                <a:spcPts val="1600"/>
              </a:spcBef>
              <a:defRPr sz="2944"/>
            </a:pPr>
            <a:r>
              <a:t>FFFO på Svenstrup Friskole: Betingelser for dannelse og udvikling af liv</a:t>
            </a:r>
          </a:p>
          <a:p>
            <a:pPr marL="432308" indent="-432308" defTabSz="537463">
              <a:spcBef>
                <a:spcPts val="1600"/>
              </a:spcBef>
              <a:defRPr sz="2944"/>
            </a:pPr>
            <a:r>
              <a:t>Eleverne: Problemstilling og model af livets påvirkning og udvikling</a:t>
            </a:r>
          </a:p>
        </p:txBody>
      </p:sp>
      <p:pic>
        <p:nvPicPr>
          <p:cNvPr id="310"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311" name="Shape 31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12" name="Table 312"/>
          <p:cNvGraphicFramePr/>
          <p:nvPr/>
        </p:nvGraphicFramePr>
        <p:xfrm>
          <a:off x="634589" y="3808191"/>
          <a:ext cx="11735622" cy="6206954"/>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911874"/>
                <a:gridCol w="3911874"/>
                <a:gridCol w="3911874"/>
              </a:tblGrid>
              <a:tr h="746703">
                <a:tc>
                  <a:txBody>
                    <a:bodyPr/>
                    <a:lstStyle/>
                    <a:p>
                      <a:pPr algn="ctr" defTabSz="457200">
                        <a:defRPr sz="1800">
                          <a:solidFill>
                            <a:srgbClr val="000000"/>
                          </a:solidFill>
                        </a:defRPr>
                      </a:pPr>
                      <a:r>
                        <a:rPr sz="2800">
                          <a:solidFill>
                            <a:srgbClr val="FFFFFF"/>
                          </a:solidFill>
                        </a:rPr>
                        <a:t>Fysik/Kemi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Biologi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Geografi</a:t>
                      </a:r>
                    </a:p>
                  </a:txBody>
                  <a:tcPr marL="50800" marR="50800" marT="50800" marB="50800" anchor="ctr" anchorCtr="0" horzOverflow="overflow"/>
                </a:tc>
              </a:tr>
              <a:tr h="1475595">
                <a:tc>
                  <a:txBody>
                    <a:bodyPr/>
                    <a:lstStyle/>
                    <a:p>
                      <a:pPr algn="ctr">
                        <a:defRPr sz="2400">
                          <a:latin typeface="Iowan Old Style Bold"/>
                          <a:ea typeface="Iowan Old Style Bold"/>
                          <a:cs typeface="Iowan Old Style Bold"/>
                          <a:sym typeface="Iowan Old Style Bold"/>
                        </a:defRPr>
                      </a:pPr>
                      <a:r>
                        <a:t>Universets byggesten:</a:t>
                      </a:r>
                    </a:p>
                    <a:p>
                      <a:pPr algn="ctr">
                        <a:defRPr sz="2400">
                          <a:sym typeface="Iowan Old Style Roman"/>
                        </a:defRPr>
                      </a:pPr>
                      <a:r>
                        <a:t>Grundstoffer, Molekyler, Kemiske forbindelser</a:t>
                      </a:r>
                    </a:p>
                  </a:txBody>
                  <a:tcPr marL="50800" marR="50800" marT="50800" marB="50800" anchor="ctr" anchorCtr="0" horzOverflow="overflow"/>
                </a:tc>
                <a:tc>
                  <a:txBody>
                    <a:bodyPr/>
                    <a:lstStyle/>
                    <a:p>
                      <a:pPr algn="ctr">
                        <a:defRPr sz="2400">
                          <a:latin typeface="Iowan Old Style Bold"/>
                          <a:ea typeface="Iowan Old Style Bold"/>
                          <a:cs typeface="Iowan Old Style Bold"/>
                          <a:sym typeface="Iowan Old Style Bold"/>
                        </a:defRPr>
                      </a:pPr>
                      <a:r>
                        <a:t>Livets byggesten:</a:t>
                      </a:r>
                    </a:p>
                    <a:p>
                      <a:pPr algn="ctr">
                        <a:defRPr sz="2400">
                          <a:sym typeface="Iowan Old Style Roman"/>
                        </a:defRPr>
                      </a:pPr>
                      <a:r>
                        <a:t>Nukleinsyre, Proteiner, Kulhydrater</a:t>
                      </a:r>
                    </a:p>
                  </a:txBody>
                  <a:tcPr marL="50800" marR="50800" marT="50800" marB="50800" anchor="ctr" anchorCtr="0" horzOverflow="overflow"/>
                </a:tc>
                <a:tc>
                  <a:txBody>
                    <a:bodyPr/>
                    <a:lstStyle/>
                    <a:p>
                      <a:pPr algn="ctr">
                        <a:defRPr sz="2400">
                          <a:latin typeface="Iowan Old Style Bold"/>
                          <a:ea typeface="Iowan Old Style Bold"/>
                          <a:cs typeface="Iowan Old Style Bold"/>
                          <a:sym typeface="Iowan Old Style Bold"/>
                        </a:defRPr>
                      </a:pPr>
                      <a:r>
                        <a:t>Jordens byggesten:</a:t>
                      </a:r>
                    </a:p>
                    <a:p>
                      <a:pPr algn="ctr">
                        <a:defRPr sz="2400">
                          <a:sym typeface="Iowan Old Style Roman"/>
                        </a:defRPr>
                      </a:pPr>
                      <a:r>
                        <a:t>Sten, Mineraler</a:t>
                      </a:r>
                    </a:p>
                  </a:txBody>
                  <a:tcPr marL="50800" marR="50800" marT="50800" marB="50800" anchor="ctr" anchorCtr="0" horzOverflow="overflow"/>
                </a:tc>
              </a:tr>
              <a:tr h="1927803">
                <a:tc>
                  <a:txBody>
                    <a:bodyPr/>
                    <a:lstStyle/>
                    <a:p>
                      <a:pPr algn="ctr">
                        <a:defRPr sz="2400">
                          <a:latin typeface="Iowan Old Style Bold"/>
                          <a:ea typeface="Iowan Old Style Bold"/>
                          <a:cs typeface="Iowan Old Style Bold"/>
                          <a:sym typeface="Iowan Old Style Bold"/>
                        </a:defRPr>
                      </a:pPr>
                      <a:r>
                        <a:t>Universets skabelse:</a:t>
                      </a:r>
                    </a:p>
                    <a:p>
                      <a:pPr algn="ctr">
                        <a:defRPr sz="2400">
                          <a:sym typeface="Iowan Old Style Roman"/>
                        </a:defRPr>
                      </a:pPr>
                      <a:r>
                        <a:t>Dannelse af stjerner, planeter, solsystemet</a:t>
                      </a:r>
                    </a:p>
                  </a:txBody>
                  <a:tcPr marL="50800" marR="50800" marT="50800" marB="50800" anchor="ctr" anchorCtr="0" horzOverflow="overflow"/>
                </a:tc>
                <a:tc>
                  <a:txBody>
                    <a:bodyPr/>
                    <a:lstStyle/>
                    <a:p>
                      <a:pPr algn="ctr">
                        <a:defRPr sz="2400">
                          <a:latin typeface="Iowan Old Style Bold"/>
                          <a:ea typeface="Iowan Old Style Bold"/>
                          <a:cs typeface="Iowan Old Style Bold"/>
                          <a:sym typeface="Iowan Old Style Bold"/>
                        </a:defRPr>
                      </a:pPr>
                      <a:r>
                        <a:t>Livets skabelse:</a:t>
                      </a:r>
                    </a:p>
                    <a:p>
                      <a:pPr algn="ctr">
                        <a:defRPr sz="2400">
                          <a:sym typeface="Iowan Old Style Roman"/>
                        </a:defRPr>
                      </a:pPr>
                      <a:r>
                        <a:t>Fotosyntese, Evolution, Definitioner af liv</a:t>
                      </a:r>
                    </a:p>
                  </a:txBody>
                  <a:tcPr marL="50800" marR="50800" marT="50800" marB="50800" anchor="ctr" anchorCtr="0" horzOverflow="overflow"/>
                </a:tc>
                <a:tc>
                  <a:txBody>
                    <a:bodyPr/>
                    <a:lstStyle/>
                    <a:p>
                      <a:pPr algn="ctr">
                        <a:defRPr sz="2400">
                          <a:sym typeface="Iowan Old Style Roman"/>
                        </a:defRPr>
                      </a:pPr>
                      <a:r>
                        <a:rPr>
                          <a:latin typeface="Iowan Old Style Bold"/>
                          <a:ea typeface="Iowan Old Style Bold"/>
                          <a:cs typeface="Iowan Old Style Bold"/>
                          <a:sym typeface="Iowan Old Style Bold"/>
                        </a:rPr>
                        <a:t>Jordens/Menneskets skabelse:</a:t>
                      </a:r>
                      <a:r>
                        <a:t> Pladetektonik, Menneskets udvandring, Kultur vs. Natur</a:t>
                      </a:r>
                    </a:p>
                  </a:txBody>
                  <a:tcPr marL="50800" marR="50800" marT="50800" marB="50800" anchor="ctr" anchorCtr="0" horzOverflow="overflow"/>
                </a:tc>
              </a:tr>
              <a:tr h="1577157">
                <a:tc>
                  <a:txBody>
                    <a:bodyPr/>
                    <a:lstStyle/>
                    <a:p>
                      <a:pPr algn="ctr">
                        <a:defRPr sz="1800">
                          <a:solidFill>
                            <a:srgbClr val="000000"/>
                          </a:solidFill>
                        </a:defRPr>
                      </a:pPr>
                      <a:r>
                        <a:rPr sz="2400">
                          <a:solidFill>
                            <a:srgbClr val="5C5C5C"/>
                          </a:solidFill>
                          <a:sym typeface="Iowan Old Style Roman"/>
                        </a:rPr>
                        <a:t>Elektrolyse af vand Dataanalyses af exoplaneter Spektralanalyse</a:t>
                      </a:r>
                    </a:p>
                  </a:txBody>
                  <a:tcPr marL="50800" marR="50800" marT="50800" marB="50800" anchor="ctr" anchorCtr="0" horzOverflow="overflow">
                    <a:lnB w="12700">
                      <a:miter lim="400000"/>
                    </a:lnB>
                  </a:tcPr>
                </a:tc>
                <a:tc>
                  <a:txBody>
                    <a:bodyPr/>
                    <a:lstStyle/>
                    <a:p>
                      <a:pPr algn="ctr">
                        <a:defRPr sz="1800">
                          <a:solidFill>
                            <a:srgbClr val="000000"/>
                          </a:solidFill>
                        </a:defRPr>
                      </a:pPr>
                      <a:r>
                        <a:rPr sz="2400">
                          <a:solidFill>
                            <a:srgbClr val="5C5C5C"/>
                          </a:solidFill>
                          <a:sym typeface="Iowan Old Style Roman"/>
                        </a:rPr>
                        <a:t>Udtræk af DNA fra spyt Dyrkelse af bakterier Proteinsyntese-rollespil</a:t>
                      </a:r>
                    </a:p>
                  </a:txBody>
                  <a:tcPr marL="50800" marR="50800" marT="50800" marB="50800" anchor="ctr" anchorCtr="0" horzOverflow="overflow">
                    <a:lnB w="12700">
                      <a:miter lim="400000"/>
                    </a:lnB>
                  </a:tcPr>
                </a:tc>
                <a:tc>
                  <a:txBody>
                    <a:bodyPr/>
                    <a:lstStyle/>
                    <a:p>
                      <a:pPr algn="ctr">
                        <a:defRPr sz="1800">
                          <a:solidFill>
                            <a:srgbClr val="000000"/>
                          </a:solidFill>
                        </a:defRPr>
                      </a:pPr>
                      <a:r>
                        <a:rPr sz="2400">
                          <a:solidFill>
                            <a:srgbClr val="5C5C5C"/>
                          </a:solidFill>
                          <a:sym typeface="Iowan Old Style Roman"/>
                        </a:rPr>
                        <a:t>Model af jordens opbygning Dialog- og snakkeøvelser</a:t>
                      </a: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15" name="Shape 315"/>
          <p:cNvSpPr/>
          <p:nvPr>
            <p:ph type="title"/>
          </p:nvPr>
        </p:nvSpPr>
        <p:spPr>
          <a:prstGeom prst="rect">
            <a:avLst/>
          </a:prstGeom>
        </p:spPr>
        <p:txBody>
          <a:bodyPr/>
          <a:lstStyle>
            <a:lvl1pPr defTabSz="543305">
              <a:spcBef>
                <a:spcPts val="2100"/>
              </a:spcBef>
              <a:defRPr sz="4836"/>
            </a:lvl1pPr>
          </a:lstStyle>
          <a:p>
            <a:pPr/>
            <a:r>
              <a:t>Eksempel 2: Bebo en ny planet</a:t>
            </a:r>
          </a:p>
        </p:txBody>
      </p:sp>
      <p:sp>
        <p:nvSpPr>
          <p:cNvPr id="316" name="Shape 316"/>
          <p:cNvSpPr/>
          <p:nvPr>
            <p:ph type="body" idx="1"/>
          </p:nvPr>
        </p:nvSpPr>
        <p:spPr>
          <a:prstGeom prst="rect">
            <a:avLst/>
          </a:prstGeom>
        </p:spPr>
        <p:txBody>
          <a:bodyPr/>
          <a:lstStyle/>
          <a:p>
            <a:pPr/>
            <a:r>
              <a:t>Forløb udviklet af lærere fra Karensmindeskolen</a:t>
            </a:r>
          </a:p>
          <a:p>
            <a:pPr/>
            <a:r>
              <a:t>Opbygningen gennem fælles undren, fagfaglige forløb og endeligt FFF om hvad der skal til for at bebo en ny planet</a:t>
            </a:r>
          </a:p>
        </p:txBody>
      </p:sp>
      <p:pic>
        <p:nvPicPr>
          <p:cNvPr id="317"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318" name="Shape 318"/>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19" name="Table 319"/>
          <p:cNvGraphicFramePr/>
          <p:nvPr/>
        </p:nvGraphicFramePr>
        <p:xfrm>
          <a:off x="634588" y="4050841"/>
          <a:ext cx="11735624" cy="504857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911874"/>
                <a:gridCol w="3911874"/>
                <a:gridCol w="3911874"/>
              </a:tblGrid>
              <a:tr h="1262143">
                <a:tc>
                  <a:txBody>
                    <a:bodyPr/>
                    <a:lstStyle/>
                    <a:p>
                      <a:pPr algn="ctr" defTabSz="457200">
                        <a:defRPr sz="1800">
                          <a:solidFill>
                            <a:srgbClr val="000000"/>
                          </a:solidFill>
                        </a:defRPr>
                      </a:pPr>
                      <a:r>
                        <a:rPr sz="2800">
                          <a:solidFill>
                            <a:srgbClr val="FFFFFF"/>
                          </a:solidFill>
                        </a:rPr>
                        <a:t>Fysik/Kemi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Biologi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Geografi</a:t>
                      </a:r>
                    </a:p>
                  </a:txBody>
                  <a:tcPr marL="50800" marR="50800" marT="50800" marB="50800" anchor="ctr" anchorCtr="0" horzOverflow="overflow"/>
                </a:tc>
              </a:tr>
              <a:tr h="1262143">
                <a:tc>
                  <a:txBody>
                    <a:bodyPr/>
                    <a:lstStyle/>
                    <a:p>
                      <a:pPr algn="ctr">
                        <a:defRPr sz="1800">
                          <a:solidFill>
                            <a:srgbClr val="000000"/>
                          </a:solidFill>
                        </a:defRPr>
                      </a:pPr>
                      <a:r>
                        <a:rPr sz="2800">
                          <a:solidFill>
                            <a:srgbClr val="5C5C5C"/>
                          </a:solidFill>
                          <a:sym typeface="Iowan Old Style Roman"/>
                        </a:rPr>
                        <a:t>Sol, måne og stjerne</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Nye arter udvikles</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Jordens opbygning og pladetektonik</a:t>
                      </a:r>
                    </a:p>
                  </a:txBody>
                  <a:tcPr marL="50800" marR="50800" marT="50800" marB="50800" anchor="ctr" anchorCtr="0" horzOverflow="overflow"/>
                </a:tc>
              </a:tr>
              <a:tr h="1262143">
                <a:tc>
                  <a:txBody>
                    <a:bodyPr/>
                    <a:lstStyle/>
                    <a:p>
                      <a:pPr algn="ctr">
                        <a:defRPr sz="1800">
                          <a:solidFill>
                            <a:srgbClr val="000000"/>
                          </a:solidFill>
                        </a:defRPr>
                      </a:pPr>
                      <a:r>
                        <a:rPr sz="2800">
                          <a:solidFill>
                            <a:srgbClr val="5C5C5C"/>
                          </a:solidFill>
                          <a:sym typeface="Iowan Old Style Roman"/>
                        </a:rPr>
                        <a:t>Vort solsystem</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Himmel og jord</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Geologisk udvikling</a:t>
                      </a:r>
                    </a:p>
                  </a:txBody>
                  <a:tcPr marL="50800" marR="50800" marT="50800" marB="50800" anchor="ctr" anchorCtr="0" horzOverflow="overflow"/>
                </a:tc>
              </a:tr>
              <a:tr h="1262143">
                <a:tc>
                  <a:txBody>
                    <a:bodyPr/>
                    <a:lstStyle/>
                    <a:p>
                      <a:pPr algn="ctr">
                        <a:defRPr sz="1800">
                          <a:solidFill>
                            <a:srgbClr val="000000"/>
                          </a:solidFill>
                        </a:defRPr>
                      </a:pPr>
                      <a:r>
                        <a:rPr sz="2800">
                          <a:solidFill>
                            <a:srgbClr val="5C5C5C"/>
                          </a:solidFill>
                          <a:sym typeface="Iowan Old Style Roman"/>
                        </a:rPr>
                        <a:t>Stråling</a:t>
                      </a:r>
                    </a:p>
                  </a:txBody>
                  <a:tcPr marL="50800" marR="50800" marT="50800" marB="50800" anchor="ctr" anchorCtr="0" horzOverflow="overflow">
                    <a:lnB w="12700">
                      <a:miter lim="400000"/>
                    </a:lnB>
                  </a:tcPr>
                </a:tc>
                <a:tc>
                  <a:txBody>
                    <a:bodyPr/>
                    <a:lstStyle/>
                    <a:p>
                      <a:pPr algn="ctr">
                        <a:defRPr sz="1800">
                          <a:solidFill>
                            <a:srgbClr val="000000"/>
                          </a:solidFill>
                        </a:defRPr>
                      </a:pPr>
                      <a:r>
                        <a:rPr sz="2800">
                          <a:solidFill>
                            <a:srgbClr val="5C5C5C"/>
                          </a:solidFill>
                          <a:sym typeface="Iowan Old Style Roman"/>
                        </a:rPr>
                        <a:t>Dyr og planter i rummet</a:t>
                      </a:r>
                    </a:p>
                  </a:txBody>
                  <a:tcPr marL="50800" marR="50800" marT="50800" marB="50800" anchor="ctr" anchorCtr="0" horzOverflow="overflow">
                    <a:lnB w="12700">
                      <a:miter lim="400000"/>
                    </a:lnB>
                  </a:tcPr>
                </a:tc>
                <a:tc>
                  <a:txBody>
                    <a:bodyPr/>
                    <a:lstStyle/>
                    <a:p>
                      <a:pPr algn="ctr">
                        <a:defRPr sz="2800">
                          <a:sym typeface="Iowan Old Style Roman"/>
                        </a:defRPr>
                      </a:pP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38" name="Shape 138"/>
          <p:cNvSpPr/>
          <p:nvPr>
            <p:ph type="title"/>
          </p:nvPr>
        </p:nvSpPr>
        <p:spPr>
          <a:prstGeom prst="rect">
            <a:avLst/>
          </a:prstGeom>
        </p:spPr>
        <p:txBody>
          <a:bodyPr/>
          <a:lstStyle>
            <a:lvl1pPr defTabSz="543305">
              <a:spcBef>
                <a:spcPts val="2100"/>
              </a:spcBef>
              <a:defRPr sz="4836"/>
            </a:lvl1pPr>
          </a:lstStyle>
          <a:p>
            <a:pPr/>
            <a:r>
              <a:t>Indhold</a:t>
            </a:r>
          </a:p>
        </p:txBody>
      </p:sp>
      <p:sp>
        <p:nvSpPr>
          <p:cNvPr id="139" name="Shape 139"/>
          <p:cNvSpPr/>
          <p:nvPr>
            <p:ph type="body" idx="1"/>
          </p:nvPr>
        </p:nvSpPr>
        <p:spPr>
          <a:prstGeom prst="rect">
            <a:avLst/>
          </a:prstGeom>
        </p:spPr>
        <p:txBody>
          <a:bodyPr/>
          <a:lstStyle/>
          <a:p>
            <a:pPr/>
            <a:r>
              <a:t>Rammefortællinger og styrken ved en god fortælling</a:t>
            </a:r>
          </a:p>
          <a:p>
            <a:pPr/>
            <a:r>
              <a:t>‘Fra Big Bang til Moderne Menneske’ (BB2MM)</a:t>
            </a:r>
          </a:p>
          <a:p>
            <a:pPr/>
            <a:r>
              <a:t>En ny kontekst til naturfagene</a:t>
            </a:r>
          </a:p>
          <a:p>
            <a:pPr/>
            <a:r>
              <a:t>Tværfagligt potentiale</a:t>
            </a:r>
          </a:p>
          <a:p>
            <a:pPr/>
            <a:r>
              <a:t>Projekt til efteruddannelse: </a:t>
            </a:r>
            <a:r>
              <a:rPr>
                <a:latin typeface="Iowan Old Style Bold"/>
                <a:ea typeface="Iowan Old Style Bold"/>
                <a:cs typeface="Iowan Old Style Bold"/>
                <a:sym typeface="Iowan Old Style Bold"/>
              </a:rPr>
              <a:t>Big Bang til Naturfag</a:t>
            </a:r>
          </a:p>
          <a:p>
            <a:pPr/>
            <a:r>
              <a:t>Erfaringer fra første år med projektet</a:t>
            </a:r>
          </a:p>
          <a:p>
            <a:pPr/>
            <a:r>
              <a:t>Jeres deltagelse?</a:t>
            </a:r>
          </a:p>
        </p:txBody>
      </p:sp>
      <p:pic>
        <p:nvPicPr>
          <p:cNvPr id="140"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141" name="Shape 141"/>
          <p:cNvSpPr/>
          <p:nvPr>
            <p:ph type="sldNum" sz="quarter" idx="4294967295"/>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22" name="Shape 322"/>
          <p:cNvSpPr/>
          <p:nvPr>
            <p:ph type="title"/>
          </p:nvPr>
        </p:nvSpPr>
        <p:spPr>
          <a:prstGeom prst="rect">
            <a:avLst/>
          </a:prstGeom>
        </p:spPr>
        <p:txBody>
          <a:bodyPr/>
          <a:lstStyle>
            <a:lvl1pPr defTabSz="543305">
              <a:spcBef>
                <a:spcPts val="2100"/>
              </a:spcBef>
              <a:defRPr sz="4836"/>
            </a:lvl1pPr>
          </a:lstStyle>
          <a:p>
            <a:pPr/>
            <a:r>
              <a:t>Eksempel 3: Liv på jord</a:t>
            </a:r>
          </a:p>
        </p:txBody>
      </p:sp>
      <p:sp>
        <p:nvSpPr>
          <p:cNvPr id="323" name="Shape 323"/>
          <p:cNvSpPr/>
          <p:nvPr>
            <p:ph type="body" idx="1"/>
          </p:nvPr>
        </p:nvSpPr>
        <p:spPr>
          <a:prstGeom prst="rect">
            <a:avLst/>
          </a:prstGeom>
        </p:spPr>
        <p:txBody>
          <a:bodyPr/>
          <a:lstStyle/>
          <a:p>
            <a:pPr/>
            <a:r>
              <a:t>Udført af lærer fra Hærvejsskolen</a:t>
            </a:r>
          </a:p>
          <a:p>
            <a:pPr/>
            <a:r>
              <a:t>Et af de fire FFFO’er som er gennemgået</a:t>
            </a:r>
          </a:p>
          <a:p>
            <a:pPr/>
            <a:r>
              <a:t>Hovedelen i 8. klasse, repetition og udvidelse i 9. klasse</a:t>
            </a:r>
          </a:p>
        </p:txBody>
      </p:sp>
      <p:pic>
        <p:nvPicPr>
          <p:cNvPr id="324"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325" name="Shape 325"/>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26" name="Table 326"/>
          <p:cNvGraphicFramePr/>
          <p:nvPr/>
        </p:nvGraphicFramePr>
        <p:xfrm>
          <a:off x="634588" y="4285867"/>
          <a:ext cx="11735624" cy="504857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911874"/>
                <a:gridCol w="3911874"/>
                <a:gridCol w="3911874"/>
              </a:tblGrid>
              <a:tr h="1009715">
                <a:tc>
                  <a:txBody>
                    <a:bodyPr/>
                    <a:lstStyle/>
                    <a:p>
                      <a:pPr algn="ctr" defTabSz="457200">
                        <a:defRPr sz="1800">
                          <a:solidFill>
                            <a:srgbClr val="000000"/>
                          </a:solidFill>
                        </a:defRPr>
                      </a:pPr>
                      <a:r>
                        <a:rPr sz="2800">
                          <a:solidFill>
                            <a:srgbClr val="FFFFFF"/>
                          </a:solidFill>
                        </a:rPr>
                        <a:t>Fysik/Kemi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Biologi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Geografi</a:t>
                      </a:r>
                    </a:p>
                  </a:txBody>
                  <a:tcPr marL="50800" marR="50800" marT="50800" marB="50800" anchor="ctr" anchorCtr="0" horzOverflow="overflow"/>
                </a:tc>
              </a:tr>
              <a:tr h="1009715">
                <a:tc>
                  <a:txBody>
                    <a:bodyPr/>
                    <a:lstStyle/>
                    <a:p>
                      <a:pPr algn="ctr">
                        <a:defRPr sz="1800">
                          <a:solidFill>
                            <a:srgbClr val="000000"/>
                          </a:solidFill>
                        </a:defRPr>
                      </a:pPr>
                      <a:r>
                        <a:rPr sz="2800">
                          <a:solidFill>
                            <a:srgbClr val="5C5C5C"/>
                          </a:solidFill>
                          <a:sym typeface="Iowan Old Style Roman"/>
                        </a:rPr>
                        <a:t>Astronomi</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Cellen (+fotosyntese)</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Vejr og klima</a:t>
                      </a:r>
                    </a:p>
                  </a:txBody>
                  <a:tcPr marL="50800" marR="50800" marT="50800" marB="50800" anchor="ctr" anchorCtr="0" horzOverflow="overflow"/>
                </a:tc>
              </a:tr>
              <a:tr h="1009715">
                <a:tc>
                  <a:txBody>
                    <a:bodyPr/>
                    <a:lstStyle/>
                    <a:p>
                      <a:pPr algn="ctr">
                        <a:defRPr sz="1800">
                          <a:solidFill>
                            <a:srgbClr val="000000"/>
                          </a:solidFill>
                        </a:defRPr>
                      </a:pPr>
                      <a:r>
                        <a:rPr sz="2800">
                          <a:solidFill>
                            <a:srgbClr val="5C5C5C"/>
                          </a:solidFill>
                          <a:sym typeface="Iowan Old Style Roman"/>
                        </a:rPr>
                        <a:t>Bølger (lys og lyd)</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Evolution</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Vulkaner og jordskælv</a:t>
                      </a:r>
                    </a:p>
                  </a:txBody>
                  <a:tcPr marL="50800" marR="50800" marT="50800" marB="50800" anchor="ctr" anchorCtr="0" horzOverflow="overflow"/>
                </a:tc>
              </a:tr>
              <a:tr h="1009715">
                <a:tc>
                  <a:txBody>
                    <a:bodyPr/>
                    <a:lstStyle/>
                    <a:p>
                      <a:pPr algn="ctr">
                        <a:defRPr sz="1800">
                          <a:solidFill>
                            <a:srgbClr val="000000"/>
                          </a:solidFill>
                        </a:defRPr>
                      </a:pPr>
                      <a:r>
                        <a:rPr sz="2800">
                          <a:solidFill>
                            <a:srgbClr val="5C5C5C"/>
                          </a:solidFill>
                          <a:sym typeface="Iowan Old Style Roman"/>
                        </a:rPr>
                        <a:t>Stråling</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Genetik og genteknologi</a:t>
                      </a:r>
                    </a:p>
                  </a:txBody>
                  <a:tcPr marL="50800" marR="50800" marT="50800" marB="50800" anchor="ctr" anchorCtr="0" horzOverflow="overflow"/>
                </a:tc>
                <a:tc rowSpan="2">
                  <a:txBody>
                    <a:bodyPr/>
                    <a:lstStyle/>
                    <a:p>
                      <a:pPr algn="ctr">
                        <a:defRPr sz="1800">
                          <a:solidFill>
                            <a:srgbClr val="000000"/>
                          </a:solidFill>
                        </a:defRPr>
                      </a:pPr>
                      <a:r>
                        <a:rPr sz="2800">
                          <a:solidFill>
                            <a:srgbClr val="5C5C5C"/>
                          </a:solidFill>
                          <a:sym typeface="Iowan Old Style Roman"/>
                        </a:rPr>
                        <a:t>Rig og fattig/ Demografier/Udviklingsstrategier</a:t>
                      </a:r>
                    </a:p>
                  </a:txBody>
                  <a:tcPr marL="50800" marR="50800" marT="50800" marB="50800" anchor="ctr" anchorCtr="0" horzOverflow="overflow">
                    <a:lnB w="12700">
                      <a:miter lim="400000"/>
                    </a:lnB>
                  </a:tcPr>
                </a:tc>
              </a:tr>
              <a:tr h="1009715">
                <a:tc>
                  <a:txBody>
                    <a:bodyPr/>
                    <a:lstStyle/>
                    <a:p>
                      <a:pPr algn="ctr">
                        <a:defRPr sz="1800">
                          <a:solidFill>
                            <a:srgbClr val="000000"/>
                          </a:solidFill>
                        </a:defRPr>
                      </a:pPr>
                      <a:r>
                        <a:rPr sz="2800">
                          <a:solidFill>
                            <a:srgbClr val="5C5C5C"/>
                          </a:solidFill>
                          <a:sym typeface="Iowan Old Style Roman"/>
                        </a:rPr>
                        <a:t>Energiudnyttelse</a:t>
                      </a:r>
                    </a:p>
                  </a:txBody>
                  <a:tcPr marL="50800" marR="50800" marT="50800" marB="50800" anchor="ctr" anchorCtr="0" horzOverflow="overflow">
                    <a:lnB w="12700">
                      <a:miter lim="400000"/>
                    </a:lnB>
                  </a:tcPr>
                </a:tc>
                <a:tc>
                  <a:txBody>
                    <a:bodyPr/>
                    <a:lstStyle/>
                    <a:p>
                      <a:pPr algn="ctr">
                        <a:defRPr sz="1800">
                          <a:solidFill>
                            <a:srgbClr val="000000"/>
                          </a:solidFill>
                        </a:defRPr>
                      </a:pPr>
                      <a:r>
                        <a:rPr sz="2800">
                          <a:solidFill>
                            <a:srgbClr val="5C5C5C"/>
                          </a:solidFill>
                          <a:sym typeface="Iowan Old Style Roman"/>
                        </a:rPr>
                        <a:t>Bakterier og mikroorganismer</a:t>
                      </a:r>
                    </a:p>
                  </a:txBody>
                  <a:tcPr marL="50800" marR="50800" marT="50800" marB="50800" anchor="ctr" anchorCtr="0" horzOverflow="overflow">
                    <a:lnB w="12700">
                      <a:miter lim="400000"/>
                    </a:lnB>
                  </a:tcPr>
                </a:tc>
                <a:tc vMerge="1">
                  <a:tcPr/>
                </a:tc>
              </a:tr>
            </a:tbl>
          </a:graphicData>
        </a:graphic>
      </p:graphicFrame>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29" name="Shape 329"/>
          <p:cNvSpPr/>
          <p:nvPr>
            <p:ph type="title"/>
          </p:nvPr>
        </p:nvSpPr>
        <p:spPr>
          <a:prstGeom prst="rect">
            <a:avLst/>
          </a:prstGeom>
        </p:spPr>
        <p:txBody>
          <a:bodyPr/>
          <a:lstStyle>
            <a:lvl1pPr defTabSz="543305">
              <a:spcBef>
                <a:spcPts val="2100"/>
              </a:spcBef>
              <a:defRPr sz="4836"/>
            </a:lvl1pPr>
          </a:lstStyle>
          <a:p>
            <a:pPr/>
            <a:r>
              <a:t>Eksempel 4: Big bang til moderne menneske</a:t>
            </a:r>
          </a:p>
        </p:txBody>
      </p:sp>
      <p:sp>
        <p:nvSpPr>
          <p:cNvPr id="330" name="Shape 330"/>
          <p:cNvSpPr/>
          <p:nvPr>
            <p:ph type="body" idx="1"/>
          </p:nvPr>
        </p:nvSpPr>
        <p:spPr>
          <a:prstGeom prst="rect">
            <a:avLst/>
          </a:prstGeom>
        </p:spPr>
        <p:txBody>
          <a:bodyPr/>
          <a:lstStyle/>
          <a:p>
            <a:pPr/>
            <a:r>
              <a:t>FFF for elever fra Trekløverskolen med temaet: Big Bang til Moderne menneske</a:t>
            </a:r>
          </a:p>
          <a:p>
            <a:pPr/>
            <a:r>
              <a:t>Afslutning på længere fagfaglige forløb og fokus på opgaveformulering og problemstilling</a:t>
            </a:r>
          </a:p>
        </p:txBody>
      </p:sp>
      <p:pic>
        <p:nvPicPr>
          <p:cNvPr id="331"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332" name="Shape 332"/>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33" name="Table 333"/>
          <p:cNvGraphicFramePr/>
          <p:nvPr/>
        </p:nvGraphicFramePr>
        <p:xfrm>
          <a:off x="634588" y="4579650"/>
          <a:ext cx="11735623" cy="466057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911874"/>
                <a:gridCol w="3911874"/>
                <a:gridCol w="3911874"/>
              </a:tblGrid>
              <a:tr h="1165143">
                <a:tc>
                  <a:txBody>
                    <a:bodyPr/>
                    <a:lstStyle/>
                    <a:p>
                      <a:pPr algn="ctr" defTabSz="457200">
                        <a:defRPr sz="1800">
                          <a:solidFill>
                            <a:srgbClr val="000000"/>
                          </a:solidFill>
                        </a:defRPr>
                      </a:pPr>
                      <a:r>
                        <a:rPr sz="2800">
                          <a:solidFill>
                            <a:srgbClr val="FFFFFF"/>
                          </a:solidFill>
                        </a:rPr>
                        <a:t>Fysik/Kemi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Biologi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Geografi</a:t>
                      </a:r>
                    </a:p>
                  </a:txBody>
                  <a:tcPr marL="50800" marR="50800" marT="50800" marB="50800" anchor="ctr" anchorCtr="0" horzOverflow="overflow"/>
                </a:tc>
              </a:tr>
              <a:tr h="1165143">
                <a:tc>
                  <a:txBody>
                    <a:bodyPr/>
                    <a:lstStyle/>
                    <a:p>
                      <a:pPr algn="ctr">
                        <a:defRPr sz="1800">
                          <a:solidFill>
                            <a:srgbClr val="000000"/>
                          </a:solidFill>
                        </a:defRPr>
                      </a:pPr>
                      <a:r>
                        <a:rPr sz="2800">
                          <a:solidFill>
                            <a:srgbClr val="5C5C5C"/>
                          </a:solidFill>
                          <a:sym typeface="Iowan Old Style Roman"/>
                        </a:rPr>
                        <a:t>Universet og jorden bliver skabt</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Livets udvikling</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Solsystemet</a:t>
                      </a:r>
                    </a:p>
                  </a:txBody>
                  <a:tcPr marL="50800" marR="50800" marT="50800" marB="50800" anchor="ctr" anchorCtr="0" horzOverflow="overflow"/>
                </a:tc>
              </a:tr>
              <a:tr h="1165143">
                <a:tc>
                  <a:txBody>
                    <a:bodyPr/>
                    <a:lstStyle/>
                    <a:p>
                      <a:pPr algn="ctr">
                        <a:defRPr sz="1800">
                          <a:solidFill>
                            <a:srgbClr val="000000"/>
                          </a:solidFill>
                        </a:defRPr>
                      </a:pPr>
                      <a:r>
                        <a:rPr sz="2800">
                          <a:solidFill>
                            <a:srgbClr val="5C5C5C"/>
                          </a:solidFill>
                          <a:sym typeface="Iowan Old Style Roman"/>
                        </a:rPr>
                        <a:t>Solsystemet</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Livet på land</a:t>
                      </a:r>
                    </a:p>
                  </a:txBody>
                  <a:tcPr marL="50800" marR="50800" marT="50800" marB="50800" anchor="ctr" anchorCtr="0" horzOverflow="overflow"/>
                </a:tc>
                <a:tc>
                  <a:txBody>
                    <a:bodyPr/>
                    <a:lstStyle/>
                    <a:p>
                      <a:pPr algn="ctr">
                        <a:defRPr sz="1800">
                          <a:solidFill>
                            <a:srgbClr val="000000"/>
                          </a:solidFill>
                        </a:defRPr>
                      </a:pPr>
                      <a:r>
                        <a:rPr sz="2800">
                          <a:solidFill>
                            <a:srgbClr val="5C5C5C"/>
                          </a:solidFill>
                          <a:sym typeface="Iowan Old Style Roman"/>
                        </a:rPr>
                        <a:t>Atmosfæren</a:t>
                      </a:r>
                    </a:p>
                  </a:txBody>
                  <a:tcPr marL="50800" marR="50800" marT="50800" marB="50800" anchor="ctr" anchorCtr="0" horzOverflow="overflow"/>
                </a:tc>
              </a:tr>
              <a:tr h="1165143">
                <a:tc>
                  <a:txBody>
                    <a:bodyPr/>
                    <a:lstStyle/>
                    <a:p>
                      <a:pPr algn="ctr">
                        <a:defRPr sz="2800">
                          <a:sym typeface="Iowan Old Style Roman"/>
                        </a:defRPr>
                      </a:pPr>
                    </a:p>
                  </a:txBody>
                  <a:tcPr marL="50800" marR="50800" marT="50800" marB="50800" anchor="ctr" anchorCtr="0" horzOverflow="overflow">
                    <a:lnB w="12700">
                      <a:miter lim="400000"/>
                    </a:lnB>
                  </a:tcPr>
                </a:tc>
                <a:tc>
                  <a:txBody>
                    <a:bodyPr/>
                    <a:lstStyle/>
                    <a:p>
                      <a:pPr algn="ctr">
                        <a:defRPr sz="1800">
                          <a:solidFill>
                            <a:srgbClr val="000000"/>
                          </a:solidFill>
                        </a:defRPr>
                      </a:pPr>
                      <a:r>
                        <a:rPr sz="2800">
                          <a:solidFill>
                            <a:srgbClr val="5C5C5C"/>
                          </a:solidFill>
                          <a:sym typeface="Iowan Old Style Roman"/>
                        </a:rPr>
                        <a:t>Massedød</a:t>
                      </a:r>
                    </a:p>
                  </a:txBody>
                  <a:tcPr marL="50800" marR="50800" marT="50800" marB="50800" anchor="ctr" anchorCtr="0" horzOverflow="overflow">
                    <a:lnB w="12700">
                      <a:miter lim="400000"/>
                    </a:lnB>
                  </a:tcPr>
                </a:tc>
                <a:tc>
                  <a:txBody>
                    <a:bodyPr/>
                    <a:lstStyle/>
                    <a:p>
                      <a:pPr algn="ctr">
                        <a:defRPr sz="2800">
                          <a:sym typeface="Iowan Old Style Roman"/>
                        </a:defRPr>
                      </a:pP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36" name="Shape 336"/>
          <p:cNvSpPr/>
          <p:nvPr>
            <p:ph type="title"/>
          </p:nvPr>
        </p:nvSpPr>
        <p:spPr>
          <a:prstGeom prst="rect">
            <a:avLst/>
          </a:prstGeom>
        </p:spPr>
        <p:txBody>
          <a:bodyPr/>
          <a:lstStyle>
            <a:lvl1pPr defTabSz="543305">
              <a:spcBef>
                <a:spcPts val="2100"/>
              </a:spcBef>
              <a:defRPr sz="4836"/>
            </a:lvl1pPr>
          </a:lstStyle>
          <a:p>
            <a:pPr/>
            <a:r>
              <a:t>Big Bang til Naturfag</a:t>
            </a:r>
          </a:p>
        </p:txBody>
      </p:sp>
      <p:sp>
        <p:nvSpPr>
          <p:cNvPr id="337" name="Shape 337"/>
          <p:cNvSpPr/>
          <p:nvPr>
            <p:ph type="body" idx="1"/>
          </p:nvPr>
        </p:nvSpPr>
        <p:spPr>
          <a:prstGeom prst="rect">
            <a:avLst/>
          </a:prstGeom>
        </p:spPr>
        <p:txBody>
          <a:bodyPr/>
          <a:lstStyle/>
          <a:p>
            <a:pPr marL="446404" indent="-446404" defTabSz="554990">
              <a:spcBef>
                <a:spcPts val="1700"/>
              </a:spcBef>
              <a:defRPr sz="3040"/>
            </a:pPr>
            <a:r>
              <a:t>Projekt til efteruddannelse af naturfagslærere der underviser i udskolingen (7.-10. kl)</a:t>
            </a:r>
          </a:p>
          <a:p>
            <a:pPr marL="446404" indent="-446404" defTabSz="554990">
              <a:spcBef>
                <a:spcPts val="1700"/>
              </a:spcBef>
              <a:defRPr sz="3040"/>
            </a:pPr>
            <a:r>
              <a:t>Udgangspunkt: “Fra Big Bang til Moderne Menneske”</a:t>
            </a:r>
          </a:p>
          <a:p>
            <a:pPr marL="446404" indent="-446404" defTabSz="554990">
              <a:spcBef>
                <a:spcPts val="1700"/>
              </a:spcBef>
              <a:defRPr sz="3040"/>
            </a:pPr>
            <a:r>
              <a:t>2-dages workshop i august (første uge efter ferien) og januar</a:t>
            </a:r>
          </a:p>
          <a:p>
            <a:pPr lvl="1" marL="892809" indent="-446404" defTabSz="554990">
              <a:spcBef>
                <a:spcPts val="1700"/>
              </a:spcBef>
              <a:defRPr sz="3040"/>
            </a:pPr>
            <a:r>
              <a:t>Kompetenceudvikling indenfor brug af den nyeste forskning og udvikling af nye forløb</a:t>
            </a:r>
          </a:p>
          <a:p>
            <a:pPr lvl="1" marL="892809" indent="-446404" defTabSz="554990">
              <a:spcBef>
                <a:spcPts val="1700"/>
              </a:spcBef>
              <a:defRPr sz="3040"/>
            </a:pPr>
            <a:r>
              <a:t>Overdragelse af nyt materiale og ideer til forsøg og undersøgende arbejde</a:t>
            </a:r>
          </a:p>
          <a:p>
            <a:pPr lvl="1" marL="892809" indent="-446404" defTabSz="554990">
              <a:spcBef>
                <a:spcPts val="1700"/>
              </a:spcBef>
              <a:defRPr sz="3040"/>
            </a:pPr>
            <a:r>
              <a:t>Oplæg af universiteternes forskere fra alle grene af naturvidenskaben</a:t>
            </a:r>
          </a:p>
          <a:p>
            <a:pPr marL="446404" indent="-446404" defTabSz="554990">
              <a:spcBef>
                <a:spcPts val="1700"/>
              </a:spcBef>
              <a:defRPr sz="3040"/>
            </a:pPr>
            <a:r>
              <a:t>BB2MM-oplæg lokalt på skolen for 7.-10. klasserne</a:t>
            </a:r>
          </a:p>
        </p:txBody>
      </p:sp>
      <p:pic>
        <p:nvPicPr>
          <p:cNvPr id="338" name="BBNF_sort.png"/>
          <p:cNvPicPr>
            <a:picLocks noChangeAspect="1"/>
          </p:cNvPicPr>
          <p:nvPr/>
        </p:nvPicPr>
        <p:blipFill>
          <a:blip r:embed="rId3">
            <a:extLst/>
          </a:blip>
          <a:stretch>
            <a:fillRect/>
          </a:stretch>
        </p:blipFill>
        <p:spPr>
          <a:xfrm>
            <a:off x="9912680" y="352292"/>
            <a:ext cx="2593580" cy="1296790"/>
          </a:xfrm>
          <a:prstGeom prst="rect">
            <a:avLst/>
          </a:prstGeom>
          <a:ln w="12700">
            <a:miter lim="400000"/>
          </a:ln>
        </p:spPr>
      </p:pic>
      <p:sp>
        <p:nvSpPr>
          <p:cNvPr id="339" name="Shape 339"/>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Shape 343"/>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44" name="Shape 344"/>
          <p:cNvSpPr/>
          <p:nvPr>
            <p:ph type="title"/>
          </p:nvPr>
        </p:nvSpPr>
        <p:spPr>
          <a:prstGeom prst="rect">
            <a:avLst/>
          </a:prstGeom>
        </p:spPr>
        <p:txBody>
          <a:bodyPr/>
          <a:lstStyle>
            <a:lvl1pPr defTabSz="543305">
              <a:spcBef>
                <a:spcPts val="2100"/>
              </a:spcBef>
              <a:defRPr sz="4836"/>
            </a:lvl1pPr>
          </a:lstStyle>
          <a:p>
            <a:pPr/>
            <a:r>
              <a:t>Formålet</a:t>
            </a:r>
          </a:p>
        </p:txBody>
      </p:sp>
      <p:sp>
        <p:nvSpPr>
          <p:cNvPr id="345" name="Shape 345"/>
          <p:cNvSpPr/>
          <p:nvPr>
            <p:ph type="body" idx="1"/>
          </p:nvPr>
        </p:nvSpPr>
        <p:spPr>
          <a:prstGeom prst="rect">
            <a:avLst/>
          </a:prstGeom>
        </p:spPr>
        <p:txBody>
          <a:bodyPr/>
          <a:lstStyle/>
          <a:p>
            <a:pPr marL="404113" indent="-404113" defTabSz="502412">
              <a:spcBef>
                <a:spcPts val="1500"/>
              </a:spcBef>
              <a:defRPr sz="2752"/>
            </a:pPr>
            <a:r>
              <a:t>Overdragelse af en fantastisk (men sand) fortælling om vores naturvidenskabelige forståelse af verden</a:t>
            </a:r>
          </a:p>
          <a:p>
            <a:pPr marL="404113" indent="-404113" defTabSz="502412">
              <a:spcBef>
                <a:spcPts val="1500"/>
              </a:spcBef>
              <a:defRPr sz="2752"/>
            </a:pPr>
            <a:r>
              <a:t>Udarbejdelse af tværfaglige forløb, der benytter et eller flere af BB2MM-temaerne</a:t>
            </a:r>
          </a:p>
          <a:p>
            <a:pPr marL="404113" indent="-404113" defTabSz="502412">
              <a:spcBef>
                <a:spcPts val="1500"/>
              </a:spcBef>
              <a:defRPr sz="2752"/>
            </a:pPr>
            <a:r>
              <a:t>Materiale der kan støtte op omkring fortællingen og som er brugbart i udviklingen af de nye forløb</a:t>
            </a:r>
          </a:p>
          <a:p>
            <a:pPr marL="404113" indent="-404113" defTabSz="502412">
              <a:spcBef>
                <a:spcPts val="1500"/>
              </a:spcBef>
              <a:defRPr sz="2752"/>
            </a:pPr>
            <a:r>
              <a:t>Et alternativ til ministeriets forslag til FFFO’er, som stort set er direkte klar til overtagelse</a:t>
            </a:r>
          </a:p>
          <a:p>
            <a:pPr marL="404113" indent="-404113" defTabSz="502412">
              <a:spcBef>
                <a:spcPts val="1500"/>
              </a:spcBef>
              <a:defRPr sz="2752"/>
            </a:pPr>
            <a:r>
              <a:t>Ny viden direkte fra forskerne, som man ikke behøver at vente på bliver udgivet, men som kan bruges med det samme i undervisningen</a:t>
            </a:r>
          </a:p>
          <a:p>
            <a:pPr marL="404113" indent="-404113" defTabSz="502412">
              <a:spcBef>
                <a:spcPts val="1500"/>
              </a:spcBef>
              <a:defRPr sz="2752"/>
            </a:pPr>
            <a:r>
              <a:t>Undervisning der ikke bare er interessant og lærerigt for eleverne, men som også giver dig (læreren) en ny indgangsvinkel og fornyet inspiration</a:t>
            </a:r>
          </a:p>
        </p:txBody>
      </p:sp>
      <p:pic>
        <p:nvPicPr>
          <p:cNvPr id="346"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347" name="Shape 347"/>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50" name="Shape 350"/>
          <p:cNvSpPr/>
          <p:nvPr>
            <p:ph type="title"/>
          </p:nvPr>
        </p:nvSpPr>
        <p:spPr>
          <a:prstGeom prst="rect">
            <a:avLst/>
          </a:prstGeom>
        </p:spPr>
        <p:txBody>
          <a:bodyPr/>
          <a:lstStyle>
            <a:lvl1pPr defTabSz="543305">
              <a:spcBef>
                <a:spcPts val="2100"/>
              </a:spcBef>
              <a:defRPr sz="4836"/>
            </a:lvl1pPr>
          </a:lstStyle>
          <a:p>
            <a:pPr/>
            <a:r>
              <a:t>Nyt undervisningsMateriale </a:t>
            </a:r>
          </a:p>
        </p:txBody>
      </p:sp>
      <p:sp>
        <p:nvSpPr>
          <p:cNvPr id="351" name="Shape 351"/>
          <p:cNvSpPr/>
          <p:nvPr>
            <p:ph type="body" idx="1"/>
          </p:nvPr>
        </p:nvSpPr>
        <p:spPr>
          <a:prstGeom prst="rect">
            <a:avLst/>
          </a:prstGeom>
        </p:spPr>
        <p:txBody>
          <a:bodyPr/>
          <a:lstStyle/>
          <a:p>
            <a:pPr marL="385318" indent="-385318" defTabSz="479044">
              <a:spcBef>
                <a:spcPts val="1400"/>
              </a:spcBef>
              <a:defRPr sz="2624"/>
            </a:pPr>
            <a:r>
              <a:t>Vi har indsamlet den seneste viden fra forskere på tværs af de naturvidenskabelige fakulteter</a:t>
            </a:r>
          </a:p>
          <a:p>
            <a:pPr marL="385318" indent="-385318" defTabSz="479044">
              <a:spcBef>
                <a:spcPts val="1400"/>
              </a:spcBef>
              <a:defRPr sz="2624"/>
            </a:pPr>
            <a:r>
              <a:t>Resultat: Moderne samling af undervisningsmateriale</a:t>
            </a:r>
          </a:p>
          <a:p>
            <a:pPr marL="385318" indent="-385318" defTabSz="479044">
              <a:spcBef>
                <a:spcPts val="1400"/>
              </a:spcBef>
              <a:defRPr sz="2624"/>
            </a:pPr>
            <a:r>
              <a:t>Omfang: ca. 450 slides (PPT/PDF)</a:t>
            </a:r>
          </a:p>
          <a:p>
            <a:pPr marL="385318" indent="-385318" defTabSz="479044">
              <a:spcBef>
                <a:spcPts val="1400"/>
              </a:spcBef>
              <a:defRPr sz="2624"/>
            </a:pPr>
            <a:r>
              <a:t>Indhold: Figurer og forklaringer af vigtige koncepter</a:t>
            </a:r>
          </a:p>
          <a:p>
            <a:pPr marL="385318" indent="-385318" defTabSz="479044">
              <a:spcBef>
                <a:spcPts val="1400"/>
              </a:spcBef>
              <a:defRPr sz="2624"/>
            </a:pPr>
          </a:p>
          <a:p>
            <a:pPr marL="385318" indent="-385318" defTabSz="479044">
              <a:spcBef>
                <a:spcPts val="1400"/>
              </a:spcBef>
              <a:defRPr sz="2624"/>
            </a:pPr>
            <a:r>
              <a:t>Vi har indsamlet ideer til undersøgende arbejde fra lærere, undervisere, studerende og mange andre</a:t>
            </a:r>
          </a:p>
          <a:p>
            <a:pPr marL="385318" indent="-385318" defTabSz="479044">
              <a:spcBef>
                <a:spcPts val="1400"/>
              </a:spcBef>
              <a:defRPr sz="2624"/>
            </a:pPr>
            <a:r>
              <a:t>Resultat: Idekatalog over muligt undersøgende arbejde</a:t>
            </a:r>
          </a:p>
          <a:p>
            <a:pPr marL="385318" indent="-385318" defTabSz="479044">
              <a:spcBef>
                <a:spcPts val="1400"/>
              </a:spcBef>
              <a:defRPr sz="2624"/>
            </a:pPr>
            <a:r>
              <a:t>Omfang: Flere ideer til hvert emne under BB2MM</a:t>
            </a:r>
          </a:p>
          <a:p>
            <a:pPr marL="385318" indent="-385318" defTabSz="479044">
              <a:spcBef>
                <a:spcPts val="1400"/>
              </a:spcBef>
              <a:defRPr sz="2624"/>
            </a:pPr>
            <a:r>
              <a:t>Indhold: Fuldt beskrevne vejledninger, skitserede ideer, referencer til eksiterende materiale etc.</a:t>
            </a:r>
          </a:p>
        </p:txBody>
      </p:sp>
      <p:pic>
        <p:nvPicPr>
          <p:cNvPr id="352" name="BBNF_sort.png"/>
          <p:cNvPicPr>
            <a:picLocks noChangeAspect="1"/>
          </p:cNvPicPr>
          <p:nvPr/>
        </p:nvPicPr>
        <p:blipFill>
          <a:blip r:embed="rId3">
            <a:extLst/>
          </a:blip>
          <a:stretch>
            <a:fillRect/>
          </a:stretch>
        </p:blipFill>
        <p:spPr>
          <a:xfrm>
            <a:off x="9912680" y="352292"/>
            <a:ext cx="2593580" cy="1296790"/>
          </a:xfrm>
          <a:prstGeom prst="rect">
            <a:avLst/>
          </a:prstGeom>
          <a:ln w="12700">
            <a:miter lim="400000"/>
          </a:ln>
        </p:spPr>
      </p:pic>
      <p:sp>
        <p:nvSpPr>
          <p:cNvPr id="353" name="Shape 353"/>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58" name="Shape 358"/>
          <p:cNvSpPr/>
          <p:nvPr>
            <p:ph type="title"/>
          </p:nvPr>
        </p:nvSpPr>
        <p:spPr>
          <a:prstGeom prst="rect">
            <a:avLst/>
          </a:prstGeom>
        </p:spPr>
        <p:txBody>
          <a:bodyPr/>
          <a:lstStyle>
            <a:lvl1pPr defTabSz="543305">
              <a:spcBef>
                <a:spcPts val="2100"/>
              </a:spcBef>
              <a:defRPr sz="4836"/>
            </a:lvl1pPr>
          </a:lstStyle>
          <a:p>
            <a:pPr/>
            <a:r>
              <a:t>Øvelse 3: Hvilket forsøg mangler du?</a:t>
            </a:r>
          </a:p>
        </p:txBody>
      </p:sp>
      <p:sp>
        <p:nvSpPr>
          <p:cNvPr id="359" name="Shape 359"/>
          <p:cNvSpPr/>
          <p:nvPr>
            <p:ph type="body" idx="1"/>
          </p:nvPr>
        </p:nvSpPr>
        <p:spPr>
          <a:prstGeom prst="rect">
            <a:avLst/>
          </a:prstGeom>
        </p:spPr>
        <p:txBody>
          <a:bodyPr/>
          <a:lstStyle/>
          <a:p>
            <a:pPr/>
            <a:r>
              <a:t>I det fortsatte arbejde med projektet, ønsker vi at udvikle flere ideer til forsøg og undersøgende arbejde</a:t>
            </a:r>
          </a:p>
          <a:p>
            <a:pPr/>
            <a:r>
              <a:t>Vi har ideer til forsøg, men I (lærerne) har erfaringen</a:t>
            </a:r>
          </a:p>
          <a:p>
            <a:pPr/>
            <a:r>
              <a:t>Spørgmål:</a:t>
            </a:r>
          </a:p>
          <a:p>
            <a:pPr lvl="1"/>
            <a:r>
              <a:t>Hvilke koncepter er en udfordring at undervise?</a:t>
            </a:r>
          </a:p>
          <a:p>
            <a:pPr lvl="1"/>
            <a:r>
              <a:t>Hvilke emner og/eller forløb mangler I undersøgende arbejde til?</a:t>
            </a:r>
          </a:p>
          <a:p>
            <a:pPr lvl="1"/>
          </a:p>
          <a:p>
            <a:pPr/>
            <a:r>
              <a:t>Vi ønsker at tilbyde netop det I går og mangler </a:t>
            </a:r>
            <a:br/>
            <a:r>
              <a:t>(skriv til </a:t>
            </a:r>
            <a:r>
              <a:rPr u="sng">
                <a:hlinkClick r:id="rId2" invalidUrl="" action="" tgtFrame="" tooltip="" history="1" highlightClick="0" endSnd="0"/>
              </a:rPr>
              <a:t>info@bigbangnaturfag.dk</a:t>
            </a:r>
            <a:r>
              <a:t>)</a:t>
            </a:r>
          </a:p>
        </p:txBody>
      </p:sp>
      <p:pic>
        <p:nvPicPr>
          <p:cNvPr id="360" name="BBNF_sort.png"/>
          <p:cNvPicPr>
            <a:picLocks noChangeAspect="1"/>
          </p:cNvPicPr>
          <p:nvPr/>
        </p:nvPicPr>
        <p:blipFill>
          <a:blip r:embed="rId3">
            <a:extLst/>
          </a:blip>
          <a:stretch>
            <a:fillRect/>
          </a:stretch>
        </p:blipFill>
        <p:spPr>
          <a:xfrm>
            <a:off x="9912680" y="352292"/>
            <a:ext cx="2593580" cy="1296790"/>
          </a:xfrm>
          <a:prstGeom prst="rect">
            <a:avLst/>
          </a:prstGeom>
          <a:ln w="12700">
            <a:miter lim="400000"/>
          </a:ln>
        </p:spPr>
      </p:pic>
      <p:sp>
        <p:nvSpPr>
          <p:cNvPr id="361" name="Shape 36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3" name="IMG_0499.jpeg"/>
          <p:cNvPicPr>
            <a:picLocks noChangeAspect="1"/>
          </p:cNvPicPr>
          <p:nvPr>
            <p:ph type="pic" idx="13"/>
          </p:nvPr>
        </p:nvPicPr>
        <p:blipFill>
          <a:blip r:embed="rId2">
            <a:extLst/>
          </a:blip>
          <a:srcRect l="14920" t="17296" r="31810" b="4039"/>
          <a:stretch>
            <a:fillRect/>
          </a:stretch>
        </p:blipFill>
        <p:spPr>
          <a:prstGeom prst="rect">
            <a:avLst/>
          </a:prstGeom>
          <a:ln w="38100">
            <a:solidFill>
              <a:srgbClr val="747676"/>
            </a:solidFill>
          </a:ln>
        </p:spPr>
      </p:pic>
      <p:sp>
        <p:nvSpPr>
          <p:cNvPr id="364" name="Shape 364"/>
          <p:cNvSpPr/>
          <p:nvPr/>
        </p:nvSpPr>
        <p:spPr>
          <a:xfrm>
            <a:off x="595521" y="586517"/>
            <a:ext cx="6555459" cy="1851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 y="21600"/>
                </a:moveTo>
                <a:lnTo>
                  <a:pt x="21600" y="181"/>
                </a:lnTo>
                <a:lnTo>
                  <a:pt x="0" y="0"/>
                </a:lnTo>
                <a:lnTo>
                  <a:pt x="8" y="21600"/>
                </a:lnTo>
                <a:close/>
              </a:path>
            </a:pathLst>
          </a:custGeom>
          <a:solidFill>
            <a:srgbClr val="FFFFFF">
              <a:alpha val="36868"/>
            </a:srgbClr>
          </a:solidFill>
          <a:ln w="12700">
            <a:miter lim="400000"/>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pic>
        <p:nvPicPr>
          <p:cNvPr id="365" name="IMG_0217.jpeg"/>
          <p:cNvPicPr>
            <a:picLocks noChangeAspect="1"/>
          </p:cNvPicPr>
          <p:nvPr>
            <p:ph type="pic" idx="14"/>
          </p:nvPr>
        </p:nvPicPr>
        <p:blipFill>
          <a:blip r:embed="rId3">
            <a:extLst/>
          </a:blip>
          <a:srcRect l="30088" t="1095" r="3531" b="15656"/>
          <a:stretch>
            <a:fillRect/>
          </a:stretch>
        </p:blipFill>
        <p:spPr>
          <a:xfrm>
            <a:off x="8135231" y="571623"/>
            <a:ext cx="4298069" cy="3593978"/>
          </a:xfrm>
          <a:prstGeom prst="rect">
            <a:avLst/>
          </a:prstGeom>
          <a:ln w="38100">
            <a:solidFill>
              <a:srgbClr val="747676"/>
            </a:solidFill>
          </a:ln>
        </p:spPr>
      </p:pic>
      <p:pic>
        <p:nvPicPr>
          <p:cNvPr id="366" name="IMG_0777.jpg"/>
          <p:cNvPicPr>
            <a:picLocks noChangeAspect="1"/>
          </p:cNvPicPr>
          <p:nvPr>
            <p:ph type="pic" idx="15"/>
          </p:nvPr>
        </p:nvPicPr>
        <p:blipFill>
          <a:blip r:embed="rId4">
            <a:extLst/>
          </a:blip>
          <a:srcRect l="29569" t="26645" r="16923" b="13808"/>
          <a:stretch>
            <a:fillRect/>
          </a:stretch>
        </p:blipFill>
        <p:spPr>
          <a:xfrm>
            <a:off x="8135336" y="4305437"/>
            <a:ext cx="4297965" cy="3587318"/>
          </a:xfrm>
          <a:prstGeom prst="rect">
            <a:avLst/>
          </a:prstGeom>
          <a:ln w="38100">
            <a:solidFill>
              <a:srgbClr val="747676"/>
            </a:solidFill>
          </a:ln>
        </p:spPr>
      </p:pic>
      <p:sp>
        <p:nvSpPr>
          <p:cNvPr id="367" name="Shape 367"/>
          <p:cNvSpPr/>
          <p:nvPr>
            <p:ph type="body" sz="quarter" idx="1"/>
          </p:nvPr>
        </p:nvSpPr>
        <p:spPr>
          <a:prstGeom prst="rect">
            <a:avLst/>
          </a:prstGeom>
        </p:spPr>
        <p:txBody>
          <a:bodyPr/>
          <a:lstStyle/>
          <a:p>
            <a:pPr/>
            <a:r>
              <a:t>Stemningen var udforskende, deltagerne var produktive og vidensdelingen på markedspladsen var en stor succes. Alle kom hjem med mange nye ideer!</a:t>
            </a:r>
          </a:p>
        </p:txBody>
      </p:sp>
      <p:sp>
        <p:nvSpPr>
          <p:cNvPr id="368" name="Shape 368"/>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9" name="BBNF_sort.png"/>
          <p:cNvPicPr>
            <a:picLocks noChangeAspect="1"/>
          </p:cNvPicPr>
          <p:nvPr/>
        </p:nvPicPr>
        <p:blipFill>
          <a:blip r:embed="rId5">
            <a:extLst/>
          </a:blip>
          <a:stretch>
            <a:fillRect/>
          </a:stretch>
        </p:blipFill>
        <p:spPr>
          <a:xfrm>
            <a:off x="594931" y="549726"/>
            <a:ext cx="2593579" cy="1296790"/>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72" name="Shape 372"/>
          <p:cNvSpPr/>
          <p:nvPr>
            <p:ph type="title"/>
          </p:nvPr>
        </p:nvSpPr>
        <p:spPr>
          <a:prstGeom prst="rect">
            <a:avLst/>
          </a:prstGeom>
        </p:spPr>
        <p:txBody>
          <a:bodyPr/>
          <a:lstStyle>
            <a:lvl1pPr defTabSz="543305">
              <a:spcBef>
                <a:spcPts val="2100"/>
              </a:spcBef>
              <a:defRPr sz="4836"/>
            </a:lvl1pPr>
          </a:lstStyle>
          <a:p>
            <a:pPr/>
            <a:r>
              <a:t>Rapport efter 1. år med projektet</a:t>
            </a:r>
          </a:p>
        </p:txBody>
      </p:sp>
      <p:sp>
        <p:nvSpPr>
          <p:cNvPr id="373" name="Shape 373"/>
          <p:cNvSpPr/>
          <p:nvPr>
            <p:ph type="body" idx="1"/>
          </p:nvPr>
        </p:nvSpPr>
        <p:spPr>
          <a:prstGeom prst="rect">
            <a:avLst/>
          </a:prstGeom>
        </p:spPr>
        <p:txBody>
          <a:bodyPr/>
          <a:lstStyle/>
          <a:p>
            <a:pPr marL="422909" indent="-422909" defTabSz="525779">
              <a:spcBef>
                <a:spcPts val="1600"/>
              </a:spcBef>
              <a:defRPr sz="2880"/>
            </a:pPr>
            <a:r>
              <a:t>Tilmeldte: 350 lærere fra 86 skoler (+en håndfuld andre)</a:t>
            </a:r>
          </a:p>
          <a:p>
            <a:pPr marL="422909" indent="-422909" defTabSz="525779">
              <a:spcBef>
                <a:spcPts val="1600"/>
              </a:spcBef>
              <a:defRPr sz="2880"/>
            </a:pPr>
            <a:r>
              <a:t>De fik BB2MM fortællingen, og en opfølgning (det vi endnu ikke ved)</a:t>
            </a:r>
          </a:p>
          <a:p>
            <a:pPr marL="422909" indent="-422909" defTabSz="525779">
              <a:spcBef>
                <a:spcPts val="1600"/>
              </a:spcBef>
              <a:defRPr sz="2880"/>
            </a:pPr>
            <a:r>
              <a:t>Faglige oplæg fra top-forskere om bl.a.:</a:t>
            </a:r>
          </a:p>
          <a:p>
            <a:pPr lvl="1" marL="845819" indent="-422909" defTabSz="525779">
              <a:spcBef>
                <a:spcPts val="1600"/>
              </a:spcBef>
              <a:defRPr sz="2880"/>
            </a:pPr>
            <a:r>
              <a:t>Kosmisk støv</a:t>
            </a:r>
          </a:p>
          <a:p>
            <a:pPr lvl="1" marL="845819" indent="-422909" defTabSz="525779">
              <a:spcBef>
                <a:spcPts val="1600"/>
              </a:spcBef>
              <a:defRPr sz="2880"/>
            </a:pPr>
            <a:r>
              <a:t>Oldtidsmennesker</a:t>
            </a:r>
          </a:p>
          <a:p>
            <a:pPr lvl="1" marL="845819" indent="-422909" defTabSz="525779">
              <a:spcBef>
                <a:spcPts val="1600"/>
              </a:spcBef>
              <a:defRPr sz="2880"/>
            </a:pPr>
            <a:r>
              <a:t>Exoplaneter</a:t>
            </a:r>
          </a:p>
          <a:p>
            <a:pPr lvl="1" marL="845819" indent="-422909" defTabSz="525779">
              <a:spcBef>
                <a:spcPts val="1600"/>
              </a:spcBef>
              <a:defRPr sz="2880"/>
            </a:pPr>
            <a:r>
              <a:t>Klimaet før og nu</a:t>
            </a:r>
          </a:p>
          <a:p>
            <a:pPr marL="422909" indent="-422909" defTabSz="525779">
              <a:spcBef>
                <a:spcPts val="1600"/>
              </a:spcBef>
              <a:defRPr sz="2880"/>
            </a:pPr>
            <a:r>
              <a:t>Besøg i iskernekælder, acceleratorer og dateringslaboratorium</a:t>
            </a:r>
          </a:p>
          <a:p>
            <a:pPr marL="422909" indent="-422909" defTabSz="525779">
              <a:spcBef>
                <a:spcPts val="1600"/>
              </a:spcBef>
              <a:defRPr sz="2880"/>
            </a:pPr>
            <a:r>
              <a:t>Markedsdagen mindst 2/3 af skolerne havde en stand og delte ideer og erfaringer til forløb og forsøg</a:t>
            </a:r>
          </a:p>
        </p:txBody>
      </p:sp>
      <p:pic>
        <p:nvPicPr>
          <p:cNvPr id="374"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375" name="Shape 375"/>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78" name="Shape 378"/>
          <p:cNvSpPr/>
          <p:nvPr>
            <p:ph type="title"/>
          </p:nvPr>
        </p:nvSpPr>
        <p:spPr>
          <a:prstGeom prst="rect">
            <a:avLst/>
          </a:prstGeom>
        </p:spPr>
        <p:txBody>
          <a:bodyPr/>
          <a:lstStyle>
            <a:lvl1pPr defTabSz="543305">
              <a:spcBef>
                <a:spcPts val="2100"/>
              </a:spcBef>
              <a:defRPr sz="4836"/>
            </a:lvl1pPr>
          </a:lstStyle>
          <a:p>
            <a:pPr/>
            <a:r>
              <a:t>Rapport efter 1. år med projektet</a:t>
            </a:r>
          </a:p>
        </p:txBody>
      </p:sp>
      <p:sp>
        <p:nvSpPr>
          <p:cNvPr id="379" name="Shape 379"/>
          <p:cNvSpPr/>
          <p:nvPr>
            <p:ph type="body" idx="1"/>
          </p:nvPr>
        </p:nvSpPr>
        <p:spPr>
          <a:prstGeom prst="rect">
            <a:avLst/>
          </a:prstGeom>
        </p:spPr>
        <p:txBody>
          <a:bodyPr/>
          <a:lstStyle/>
          <a:p>
            <a:pPr marL="413512" indent="-413512" defTabSz="514095">
              <a:spcBef>
                <a:spcPts val="1500"/>
              </a:spcBef>
              <a:defRPr sz="2816"/>
            </a:pPr>
            <a:r>
              <a:t>Detaljeret ekstern evaluering af projektet (andel tilfredse):</a:t>
            </a:r>
          </a:p>
          <a:p>
            <a:pPr marL="413512" indent="-413512" defTabSz="514095">
              <a:spcBef>
                <a:spcPts val="1500"/>
              </a:spcBef>
              <a:defRPr sz="2816"/>
            </a:pPr>
            <a:r>
              <a:rPr>
                <a:latin typeface="Iowan Old Style Bold"/>
                <a:ea typeface="Iowan Old Style Bold"/>
                <a:cs typeface="Iowan Old Style Bold"/>
                <a:sym typeface="Iowan Old Style Bold"/>
              </a:rPr>
              <a:t>Populære oplæg</a:t>
            </a:r>
            <a:r>
              <a:t>, både faglige (95%) og didaktiske (91%)</a:t>
            </a:r>
          </a:p>
          <a:p>
            <a:pPr marL="413512" indent="-413512" defTabSz="514095">
              <a:spcBef>
                <a:spcPts val="1500"/>
              </a:spcBef>
              <a:defRPr sz="2816"/>
            </a:pPr>
            <a:r>
              <a:t>Skolebesøgene var med til at </a:t>
            </a:r>
            <a:r>
              <a:rPr>
                <a:latin typeface="Iowan Old Style Bold"/>
                <a:ea typeface="Iowan Old Style Bold"/>
                <a:cs typeface="Iowan Old Style Bold"/>
                <a:sym typeface="Iowan Old Style Bold"/>
              </a:rPr>
              <a:t>løfte eleverne</a:t>
            </a:r>
            <a:r>
              <a:t>s naturfaglige forståelse (82%)</a:t>
            </a:r>
          </a:p>
          <a:p>
            <a:pPr marL="413512" indent="-413512" defTabSz="514095">
              <a:spcBef>
                <a:spcPts val="1500"/>
              </a:spcBef>
              <a:defRPr sz="2816"/>
            </a:pPr>
            <a:r>
              <a:t>God </a:t>
            </a:r>
            <a:r>
              <a:rPr>
                <a:latin typeface="Iowan Old Style Bold"/>
                <a:ea typeface="Iowan Old Style Bold"/>
                <a:cs typeface="Iowan Old Style Bold"/>
                <a:sym typeface="Iowan Old Style Bold"/>
              </a:rPr>
              <a:t>vidensdeling</a:t>
            </a:r>
            <a:r>
              <a:t> og </a:t>
            </a:r>
            <a:r>
              <a:rPr>
                <a:latin typeface="Iowan Old Style Bold"/>
                <a:ea typeface="Iowan Old Style Bold"/>
                <a:cs typeface="Iowan Old Style Bold"/>
                <a:sym typeface="Iowan Old Style Bold"/>
              </a:rPr>
              <a:t>erfaringsudvekling</a:t>
            </a:r>
            <a:r>
              <a:t> på markedspladsen (96%)</a:t>
            </a:r>
          </a:p>
          <a:p>
            <a:pPr marL="413512" indent="-413512" defTabSz="514095">
              <a:spcBef>
                <a:spcPts val="1500"/>
              </a:spcBef>
              <a:defRPr sz="2816"/>
            </a:pPr>
            <a:r>
              <a:t>Størstedelen af lærerne (77%) har </a:t>
            </a:r>
            <a:r>
              <a:rPr>
                <a:latin typeface="Iowan Old Style Bold"/>
                <a:ea typeface="Iowan Old Style Bold"/>
                <a:cs typeface="Iowan Old Style Bold"/>
                <a:sym typeface="Iowan Old Style Bold"/>
              </a:rPr>
              <a:t>afholdt BB2MM-forløb</a:t>
            </a:r>
            <a:r>
              <a:t> i år</a:t>
            </a:r>
          </a:p>
          <a:p>
            <a:pPr marL="413512" indent="-413512" defTabSz="514095">
              <a:spcBef>
                <a:spcPts val="1500"/>
              </a:spcBef>
              <a:defRPr sz="2816"/>
            </a:pPr>
            <a:r>
              <a:t>Nogle (30%) har endda planlagt at </a:t>
            </a:r>
            <a:r>
              <a:rPr>
                <a:latin typeface="Iowan Old Style Bold"/>
                <a:ea typeface="Iowan Old Style Bold"/>
                <a:cs typeface="Iowan Old Style Bold"/>
                <a:sym typeface="Iowan Old Style Bold"/>
              </a:rPr>
              <a:t>bruge det som FFFO</a:t>
            </a:r>
          </a:p>
          <a:p>
            <a:pPr marL="413512" indent="-413512" defTabSz="514095">
              <a:spcBef>
                <a:spcPts val="1500"/>
              </a:spcBef>
              <a:defRPr sz="2816"/>
            </a:pPr>
            <a:r>
              <a:rPr>
                <a:latin typeface="Iowan Old Style Bold"/>
                <a:ea typeface="Iowan Old Style Bold"/>
                <a:cs typeface="Iowan Old Style Bold"/>
                <a:sym typeface="Iowan Old Style Bold"/>
              </a:rPr>
              <a:t>Materialet blev brugt</a:t>
            </a:r>
            <a:r>
              <a:t> direkte eller i tilpasset form (af 84% af lærerne)</a:t>
            </a:r>
          </a:p>
          <a:p>
            <a:pPr marL="413512" indent="-413512" defTabSz="514095">
              <a:spcBef>
                <a:spcPts val="1500"/>
              </a:spcBef>
              <a:defRPr sz="2816"/>
            </a:pPr>
            <a:r>
              <a:t>Desuden, øget </a:t>
            </a:r>
            <a:r>
              <a:rPr>
                <a:latin typeface="Iowan Old Style Bold"/>
                <a:ea typeface="Iowan Old Style Bold"/>
                <a:cs typeface="Iowan Old Style Bold"/>
                <a:sym typeface="Iowan Old Style Bold"/>
              </a:rPr>
              <a:t>naturfaglig forståelse</a:t>
            </a:r>
            <a:r>
              <a:t> og </a:t>
            </a:r>
            <a:r>
              <a:rPr>
                <a:latin typeface="Iowan Old Style Bold"/>
                <a:ea typeface="Iowan Old Style Bold"/>
                <a:cs typeface="Iowan Old Style Bold"/>
                <a:sym typeface="Iowan Old Style Bold"/>
              </a:rPr>
              <a:t>beriget samarbejde</a:t>
            </a:r>
            <a:r>
              <a:t> i teamet</a:t>
            </a:r>
          </a:p>
          <a:p>
            <a:pPr marL="0" indent="0" algn="ctr" defTabSz="514095">
              <a:spcBef>
                <a:spcPts val="1500"/>
              </a:spcBef>
              <a:buSzTx/>
              <a:buFontTx/>
              <a:buNone/>
              <a:defRPr sz="2816">
                <a:latin typeface="Iowan Old Style Bold"/>
                <a:ea typeface="Iowan Old Style Bold"/>
                <a:cs typeface="Iowan Old Style Bold"/>
                <a:sym typeface="Iowan Old Style Bold"/>
              </a:defRPr>
            </a:pPr>
          </a:p>
          <a:p>
            <a:pPr marL="0" indent="0" algn="ctr" defTabSz="514095">
              <a:spcBef>
                <a:spcPts val="1500"/>
              </a:spcBef>
              <a:buSzTx/>
              <a:buFontTx/>
              <a:buNone/>
              <a:defRPr sz="2816">
                <a:latin typeface="Iowan Old Style Bold"/>
                <a:ea typeface="Iowan Old Style Bold"/>
                <a:cs typeface="Iowan Old Style Bold"/>
                <a:sym typeface="Iowan Old Style Bold"/>
              </a:defRPr>
            </a:pPr>
            <a:r>
              <a:t>Alle (99%) anbefaler andre at deltage i projektet</a:t>
            </a:r>
          </a:p>
        </p:txBody>
      </p:sp>
      <p:pic>
        <p:nvPicPr>
          <p:cNvPr id="380"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381" name="Shape 38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84" name="Shape 384"/>
          <p:cNvSpPr/>
          <p:nvPr>
            <p:ph type="ctrTitle"/>
          </p:nvPr>
        </p:nvSpPr>
        <p:spPr>
          <a:prstGeom prst="rect">
            <a:avLst/>
          </a:prstGeom>
        </p:spPr>
        <p:txBody>
          <a:bodyPr/>
          <a:lstStyle/>
          <a:p>
            <a:pPr/>
            <a:r>
              <a:t>Vil i med?</a:t>
            </a:r>
          </a:p>
        </p:txBody>
      </p:sp>
      <p:sp>
        <p:nvSpPr>
          <p:cNvPr id="385" name="Shape 385"/>
          <p:cNvSpPr/>
          <p:nvPr>
            <p:ph type="subTitle" sz="half" idx="1"/>
          </p:nvPr>
        </p:nvSpPr>
        <p:spPr>
          <a:prstGeom prst="rect">
            <a:avLst/>
          </a:prstGeom>
        </p:spPr>
        <p:txBody>
          <a:bodyPr/>
          <a:lstStyle/>
          <a:p>
            <a:pPr/>
            <a:r>
              <a:t>Vi håber at se jer til august!</a:t>
            </a:r>
          </a:p>
          <a:p>
            <a:pPr>
              <a:defRPr sz="3500"/>
            </a:pPr>
          </a:p>
          <a:p>
            <a:pPr>
              <a:defRPr sz="3500"/>
            </a:pPr>
            <a:r>
              <a:t>(tilmelding på </a:t>
            </a:r>
            <a:r>
              <a:rPr u="sng">
                <a:hlinkClick r:id="rId2" invalidUrl="" action="" tgtFrame="" tooltip="" history="1" highlightClick="0" endSnd="0"/>
              </a:rPr>
              <a:t>bigbangnaturfag.dk</a:t>
            </a:r>
            <a:r>
              <a:t>)</a:t>
            </a:r>
          </a:p>
        </p:txBody>
      </p:sp>
      <p:sp>
        <p:nvSpPr>
          <p:cNvPr id="386" name="Shape 386"/>
          <p:cNvSpPr/>
          <p:nvPr>
            <p:ph type="sldNum" sz="quarter" idx="4294967295"/>
          </p:nvPr>
        </p:nvSpPr>
        <p:spPr>
          <a:xfrm>
            <a:off x="12088552" y="9189156"/>
            <a:ext cx="309365" cy="342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7" name="BBNF_sort.png"/>
          <p:cNvPicPr>
            <a:picLocks noChangeAspect="1"/>
          </p:cNvPicPr>
          <p:nvPr/>
        </p:nvPicPr>
        <p:blipFill>
          <a:blip r:embed="rId3">
            <a:extLst/>
          </a:blip>
          <a:stretch>
            <a:fillRect/>
          </a:stretch>
        </p:blipFill>
        <p:spPr>
          <a:xfrm>
            <a:off x="9912680" y="352292"/>
            <a:ext cx="2593580" cy="1296790"/>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44" name="Shape 144"/>
          <p:cNvSpPr/>
          <p:nvPr>
            <p:ph type="title"/>
          </p:nvPr>
        </p:nvSpPr>
        <p:spPr>
          <a:prstGeom prst="rect">
            <a:avLst/>
          </a:prstGeom>
        </p:spPr>
        <p:txBody>
          <a:bodyPr/>
          <a:lstStyle>
            <a:lvl1pPr defTabSz="543305">
              <a:spcBef>
                <a:spcPts val="2100"/>
              </a:spcBef>
              <a:defRPr sz="4836"/>
            </a:lvl1pPr>
          </a:lstStyle>
          <a:p>
            <a:pPr/>
            <a:r>
              <a:t>Tankeeksperiment: Historie uden rammefortællingen</a:t>
            </a:r>
          </a:p>
        </p:txBody>
      </p:sp>
      <p:sp>
        <p:nvSpPr>
          <p:cNvPr id="145" name="Shape 145"/>
          <p:cNvSpPr/>
          <p:nvPr>
            <p:ph type="body" idx="1"/>
          </p:nvPr>
        </p:nvSpPr>
        <p:spPr>
          <a:xfrm>
            <a:off x="571500" y="1803400"/>
            <a:ext cx="7104811" cy="7226300"/>
          </a:xfrm>
          <a:prstGeom prst="rect">
            <a:avLst/>
          </a:prstGeom>
        </p:spPr>
        <p:txBody>
          <a:bodyPr/>
          <a:lstStyle/>
          <a:p>
            <a:pPr/>
            <a:r>
              <a:t>Marco Polo bringer rigdomme hjem fra Asien</a:t>
            </a:r>
          </a:p>
          <a:p>
            <a:pPr/>
            <a:r>
              <a:t>Christopher Columbus ‘opdager’ den ‘nye verden’</a:t>
            </a:r>
          </a:p>
          <a:p>
            <a:pPr/>
            <a:r>
              <a:t>30 års krigen </a:t>
            </a:r>
          </a:p>
          <a:p>
            <a:pPr/>
            <a:r>
              <a:t>Amerikansk selvstændighed</a:t>
            </a:r>
          </a:p>
        </p:txBody>
      </p:sp>
      <p:sp>
        <p:nvSpPr>
          <p:cNvPr id="146" name="Shape 146"/>
          <p:cNvSpPr/>
          <p:nvPr>
            <p:ph type="sldNum" sz="quarter" idx="4294967295"/>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 name="pasted-image.png"/>
          <p:cNvPicPr>
            <a:picLocks noChangeAspect="1"/>
          </p:cNvPicPr>
          <p:nvPr/>
        </p:nvPicPr>
        <p:blipFill>
          <a:blip r:embed="rId3">
            <a:extLst/>
          </a:blip>
          <a:srcRect l="10551" t="0" r="0" b="2108"/>
          <a:stretch>
            <a:fillRect/>
          </a:stretch>
        </p:blipFill>
        <p:spPr>
          <a:xfrm>
            <a:off x="9601561" y="1860172"/>
            <a:ext cx="2479582" cy="2973822"/>
          </a:xfrm>
          <a:prstGeom prst="rect">
            <a:avLst/>
          </a:prstGeom>
          <a:ln w="50800">
            <a:solidFill>
              <a:srgbClr val="747676"/>
            </a:solidFill>
            <a:miter lim="400000"/>
          </a:ln>
        </p:spPr>
      </p:pic>
      <p:pic>
        <p:nvPicPr>
          <p:cNvPr id="148" name="pasted-image.png"/>
          <p:cNvPicPr>
            <a:picLocks noChangeAspect="1"/>
          </p:cNvPicPr>
          <p:nvPr/>
        </p:nvPicPr>
        <p:blipFill>
          <a:blip r:embed="rId4">
            <a:extLst/>
          </a:blip>
          <a:stretch>
            <a:fillRect/>
          </a:stretch>
        </p:blipFill>
        <p:spPr>
          <a:xfrm>
            <a:off x="7646417" y="3336528"/>
            <a:ext cx="4712881" cy="3969524"/>
          </a:xfrm>
          <a:prstGeom prst="rect">
            <a:avLst/>
          </a:prstGeom>
          <a:ln w="50800">
            <a:solidFill>
              <a:srgbClr val="747676"/>
            </a:solidFill>
            <a:miter lim="400000"/>
          </a:ln>
        </p:spPr>
      </p:pic>
      <p:pic>
        <p:nvPicPr>
          <p:cNvPr id="149" name="pasted-image.png"/>
          <p:cNvPicPr>
            <a:picLocks noChangeAspect="1"/>
          </p:cNvPicPr>
          <p:nvPr/>
        </p:nvPicPr>
        <p:blipFill>
          <a:blip r:embed="rId5">
            <a:extLst/>
          </a:blip>
          <a:srcRect l="19300" t="37035" r="17635" b="0"/>
          <a:stretch>
            <a:fillRect/>
          </a:stretch>
        </p:blipFill>
        <p:spPr>
          <a:xfrm>
            <a:off x="6791305" y="6006187"/>
            <a:ext cx="5684368" cy="3403978"/>
          </a:xfrm>
          <a:prstGeom prst="rect">
            <a:avLst/>
          </a:prstGeom>
          <a:ln w="50800">
            <a:solidFill>
              <a:srgbClr val="747676"/>
            </a:solidFill>
            <a:miter lim="400000"/>
          </a:ln>
        </p:spPr>
      </p:pic>
      <p:pic>
        <p:nvPicPr>
          <p:cNvPr id="150" name="pasted-image.png"/>
          <p:cNvPicPr>
            <a:picLocks noChangeAspect="1"/>
          </p:cNvPicPr>
          <p:nvPr/>
        </p:nvPicPr>
        <p:blipFill>
          <a:blip r:embed="rId6">
            <a:extLst/>
          </a:blip>
          <a:stretch>
            <a:fillRect/>
          </a:stretch>
        </p:blipFill>
        <p:spPr>
          <a:xfrm>
            <a:off x="1124772" y="6224980"/>
            <a:ext cx="5998266" cy="3372150"/>
          </a:xfrm>
          <a:prstGeom prst="rect">
            <a:avLst/>
          </a:prstGeom>
          <a:ln w="50800">
            <a:solidFill>
              <a:srgbClr val="747676"/>
            </a:solidFill>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2"/>
      <p:bldP build="whole" bldLvl="1" animBg="1" rev="0" advAuto="0" spid="147" grpId="1"/>
      <p:bldP build="whole" bldLvl="1" animBg="1" rev="0" advAuto="0" spid="150" grpId="4"/>
      <p:bldP build="whole" bldLvl="1" animBg="1" rev="0" advAuto="0" spid="149" grpId="3"/>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title"/>
          </p:nvPr>
        </p:nvSpPr>
        <p:spPr>
          <a:xfrm>
            <a:off x="571500" y="571500"/>
            <a:ext cx="11861800" cy="4788666"/>
          </a:xfrm>
          <a:prstGeom prst="rect">
            <a:avLst/>
          </a:prstGeom>
        </p:spPr>
        <p:txBody>
          <a:bodyPr/>
          <a:lstStyle>
            <a:lvl1pPr>
              <a:defRPr sz="8200"/>
            </a:lvl1pPr>
          </a:lstStyle>
          <a:p>
            <a:pPr/>
            <a:r>
              <a:t>Tak for opmærksomheden!</a:t>
            </a:r>
          </a:p>
        </p:txBody>
      </p:sp>
      <p:pic>
        <p:nvPicPr>
          <p:cNvPr id="390" name="Screen Shot 2018-04-02 at 12.25.01.png"/>
          <p:cNvPicPr>
            <a:picLocks noChangeAspect="1"/>
          </p:cNvPicPr>
          <p:nvPr/>
        </p:nvPicPr>
        <p:blipFill>
          <a:blip r:embed="rId3">
            <a:extLst/>
          </a:blip>
          <a:stretch>
            <a:fillRect/>
          </a:stretch>
        </p:blipFill>
        <p:spPr>
          <a:xfrm>
            <a:off x="0" y="8429357"/>
            <a:ext cx="13004801" cy="1047290"/>
          </a:xfrm>
          <a:prstGeom prst="rect">
            <a:avLst/>
          </a:prstGeom>
          <a:ln w="12700">
            <a:miter lim="400000"/>
          </a:ln>
        </p:spPr>
      </p:pic>
      <p:sp>
        <p:nvSpPr>
          <p:cNvPr id="391" name="Shape 391"/>
          <p:cNvSpPr/>
          <p:nvPr>
            <p:ph type="sldNum" sz="quarter" idx="4294967295"/>
          </p:nvPr>
        </p:nvSpPr>
        <p:spPr>
          <a:xfrm>
            <a:off x="12083465" y="9189156"/>
            <a:ext cx="309365" cy="342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2" name="BBNF_sort.png"/>
          <p:cNvPicPr>
            <a:picLocks noChangeAspect="1"/>
          </p:cNvPicPr>
          <p:nvPr/>
        </p:nvPicPr>
        <p:blipFill>
          <a:blip r:embed="rId4">
            <a:extLst/>
          </a:blip>
          <a:stretch>
            <a:fillRect/>
          </a:stretch>
        </p:blipFill>
        <p:spPr>
          <a:xfrm>
            <a:off x="9912680" y="352292"/>
            <a:ext cx="2593580" cy="1296790"/>
          </a:xfrm>
          <a:prstGeom prst="rect">
            <a:avLst/>
          </a:prstGeom>
          <a:ln w="12700">
            <a:miter lim="400000"/>
          </a:ln>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96"/>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397" name="Shape 397"/>
          <p:cNvSpPr/>
          <p:nvPr>
            <p:ph type="title"/>
          </p:nvPr>
        </p:nvSpPr>
        <p:spPr>
          <a:prstGeom prst="rect">
            <a:avLst/>
          </a:prstGeom>
        </p:spPr>
        <p:txBody>
          <a:bodyPr/>
          <a:lstStyle>
            <a:lvl1pPr defTabSz="543305">
              <a:spcBef>
                <a:spcPts val="2100"/>
              </a:spcBef>
              <a:defRPr sz="4836"/>
            </a:lvl1pPr>
          </a:lstStyle>
          <a:p>
            <a:pPr/>
            <a:r>
              <a:t>Tankeeksperiment: Historie uden Overblik</a:t>
            </a:r>
          </a:p>
        </p:txBody>
      </p:sp>
      <p:sp>
        <p:nvSpPr>
          <p:cNvPr id="398" name="Shape 398"/>
          <p:cNvSpPr/>
          <p:nvPr>
            <p:ph type="body" idx="1"/>
          </p:nvPr>
        </p:nvSpPr>
        <p:spPr>
          <a:prstGeom prst="rect">
            <a:avLst/>
          </a:prstGeom>
        </p:spPr>
        <p:txBody>
          <a:bodyPr/>
          <a:lstStyle/>
          <a:p>
            <a:pPr/>
            <a:r>
              <a:t>Gorm den Gamle er danmarks første konge</a:t>
            </a:r>
          </a:p>
          <a:p>
            <a:pPr/>
            <a:r>
              <a:t>Sven Magnussen begynder at kalde sig selv for Sven Estridsen</a:t>
            </a:r>
          </a:p>
          <a:p>
            <a:pPr/>
            <a:r>
              <a:t>Knud helgenkåres efter han bliver dræbt af bønder i en kirke</a:t>
            </a:r>
          </a:p>
          <a:p>
            <a:pPr/>
            <a:r>
              <a:t>Kong Niels er første konge, efter 30 års uroligheder, som regerer Danmark stabilt i 20 år, men dræbes til sidst i en borgerkrig som fortsætter 25 år</a:t>
            </a:r>
          </a:p>
          <a:p>
            <a:pPr/>
            <a:r>
              <a:t>Valdemar den Store helgenkåre sin far og udråber sin søn til efterfølger</a:t>
            </a:r>
          </a:p>
        </p:txBody>
      </p:sp>
      <p:sp>
        <p:nvSpPr>
          <p:cNvPr id="399" name="Shape 399"/>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0" name="BBNF_sort.png"/>
          <p:cNvPicPr>
            <a:picLocks noChangeAspect="1"/>
          </p:cNvPicPr>
          <p:nvPr/>
        </p:nvPicPr>
        <p:blipFill>
          <a:blip r:embed="rId3">
            <a:extLst/>
          </a:blip>
          <a:stretch>
            <a:fillRect/>
          </a:stretch>
        </p:blipFill>
        <p:spPr>
          <a:xfrm>
            <a:off x="9912680" y="352292"/>
            <a:ext cx="2593580" cy="1296790"/>
          </a:xfrm>
          <a:prstGeom prst="rect">
            <a:avLst/>
          </a:prstGeom>
          <a:ln w="12700">
            <a:miter lim="400000"/>
          </a:ln>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405" name="Shape 405"/>
          <p:cNvSpPr/>
          <p:nvPr>
            <p:ph type="title"/>
          </p:nvPr>
        </p:nvSpPr>
        <p:spPr>
          <a:prstGeom prst="rect">
            <a:avLst/>
          </a:prstGeom>
        </p:spPr>
        <p:txBody>
          <a:bodyPr/>
          <a:lstStyle>
            <a:lvl1pPr defTabSz="543305">
              <a:spcBef>
                <a:spcPts val="2100"/>
              </a:spcBef>
              <a:defRPr sz="4836"/>
            </a:lvl1pPr>
          </a:lstStyle>
          <a:p>
            <a:pPr/>
            <a:r>
              <a:t>Eksempel 2: Bebo en ny planet</a:t>
            </a:r>
          </a:p>
        </p:txBody>
      </p:sp>
      <p:sp>
        <p:nvSpPr>
          <p:cNvPr id="406" name="Shape 406"/>
          <p:cNvSpPr/>
          <p:nvPr>
            <p:ph type="body" idx="1"/>
          </p:nvPr>
        </p:nvSpPr>
        <p:spPr>
          <a:prstGeom prst="rect">
            <a:avLst/>
          </a:prstGeom>
        </p:spPr>
        <p:txBody>
          <a:bodyPr/>
          <a:lstStyle/>
          <a:p>
            <a:pPr/>
            <a:r>
              <a:t>Begreber og koncepter dækket</a:t>
            </a:r>
          </a:p>
        </p:txBody>
      </p:sp>
      <p:pic>
        <p:nvPicPr>
          <p:cNvPr id="407"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408" name="Shape 408"/>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409" name="Table 409"/>
          <p:cNvGraphicFramePr/>
          <p:nvPr/>
        </p:nvGraphicFramePr>
        <p:xfrm>
          <a:off x="634588" y="2640681"/>
          <a:ext cx="11735623" cy="652277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911874"/>
                <a:gridCol w="3911874"/>
                <a:gridCol w="3911874"/>
              </a:tblGrid>
              <a:tr h="507054">
                <a:tc>
                  <a:txBody>
                    <a:bodyPr/>
                    <a:lstStyle/>
                    <a:p>
                      <a:pPr algn="ctr" defTabSz="457200">
                        <a:defRPr sz="1800">
                          <a:solidFill>
                            <a:srgbClr val="000000"/>
                          </a:solidFill>
                        </a:defRPr>
                      </a:pPr>
                      <a:r>
                        <a:rPr sz="2800">
                          <a:solidFill>
                            <a:srgbClr val="FFFFFF"/>
                          </a:solidFill>
                        </a:rPr>
                        <a:t>Fysik/Kemi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Biologi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Geografi</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Sol, måne og stjerner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Art</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Jordens opbygning</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Mælkevejen</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Ursuppen</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(skorpe, kappe, i+y kerne)</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Planeter, exoplaneter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Aminosyrer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Pladetektonik</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Universet</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Cyanobakterier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konvergererende og destruktiv</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Solsystemet</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Prokaryoter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transform forkastning</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Rumsonde</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Eukarioter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Hotspots</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Atmosfære</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Fotosyntese, respiration</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Ring of fire</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Stråling</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Flercellede organismer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Pangea</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Tryk</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Tilpasning</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Jordskælv
</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Tyngdekraft</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Evolution</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Vulkaner
</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(Lys)</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Mutation</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Tsunami</a:t>
                      </a:r>
                    </a:p>
                  </a:txBody>
                  <a:tcPr marL="50800" marR="50800" marT="50800" marB="50800" anchor="ctr" anchorCtr="0" horzOverflow="overflow"/>
                </a:tc>
              </a:tr>
              <a:tr h="409891">
                <a:tc>
                  <a:txBody>
                    <a:bodyPr/>
                    <a:lstStyle/>
                    <a:p>
                      <a:pPr algn="ctr">
                        <a:defRPr sz="1800">
                          <a:solidFill>
                            <a:srgbClr val="000000"/>
                          </a:solidFill>
                        </a:defRPr>
                      </a:pPr>
                      <a:r>
                        <a:rPr sz="2100">
                          <a:solidFill>
                            <a:srgbClr val="5C5C5C"/>
                          </a:solidFill>
                          <a:sym typeface="Iowan Old Style Roman"/>
                        </a:rPr>
                        <a:t>Kraft/Rumfart (raketter)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Organiske forbindelser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Konvektion</a:t>
                      </a:r>
                    </a:p>
                  </a:txBody>
                  <a:tcPr marL="50800" marR="50800" marT="50800" marB="50800" anchor="ctr" anchorCtr="0" horzOverflow="overflow"/>
                </a:tc>
              </a:tr>
              <a:tr h="409891">
                <a:tc>
                  <a:txBody>
                    <a:bodyPr/>
                    <a:lstStyle/>
                    <a:p>
                      <a:pPr algn="ctr">
                        <a:defRPr sz="2100">
                          <a:sym typeface="Iowan Old Style Roman"/>
                        </a:defRPr>
                      </a:pP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Atmosfære</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Foldebjerge
</a:t>
                      </a:r>
                    </a:p>
                  </a:txBody>
                  <a:tcPr marL="50800" marR="50800" marT="50800" marB="50800" anchor="ctr" anchorCtr="0" horzOverflow="overflow"/>
                </a:tc>
              </a:tr>
              <a:tr h="409891">
                <a:tc>
                  <a:txBody>
                    <a:bodyPr/>
                    <a:lstStyle/>
                    <a:p>
                      <a:pPr algn="ctr">
                        <a:defRPr sz="2100">
                          <a:sym typeface="Iowan Old Style Roman"/>
                        </a:defRPr>
                      </a:pPr>
                    </a:p>
                  </a:txBody>
                  <a:tcPr marL="50800" marR="50800" marT="50800" marB="50800" anchor="ctr" anchorCtr="0" horzOverflow="overflow"/>
                </a:tc>
                <a:tc>
                  <a:txBody>
                    <a:bodyPr/>
                    <a:lstStyle/>
                    <a:p>
                      <a:pPr algn="ctr">
                        <a:defRPr sz="2100">
                          <a:sym typeface="Iowan Old Style Roman"/>
                        </a:defRPr>
                      </a:pP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Dybgrave
</a:t>
                      </a:r>
                    </a:p>
                  </a:txBody>
                  <a:tcPr marL="50800" marR="50800" marT="50800" marB="50800" anchor="ctr" anchorCtr="0" horzOverflow="overflow"/>
                </a:tc>
              </a:tr>
              <a:tr h="409891">
                <a:tc>
                  <a:txBody>
                    <a:bodyPr/>
                    <a:lstStyle/>
                    <a:p>
                      <a:pPr algn="ctr">
                        <a:defRPr sz="2100">
                          <a:sym typeface="Iowan Old Style Roman"/>
                        </a:defRPr>
                      </a:pPr>
                    </a:p>
                  </a:txBody>
                  <a:tcPr marL="50800" marR="50800" marT="50800" marB="50800" anchor="ctr" anchorCtr="0" horzOverflow="overflow">
                    <a:lnB w="12700">
                      <a:miter lim="400000"/>
                    </a:lnB>
                  </a:tcPr>
                </a:tc>
                <a:tc>
                  <a:txBody>
                    <a:bodyPr/>
                    <a:lstStyle/>
                    <a:p>
                      <a:pPr algn="ctr">
                        <a:defRPr sz="2100">
                          <a:sym typeface="Iowan Old Style Roman"/>
                        </a:defRPr>
                      </a:pPr>
                    </a:p>
                  </a:txBody>
                  <a:tcPr marL="50800" marR="50800" marT="50800" marB="50800" anchor="ctr" anchorCtr="0" horzOverflow="overflow">
                    <a:lnB w="12700">
                      <a:miter lim="400000"/>
                    </a:lnB>
                  </a:tcPr>
                </a:tc>
                <a:tc>
                  <a:txBody>
                    <a:bodyPr/>
                    <a:lstStyle/>
                    <a:p>
                      <a:pPr algn="ctr">
                        <a:defRPr sz="1800">
                          <a:solidFill>
                            <a:srgbClr val="000000"/>
                          </a:solidFill>
                        </a:defRPr>
                      </a:pPr>
                      <a:r>
                        <a:rPr sz="2100">
                          <a:solidFill>
                            <a:srgbClr val="5C5C5C"/>
                          </a:solidFill>
                          <a:sym typeface="Iowan Old Style Roman"/>
                        </a:rPr>
                        <a:t>Jordens udseende i fremtiden</a:t>
                      </a: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412" name="Shape 412"/>
          <p:cNvSpPr/>
          <p:nvPr>
            <p:ph type="title"/>
          </p:nvPr>
        </p:nvSpPr>
        <p:spPr>
          <a:prstGeom prst="rect">
            <a:avLst/>
          </a:prstGeom>
        </p:spPr>
        <p:txBody>
          <a:bodyPr/>
          <a:lstStyle>
            <a:lvl1pPr defTabSz="543305">
              <a:spcBef>
                <a:spcPts val="2100"/>
              </a:spcBef>
              <a:defRPr sz="4836"/>
            </a:lvl1pPr>
          </a:lstStyle>
          <a:p>
            <a:pPr/>
            <a:r>
              <a:t>Eksempel 3: Liv på jord</a:t>
            </a:r>
          </a:p>
        </p:txBody>
      </p:sp>
      <p:sp>
        <p:nvSpPr>
          <p:cNvPr id="413" name="Shape 413"/>
          <p:cNvSpPr/>
          <p:nvPr>
            <p:ph type="body" idx="1"/>
          </p:nvPr>
        </p:nvSpPr>
        <p:spPr>
          <a:prstGeom prst="rect">
            <a:avLst/>
          </a:prstGeom>
        </p:spPr>
        <p:txBody>
          <a:bodyPr/>
          <a:lstStyle/>
          <a:p>
            <a:pPr/>
            <a:r>
              <a:t>Begreber og koncepter dækket</a:t>
            </a:r>
          </a:p>
        </p:txBody>
      </p:sp>
      <p:pic>
        <p:nvPicPr>
          <p:cNvPr id="414"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415" name="Shape 415"/>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416" name="Table 416"/>
          <p:cNvGraphicFramePr/>
          <p:nvPr/>
        </p:nvGraphicFramePr>
        <p:xfrm>
          <a:off x="634588" y="2500981"/>
          <a:ext cx="11735623" cy="652277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911874"/>
                <a:gridCol w="3911874"/>
                <a:gridCol w="3911874"/>
              </a:tblGrid>
              <a:tr h="469876">
                <a:tc>
                  <a:txBody>
                    <a:bodyPr/>
                    <a:lstStyle/>
                    <a:p>
                      <a:pPr algn="ctr" defTabSz="457200">
                        <a:defRPr sz="1800">
                          <a:solidFill>
                            <a:srgbClr val="000000"/>
                          </a:solidFill>
                        </a:defRPr>
                      </a:pPr>
                      <a:r>
                        <a:rPr sz="2800">
                          <a:solidFill>
                            <a:srgbClr val="FFFFFF"/>
                          </a:solidFill>
                        </a:rPr>
                        <a:t>Fysik/Kemi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Biologi</a:t>
                      </a:r>
                    </a:p>
                  </a:txBody>
                  <a:tcPr marL="50800" marR="50800" marT="50800" marB="50800" anchor="ctr" anchorCtr="0" horzOverflow="overflow"/>
                </a:tc>
                <a:tc>
                  <a:txBody>
                    <a:bodyPr/>
                    <a:lstStyle/>
                    <a:p>
                      <a:pPr algn="ctr" defTabSz="457200">
                        <a:defRPr sz="1800">
                          <a:solidFill>
                            <a:srgbClr val="000000"/>
                          </a:solidFill>
                        </a:defRPr>
                      </a:pPr>
                      <a:r>
                        <a:rPr sz="2800">
                          <a:solidFill>
                            <a:srgbClr val="FFFFFF"/>
                          </a:solidFill>
                        </a:rPr>
                        <a:t>Geografi</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Solsystemet</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Planteceller   Dyreceller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Klimazoner</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Gamle opfattelser af solsystem</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Fotosyntese   Respiration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Klimaforandringer</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Atmosfæren</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Klassifikation</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Atmosfæren</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Jordens bevægelser</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Formering    Arvelære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Årstider og tryk</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Jordens rotation og hældning</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Proteinsyntese, mitose, meiose</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Det globale vindsystem
</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Mælkevejen og stjernebilleder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Selektion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Vejrudsigter</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Galakser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Variation  Tilpasning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Drivhuseffekt    Ozonlaget</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Tycho Brahe</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Naturlig udvælgelse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Jordens opbygning</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Tvær og længdebølger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Mutation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Vulkaner    Jordskælv</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Mek. og elektromag. bølger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Evolutionshistorie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Tektoniske plader</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Lyd og lys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Menneskets udvikling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Det geologiske kredsløb</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Pendul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Arters udbredelse</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Rig og fattig
</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Stråling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Genetik   DNA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Udviklingsstrategier</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Energiudnyttelse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Kloning   Gensplejsning</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Rig og fattig
</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Universets skabelse
</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Medicin</a:t>
                      </a:r>
                    </a:p>
                  </a:txBody>
                  <a:tcPr marL="50800" marR="50800" marT="50800" marB="50800" anchor="ctr" anchorCtr="0" horzOverflow="overflow"/>
                </a:tc>
                <a:tc>
                  <a:txBody>
                    <a:bodyPr/>
                    <a:lstStyle/>
                    <a:p>
                      <a:pPr algn="ctr">
                        <a:defRPr sz="1800">
                          <a:solidFill>
                            <a:srgbClr val="000000"/>
                          </a:solidFill>
                        </a:defRPr>
                      </a:pPr>
                      <a:r>
                        <a:rPr sz="2100">
                          <a:solidFill>
                            <a:srgbClr val="5C5C5C"/>
                          </a:solidFill>
                          <a:sym typeface="Iowan Old Style Roman"/>
                        </a:rPr>
                        <a:t>Befolkningsudvikling</a:t>
                      </a:r>
                    </a:p>
                  </a:txBody>
                  <a:tcPr marL="50800" marR="50800" marT="50800" marB="50800" anchor="ctr" anchorCtr="0" horzOverflow="overflow"/>
                </a:tc>
              </a:tr>
              <a:tr h="411808">
                <a:tc>
                  <a:txBody>
                    <a:bodyPr/>
                    <a:lstStyle/>
                    <a:p>
                      <a:pPr algn="ctr">
                        <a:defRPr sz="1800">
                          <a:solidFill>
                            <a:srgbClr val="000000"/>
                          </a:solidFill>
                        </a:defRPr>
                      </a:pPr>
                      <a:r>
                        <a:rPr sz="2100">
                          <a:solidFill>
                            <a:srgbClr val="5C5C5C"/>
                          </a:solidFill>
                          <a:sym typeface="Iowan Old Style Roman"/>
                        </a:rPr>
                        <a:t>Big Bang
</a:t>
                      </a:r>
                    </a:p>
                  </a:txBody>
                  <a:tcPr marL="50800" marR="50800" marT="50800" marB="50800" anchor="ctr" anchorCtr="0" horzOverflow="overflow">
                    <a:lnB w="12700">
                      <a:miter lim="400000"/>
                    </a:lnB>
                  </a:tcPr>
                </a:tc>
                <a:tc>
                  <a:txBody>
                    <a:bodyPr/>
                    <a:lstStyle/>
                    <a:p>
                      <a:pPr algn="ctr">
                        <a:defRPr sz="1800">
                          <a:solidFill>
                            <a:srgbClr val="000000"/>
                          </a:solidFill>
                        </a:defRPr>
                      </a:pPr>
                      <a:r>
                        <a:rPr sz="2100">
                          <a:solidFill>
                            <a:srgbClr val="5C5C5C"/>
                          </a:solidFill>
                          <a:sym typeface="Iowan Old Style Roman"/>
                        </a:rPr>
                        <a:t>Vira og bakterier</a:t>
                      </a:r>
                    </a:p>
                  </a:txBody>
                  <a:tcPr marL="50800" marR="50800" marT="50800" marB="50800" anchor="ctr" anchorCtr="0" horzOverflow="overflow">
                    <a:lnB w="12700">
                      <a:miter lim="400000"/>
                    </a:lnB>
                  </a:tcPr>
                </a:tc>
                <a:tc>
                  <a:txBody>
                    <a:bodyPr/>
                    <a:lstStyle/>
                    <a:p>
                      <a:pPr algn="ctr">
                        <a:defRPr sz="1800">
                          <a:solidFill>
                            <a:srgbClr val="000000"/>
                          </a:solidFill>
                        </a:defRPr>
                      </a:pPr>
                      <a:r>
                        <a:rPr sz="2100">
                          <a:solidFill>
                            <a:srgbClr val="5C5C5C"/>
                          </a:solidFill>
                          <a:sym typeface="Iowan Old Style Roman"/>
                        </a:rPr>
                        <a:t>Demografisk transition</a:t>
                      </a:r>
                    </a:p>
                  </a:txBody>
                  <a:tcPr marL="50800" marR="50800" marT="50800" marB="50800" anchor="ctr" anchorCtr="0" horzOverflow="overflow">
                    <a:lnB w="12700">
                      <a:miter lim="400000"/>
                    </a:lnB>
                  </a:tcPr>
                </a:tc>
              </a:tr>
            </a:tbl>
          </a:graphicData>
        </a:graphic>
      </p:graphicFrame>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55" name="Shape 155"/>
          <p:cNvSpPr/>
          <p:nvPr>
            <p:ph type="title"/>
          </p:nvPr>
        </p:nvSpPr>
        <p:spPr>
          <a:prstGeom prst="rect">
            <a:avLst/>
          </a:prstGeom>
        </p:spPr>
        <p:txBody>
          <a:bodyPr/>
          <a:lstStyle>
            <a:lvl1pPr defTabSz="543305">
              <a:spcBef>
                <a:spcPts val="2100"/>
              </a:spcBef>
              <a:defRPr sz="4836"/>
            </a:lvl1pPr>
          </a:lstStyle>
          <a:p>
            <a:pPr/>
            <a:r>
              <a:t>Tankeeksperiment: Historie uden rammefortællingen</a:t>
            </a:r>
          </a:p>
        </p:txBody>
      </p:sp>
      <p:sp>
        <p:nvSpPr>
          <p:cNvPr id="156" name="Shape 156"/>
          <p:cNvSpPr/>
          <p:nvPr>
            <p:ph type="body" idx="1"/>
          </p:nvPr>
        </p:nvSpPr>
        <p:spPr>
          <a:xfrm>
            <a:off x="571500" y="1803400"/>
            <a:ext cx="7104811" cy="7226300"/>
          </a:xfrm>
          <a:prstGeom prst="rect">
            <a:avLst/>
          </a:prstGeom>
        </p:spPr>
        <p:txBody>
          <a:bodyPr/>
          <a:lstStyle/>
          <a:p>
            <a:pPr/>
            <a:r>
              <a:t>Marco Polo bringer rigdomme hjem fra Asien (ca. 1300)</a:t>
            </a:r>
          </a:p>
          <a:p>
            <a:pPr/>
            <a:r>
              <a:t>Christopher Columbus ‘opdager’ den ‘nye verden’ (1492)</a:t>
            </a:r>
          </a:p>
          <a:p>
            <a:pPr/>
            <a:r>
              <a:t>30 års krigen (1618-1648)</a:t>
            </a:r>
          </a:p>
          <a:p>
            <a:pPr/>
            <a:r>
              <a:t>Amerikansk selvstændighed (1776)</a:t>
            </a:r>
          </a:p>
        </p:txBody>
      </p:sp>
      <p:sp>
        <p:nvSpPr>
          <p:cNvPr id="157" name="Shape 157"/>
          <p:cNvSpPr/>
          <p:nvPr>
            <p:ph type="sldNum" sz="quarter" idx="4294967295"/>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 name="pasted-image.png"/>
          <p:cNvPicPr>
            <a:picLocks noChangeAspect="1"/>
          </p:cNvPicPr>
          <p:nvPr/>
        </p:nvPicPr>
        <p:blipFill>
          <a:blip r:embed="rId3">
            <a:extLst/>
          </a:blip>
          <a:srcRect l="10551" t="0" r="0" b="2108"/>
          <a:stretch>
            <a:fillRect/>
          </a:stretch>
        </p:blipFill>
        <p:spPr>
          <a:xfrm>
            <a:off x="9601561" y="1860172"/>
            <a:ext cx="2479582" cy="2973822"/>
          </a:xfrm>
          <a:prstGeom prst="rect">
            <a:avLst/>
          </a:prstGeom>
          <a:ln w="50800">
            <a:solidFill>
              <a:srgbClr val="747676"/>
            </a:solidFill>
            <a:miter lim="400000"/>
          </a:ln>
        </p:spPr>
      </p:pic>
      <p:pic>
        <p:nvPicPr>
          <p:cNvPr id="159" name="pasted-image.png"/>
          <p:cNvPicPr>
            <a:picLocks noChangeAspect="1"/>
          </p:cNvPicPr>
          <p:nvPr/>
        </p:nvPicPr>
        <p:blipFill>
          <a:blip r:embed="rId4">
            <a:extLst/>
          </a:blip>
          <a:stretch>
            <a:fillRect/>
          </a:stretch>
        </p:blipFill>
        <p:spPr>
          <a:xfrm>
            <a:off x="7646417" y="3336528"/>
            <a:ext cx="4712881" cy="3969524"/>
          </a:xfrm>
          <a:prstGeom prst="rect">
            <a:avLst/>
          </a:prstGeom>
          <a:ln w="50800">
            <a:solidFill>
              <a:srgbClr val="747676"/>
            </a:solidFill>
            <a:miter lim="400000"/>
          </a:ln>
        </p:spPr>
      </p:pic>
      <p:pic>
        <p:nvPicPr>
          <p:cNvPr id="160" name="pasted-image.png"/>
          <p:cNvPicPr>
            <a:picLocks noChangeAspect="1"/>
          </p:cNvPicPr>
          <p:nvPr/>
        </p:nvPicPr>
        <p:blipFill>
          <a:blip r:embed="rId5">
            <a:extLst/>
          </a:blip>
          <a:srcRect l="19300" t="37035" r="17635" b="0"/>
          <a:stretch>
            <a:fillRect/>
          </a:stretch>
        </p:blipFill>
        <p:spPr>
          <a:xfrm>
            <a:off x="6791305" y="6006187"/>
            <a:ext cx="5684368" cy="3403978"/>
          </a:xfrm>
          <a:prstGeom prst="rect">
            <a:avLst/>
          </a:prstGeom>
          <a:ln w="50800">
            <a:solidFill>
              <a:srgbClr val="747676"/>
            </a:solidFill>
            <a:miter lim="400000"/>
          </a:ln>
        </p:spPr>
      </p:pic>
      <p:pic>
        <p:nvPicPr>
          <p:cNvPr id="161" name="pasted-image.png"/>
          <p:cNvPicPr>
            <a:picLocks noChangeAspect="1"/>
          </p:cNvPicPr>
          <p:nvPr/>
        </p:nvPicPr>
        <p:blipFill>
          <a:blip r:embed="rId6">
            <a:extLst/>
          </a:blip>
          <a:stretch>
            <a:fillRect/>
          </a:stretch>
        </p:blipFill>
        <p:spPr>
          <a:xfrm>
            <a:off x="1124772" y="6224980"/>
            <a:ext cx="5998266" cy="3372150"/>
          </a:xfrm>
          <a:prstGeom prst="rect">
            <a:avLst/>
          </a:prstGeom>
          <a:ln w="50800">
            <a:solidFill>
              <a:srgbClr val="747676"/>
            </a:solidFill>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66" name="Shape 166"/>
          <p:cNvSpPr/>
          <p:nvPr>
            <p:ph type="title"/>
          </p:nvPr>
        </p:nvSpPr>
        <p:spPr>
          <a:prstGeom prst="rect">
            <a:avLst/>
          </a:prstGeom>
        </p:spPr>
        <p:txBody>
          <a:bodyPr/>
          <a:lstStyle>
            <a:lvl1pPr defTabSz="543305">
              <a:spcBef>
                <a:spcPts val="2100"/>
              </a:spcBef>
              <a:defRPr sz="4836"/>
            </a:lvl1pPr>
          </a:lstStyle>
          <a:p>
            <a:pPr/>
            <a:r>
              <a:t>flere fortællinger (og Færre forsøg)</a:t>
            </a:r>
          </a:p>
        </p:txBody>
      </p:sp>
      <p:sp>
        <p:nvSpPr>
          <p:cNvPr id="167" name="Shape 167"/>
          <p:cNvSpPr/>
          <p:nvPr>
            <p:ph type="body" idx="1"/>
          </p:nvPr>
        </p:nvSpPr>
        <p:spPr>
          <a:prstGeom prst="rect">
            <a:avLst/>
          </a:prstGeom>
        </p:spPr>
        <p:txBody>
          <a:bodyPr/>
          <a:lstStyle/>
          <a:p>
            <a:pPr marL="413512" indent="-413512" defTabSz="514095">
              <a:spcBef>
                <a:spcPts val="1500"/>
              </a:spcBef>
              <a:defRPr sz="2816"/>
            </a:pPr>
            <a:r>
              <a:t>Kommende studerende ser naturvidenskabelig forskning som enten fyldt med lukkede svar eller som en række af spektakulære forsøg</a:t>
            </a:r>
          </a:p>
          <a:p>
            <a:pPr marL="413512" indent="-413512" defTabSz="514095">
              <a:spcBef>
                <a:spcPts val="1500"/>
              </a:spcBef>
              <a:defRPr sz="2816"/>
            </a:pPr>
            <a:r>
              <a:t>Forskning er en trinvis opbygning af viden gennem en afprøvende udforskning af naturen</a:t>
            </a:r>
          </a:p>
          <a:p>
            <a:pPr marL="413512" indent="-413512" defTabSz="514095">
              <a:spcBef>
                <a:spcPts val="1500"/>
              </a:spcBef>
              <a:defRPr sz="2816"/>
            </a:pPr>
            <a:r>
              <a:t>De spektakulære forsøg kan ikke alene bære undervisningen, men derimod skal den gode fortælling give billeder i hovedet hos eleverne.</a:t>
            </a:r>
          </a:p>
          <a:p>
            <a:pPr marL="413512" indent="-413512" defTabSz="514095">
              <a:spcBef>
                <a:spcPts val="1500"/>
              </a:spcBef>
              <a:defRPr sz="2816"/>
            </a:pPr>
            <a:r>
              <a:t>NB: Reelt ikke færre forsøg, bare blot en mindre afhængighed af at forsøget bærer fascinationen/interessen/indlæringen </a:t>
            </a:r>
            <a:br/>
          </a:p>
          <a:p>
            <a:pPr marL="0" indent="0" defTabSz="514095">
              <a:spcBef>
                <a:spcPts val="1500"/>
              </a:spcBef>
              <a:buSzTx/>
              <a:buFontTx/>
              <a:buNone/>
              <a:defRPr sz="1848"/>
            </a:pPr>
            <a:r>
              <a:t>Nogle referencer: </a:t>
            </a:r>
            <a:br/>
            <a:r>
              <a:t>Chamber, 1983: Stereotype forestillinger om videnskabsmænd med eksperimenter. </a:t>
            </a:r>
            <a:br/>
            <a:r>
              <a:t>Holmegaard, 2012: Diskuttere at det at vælge naturvidenskabsuddannelse er at vælge identitet og at de i nogen grad bliver valgt fra, hvis man tror at naturfagene kun har lukkede svar.</a:t>
            </a:r>
            <a:br/>
            <a:r>
              <a:t>Malm, 2017: Universitetsstuderende bliver klogere på hvordan naturvidenskabelig forskning faktisk forløber ved at interviewe forskere</a:t>
            </a:r>
          </a:p>
        </p:txBody>
      </p:sp>
      <p:pic>
        <p:nvPicPr>
          <p:cNvPr id="168"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169" name="Shape 169"/>
          <p:cNvSpPr/>
          <p:nvPr>
            <p:ph type="sldNum" sz="quarter" idx="4294967295"/>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nvSpPr>
        <p:spPr>
          <a:xfrm>
            <a:off x="-1" y="-39093"/>
            <a:ext cx="6438901" cy="9969766"/>
          </a:xfrm>
          <a:prstGeom prst="rect">
            <a:avLst/>
          </a:prstGeom>
          <a:solidFill>
            <a:srgbClr val="5C5C5C"/>
          </a:solidFill>
          <a:ln w="12700">
            <a:miter lim="400000"/>
          </a:ln>
        </p:spPr>
        <p:txBody>
          <a:bodyPr lIns="50800" tIns="50800" rIns="50800" bIns="50800" anchor="ctr"/>
          <a:lstStyle/>
          <a:p>
            <a:pPr algn="ctr">
              <a:spcBef>
                <a:spcPts val="0"/>
              </a:spcBef>
              <a:defRPr spc="0" sz="2400">
                <a:solidFill>
                  <a:srgbClr val="FFFFFF"/>
                </a:solidFill>
                <a:latin typeface="DIN Alternate"/>
                <a:ea typeface="DIN Alternate"/>
                <a:cs typeface="DIN Alternate"/>
                <a:sym typeface="DIN Alternate"/>
              </a:defRPr>
            </a:pPr>
          </a:p>
        </p:txBody>
      </p:sp>
      <p:pic>
        <p:nvPicPr>
          <p:cNvPr id="172" name="pasted-image.png"/>
          <p:cNvPicPr>
            <a:picLocks noChangeAspect="1"/>
          </p:cNvPicPr>
          <p:nvPr/>
        </p:nvPicPr>
        <p:blipFill>
          <a:blip r:embed="rId2">
            <a:extLst/>
          </a:blip>
          <a:stretch>
            <a:fillRect/>
          </a:stretch>
        </p:blipFill>
        <p:spPr>
          <a:xfrm>
            <a:off x="-575734" y="-1409700"/>
            <a:ext cx="6438901" cy="3620551"/>
          </a:xfrm>
          <a:prstGeom prst="rect">
            <a:avLst/>
          </a:prstGeom>
          <a:ln w="63500">
            <a:solidFill>
              <a:srgbClr val="5C5C5C"/>
            </a:solidFill>
            <a:miter lim="400000"/>
          </a:ln>
        </p:spPr>
      </p:pic>
      <p:pic>
        <p:nvPicPr>
          <p:cNvPr id="173" name="pasted-image.png"/>
          <p:cNvPicPr>
            <a:picLocks noChangeAspect="1"/>
          </p:cNvPicPr>
          <p:nvPr/>
        </p:nvPicPr>
        <p:blipFill>
          <a:blip r:embed="rId3">
            <a:extLst/>
          </a:blip>
          <a:stretch>
            <a:fillRect/>
          </a:stretch>
        </p:blipFill>
        <p:spPr>
          <a:xfrm>
            <a:off x="1475316" y="1354681"/>
            <a:ext cx="5151467" cy="3767930"/>
          </a:xfrm>
          <a:prstGeom prst="rect">
            <a:avLst/>
          </a:prstGeom>
          <a:ln w="63500">
            <a:solidFill>
              <a:srgbClr val="5C5C5C"/>
            </a:solidFill>
            <a:miter lim="400000"/>
          </a:ln>
        </p:spPr>
      </p:pic>
      <p:sp>
        <p:nvSpPr>
          <p:cNvPr id="174" name="Shape 174"/>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75" name="Shape 175"/>
          <p:cNvSpPr/>
          <p:nvPr>
            <p:ph type="title"/>
          </p:nvPr>
        </p:nvSpPr>
        <p:spPr>
          <a:prstGeom prst="rect">
            <a:avLst/>
          </a:prstGeom>
        </p:spPr>
        <p:txBody>
          <a:bodyPr/>
          <a:lstStyle>
            <a:lvl1pPr defTabSz="432308">
              <a:spcBef>
                <a:spcPts val="1700"/>
              </a:spcBef>
              <a:defRPr sz="3848"/>
            </a:lvl1pPr>
          </a:lstStyle>
          <a:p>
            <a:pPr/>
            <a:r>
              <a:t>Big Bang til Moderne Menneske</a:t>
            </a:r>
          </a:p>
        </p:txBody>
      </p:sp>
      <p:sp>
        <p:nvSpPr>
          <p:cNvPr id="176" name="Shape 176"/>
          <p:cNvSpPr/>
          <p:nvPr>
            <p:ph type="body" sz="half" idx="1"/>
          </p:nvPr>
        </p:nvSpPr>
        <p:spPr>
          <a:prstGeom prst="rect">
            <a:avLst/>
          </a:prstGeom>
        </p:spPr>
        <p:txBody>
          <a:bodyPr/>
          <a:lstStyle/>
          <a:p>
            <a:pPr/>
            <a:r>
              <a:t>Big Bang (starten)</a:t>
            </a:r>
          </a:p>
          <a:p>
            <a:pPr/>
            <a:r>
              <a:t>Grundstoffer</a:t>
            </a:r>
          </a:p>
          <a:p>
            <a:pPr/>
            <a:r>
              <a:t>Solen (stjerner, galakser)</a:t>
            </a:r>
          </a:p>
          <a:p>
            <a:pPr/>
            <a:r>
              <a:t>Jorden (exoplaneter)</a:t>
            </a:r>
          </a:p>
          <a:p>
            <a:pPr/>
            <a:r>
              <a:t>Vand (og atmosfære)</a:t>
            </a:r>
          </a:p>
          <a:p>
            <a:pPr/>
            <a:r>
              <a:t>Liv (DNA, celler)</a:t>
            </a:r>
          </a:p>
          <a:p>
            <a:pPr/>
            <a:r>
              <a:t>Evolution (udvikling)</a:t>
            </a:r>
          </a:p>
          <a:p>
            <a:pPr/>
            <a:r>
              <a:t>De første mennesker (vs. dyr)</a:t>
            </a:r>
          </a:p>
          <a:p>
            <a:pPr/>
            <a:r>
              <a:t>Moderne menneske (nu)</a:t>
            </a:r>
          </a:p>
          <a:p>
            <a:pPr/>
            <a:r>
              <a:t>…. (fremtiden??)</a:t>
            </a:r>
          </a:p>
        </p:txBody>
      </p:sp>
      <p:pic>
        <p:nvPicPr>
          <p:cNvPr id="177" name="pasted-image.png"/>
          <p:cNvPicPr>
            <a:picLocks noChangeAspect="1"/>
          </p:cNvPicPr>
          <p:nvPr/>
        </p:nvPicPr>
        <p:blipFill>
          <a:blip r:embed="rId4">
            <a:extLst/>
          </a:blip>
          <a:srcRect l="0" t="0" r="5793" b="0"/>
          <a:stretch>
            <a:fillRect/>
          </a:stretch>
        </p:blipFill>
        <p:spPr>
          <a:xfrm>
            <a:off x="-383117" y="3771900"/>
            <a:ext cx="3469614" cy="2209800"/>
          </a:xfrm>
          <a:prstGeom prst="rect">
            <a:avLst/>
          </a:prstGeom>
          <a:ln w="63500">
            <a:solidFill>
              <a:srgbClr val="5C5C5C"/>
            </a:solidFill>
            <a:miter lim="400000"/>
          </a:ln>
        </p:spPr>
      </p:pic>
      <p:pic>
        <p:nvPicPr>
          <p:cNvPr id="178" name="pasted-image.png"/>
          <p:cNvPicPr>
            <a:picLocks noChangeAspect="1"/>
          </p:cNvPicPr>
          <p:nvPr/>
        </p:nvPicPr>
        <p:blipFill>
          <a:blip r:embed="rId5">
            <a:extLst/>
          </a:blip>
          <a:stretch>
            <a:fillRect/>
          </a:stretch>
        </p:blipFill>
        <p:spPr>
          <a:xfrm>
            <a:off x="2527312" y="5082116"/>
            <a:ext cx="3619501" cy="2705101"/>
          </a:xfrm>
          <a:prstGeom prst="rect">
            <a:avLst/>
          </a:prstGeom>
          <a:ln w="63500">
            <a:solidFill>
              <a:srgbClr val="5C5C5C"/>
            </a:solidFill>
            <a:miter lim="400000"/>
          </a:ln>
        </p:spPr>
      </p:pic>
      <p:pic>
        <p:nvPicPr>
          <p:cNvPr id="179" name="evolutionprotest630_0.jpg"/>
          <p:cNvPicPr>
            <a:picLocks noChangeAspect="1"/>
          </p:cNvPicPr>
          <p:nvPr/>
        </p:nvPicPr>
        <p:blipFill>
          <a:blip r:embed="rId6">
            <a:extLst/>
          </a:blip>
          <a:stretch>
            <a:fillRect/>
          </a:stretch>
        </p:blipFill>
        <p:spPr>
          <a:xfrm>
            <a:off x="103795" y="6996695"/>
            <a:ext cx="6231310" cy="3382711"/>
          </a:xfrm>
          <a:prstGeom prst="rect">
            <a:avLst/>
          </a:prstGeom>
          <a:ln w="63500">
            <a:solidFill>
              <a:srgbClr val="5C5C5C"/>
            </a:solidFill>
            <a:miter lim="400000"/>
          </a:ln>
        </p:spPr>
      </p:pic>
      <p:sp>
        <p:nvSpPr>
          <p:cNvPr id="180" name="Shape 180"/>
          <p:cNvSpPr/>
          <p:nvPr>
            <p:ph type="sldNum" sz="quarter" idx="4294967295"/>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83" name="Shape 183"/>
          <p:cNvSpPr/>
          <p:nvPr>
            <p:ph type="title"/>
          </p:nvPr>
        </p:nvSpPr>
        <p:spPr>
          <a:prstGeom prst="rect">
            <a:avLst/>
          </a:prstGeom>
        </p:spPr>
        <p:txBody>
          <a:bodyPr/>
          <a:lstStyle>
            <a:lvl1pPr defTabSz="543305">
              <a:spcBef>
                <a:spcPts val="2100"/>
              </a:spcBef>
              <a:defRPr sz="4836"/>
            </a:lvl1pPr>
          </a:lstStyle>
          <a:p>
            <a:pPr/>
            <a:r>
              <a:t>(Næsten) Ikke Noget Nyt</a:t>
            </a:r>
          </a:p>
        </p:txBody>
      </p:sp>
      <p:sp>
        <p:nvSpPr>
          <p:cNvPr id="184" name="Shape 184"/>
          <p:cNvSpPr/>
          <p:nvPr>
            <p:ph type="body" idx="1"/>
          </p:nvPr>
        </p:nvSpPr>
        <p:spPr>
          <a:prstGeom prst="rect">
            <a:avLst/>
          </a:prstGeom>
        </p:spPr>
        <p:txBody>
          <a:bodyPr/>
          <a:lstStyle/>
          <a:p>
            <a:pPr/>
            <a:r>
              <a:t>Emnerne i fortællingen er ikke nødvendigvis nye opdagelser (men vores viden styrkes hvert år).</a:t>
            </a:r>
          </a:p>
          <a:p>
            <a:pPr/>
            <a:r>
              <a:t>Nyt: Samlingen af emnerne under en rammefortælling</a:t>
            </a:r>
          </a:p>
          <a:p>
            <a:pPr/>
            <a:r>
              <a:t>En anden vinkel til arbejdet med emnerne i pensum</a:t>
            </a:r>
          </a:p>
          <a:p>
            <a:pPr/>
            <a:r>
              <a:t>Dog kan vi inddrage de seneste resultater og videnskabelige historier direkte fra forskere på universiteterne</a:t>
            </a:r>
          </a:p>
        </p:txBody>
      </p:sp>
      <p:pic>
        <p:nvPicPr>
          <p:cNvPr id="185" name="BBNF_sort.png"/>
          <p:cNvPicPr>
            <a:picLocks noChangeAspect="1"/>
          </p:cNvPicPr>
          <p:nvPr/>
        </p:nvPicPr>
        <p:blipFill>
          <a:blip r:embed="rId3">
            <a:extLst/>
          </a:blip>
          <a:stretch>
            <a:fillRect/>
          </a:stretch>
        </p:blipFill>
        <p:spPr>
          <a:xfrm>
            <a:off x="9912680" y="352292"/>
            <a:ext cx="2593580" cy="1296790"/>
          </a:xfrm>
          <a:prstGeom prst="rect">
            <a:avLst/>
          </a:prstGeom>
          <a:ln w="12700">
            <a:miter lim="400000"/>
          </a:ln>
        </p:spPr>
      </p:pic>
      <p:sp>
        <p:nvSpPr>
          <p:cNvPr id="186" name="Shape 186"/>
          <p:cNvSpPr/>
          <p:nvPr>
            <p:ph type="sldNum" sz="quarter" idx="4294967295"/>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7" name="pasted-image.png"/>
          <p:cNvPicPr>
            <a:picLocks noChangeAspect="1"/>
          </p:cNvPicPr>
          <p:nvPr/>
        </p:nvPicPr>
        <p:blipFill>
          <a:blip r:embed="rId4">
            <a:extLst/>
          </a:blip>
          <a:srcRect l="0" t="17676" r="0" b="0"/>
          <a:stretch>
            <a:fillRect/>
          </a:stretch>
        </p:blipFill>
        <p:spPr>
          <a:xfrm flipH="1" rot="1245264">
            <a:off x="-135627" y="7484569"/>
            <a:ext cx="5790081" cy="3177745"/>
          </a:xfrm>
          <a:prstGeom prst="rect">
            <a:avLst/>
          </a:prstGeom>
          <a:ln w="12700">
            <a:miter lim="400000"/>
          </a:ln>
        </p:spPr>
      </p:pic>
      <p:pic>
        <p:nvPicPr>
          <p:cNvPr id="188" name="pasted-image.png"/>
          <p:cNvPicPr>
            <a:picLocks noChangeAspect="1"/>
          </p:cNvPicPr>
          <p:nvPr/>
        </p:nvPicPr>
        <p:blipFill>
          <a:blip r:embed="rId5">
            <a:extLst/>
          </a:blip>
          <a:stretch>
            <a:fillRect/>
          </a:stretch>
        </p:blipFill>
        <p:spPr>
          <a:xfrm>
            <a:off x="6317755" y="6278259"/>
            <a:ext cx="4430197" cy="3510458"/>
          </a:xfrm>
          <a:prstGeom prst="rect">
            <a:avLst/>
          </a:prstGeom>
          <a:ln w="50800">
            <a:solidFill>
              <a:srgbClr val="747676"/>
            </a:solidFill>
            <a:miter lim="400000"/>
          </a:ln>
        </p:spPr>
      </p:pic>
      <p:grpSp>
        <p:nvGrpSpPr>
          <p:cNvPr id="193" name="Group 193"/>
          <p:cNvGrpSpPr/>
          <p:nvPr/>
        </p:nvGrpSpPr>
        <p:grpSpPr>
          <a:xfrm>
            <a:off x="7497896" y="5985017"/>
            <a:ext cx="4657915" cy="2964046"/>
            <a:chOff x="0" y="0"/>
            <a:chExt cx="4657913" cy="2964044"/>
          </a:xfrm>
        </p:grpSpPr>
        <p:pic>
          <p:nvPicPr>
            <p:cNvPr id="189" name="pasted-image.png"/>
            <p:cNvPicPr>
              <a:picLocks noChangeAspect="1"/>
            </p:cNvPicPr>
            <p:nvPr/>
          </p:nvPicPr>
          <p:blipFill>
            <a:blip r:embed="rId6">
              <a:extLst/>
            </a:blip>
            <a:srcRect l="12936" t="32345" r="60100" b="30194"/>
            <a:stretch>
              <a:fillRect/>
            </a:stretch>
          </p:blipFill>
          <p:spPr>
            <a:xfrm>
              <a:off x="2316796" y="0"/>
              <a:ext cx="2341118" cy="2586278"/>
            </a:xfrm>
            <a:prstGeom prst="rect">
              <a:avLst/>
            </a:prstGeom>
            <a:ln w="50800" cap="flat">
              <a:solidFill>
                <a:srgbClr val="747676"/>
              </a:solidFill>
              <a:prstDash val="solid"/>
              <a:miter lim="400000"/>
            </a:ln>
            <a:effectLst/>
          </p:spPr>
        </p:pic>
        <p:sp>
          <p:nvSpPr>
            <p:cNvPr id="190" name="Shape 190"/>
            <p:cNvSpPr/>
            <p:nvPr/>
          </p:nvSpPr>
          <p:spPr>
            <a:xfrm>
              <a:off x="0" y="2240144"/>
              <a:ext cx="723900" cy="723901"/>
            </a:xfrm>
            <a:prstGeom prst="ellipse">
              <a:avLst/>
            </a:prstGeom>
            <a:noFill/>
            <a:ln w="50800" cap="flat">
              <a:solidFill>
                <a:srgbClr val="747676"/>
              </a:solidFill>
              <a:prstDash val="solid"/>
              <a:miter lim="400000"/>
            </a:ln>
            <a:effectLst/>
          </p:spPr>
          <p:txBody>
            <a:bodyPr wrap="square" lIns="50800" tIns="50800" rIns="50800" bIns="50800" numCol="1" anchor="ctr">
              <a:noAutofit/>
            </a:bodyPr>
            <a:lstStyle/>
            <a:p>
              <a:pPr algn="ctr">
                <a:spcBef>
                  <a:spcPts val="0"/>
                </a:spcBef>
                <a:defRPr spc="0" sz="2400">
                  <a:solidFill>
                    <a:srgbClr val="FFFFFF"/>
                  </a:solidFill>
                  <a:latin typeface="DIN Alternate"/>
                  <a:ea typeface="DIN Alternate"/>
                  <a:cs typeface="DIN Alternate"/>
                  <a:sym typeface="DIN Alternate"/>
                </a:defRPr>
              </a:pPr>
            </a:p>
          </p:txBody>
        </p:sp>
        <p:sp>
          <p:nvSpPr>
            <p:cNvPr id="191" name="Shape 191"/>
            <p:cNvSpPr/>
            <p:nvPr/>
          </p:nvSpPr>
          <p:spPr>
            <a:xfrm flipV="1">
              <a:off x="293782" y="21833"/>
              <a:ext cx="2021099" cy="2237133"/>
            </a:xfrm>
            <a:prstGeom prst="line">
              <a:avLst/>
            </a:prstGeom>
            <a:noFill/>
            <a:ln w="50800" cap="flat">
              <a:solidFill>
                <a:srgbClr val="747676"/>
              </a:solidFill>
              <a:prstDash val="solid"/>
              <a:miter lim="400000"/>
            </a:ln>
            <a:effectLst/>
          </p:spPr>
          <p:txBody>
            <a:bodyPr wrap="square" lIns="50800" tIns="50800" rIns="50800" bIns="50800" numCol="1" anchor="ctr">
              <a:noAutofit/>
            </a:bodyPr>
            <a:lstStyle/>
            <a:p>
              <a:pPr algn="ctr">
                <a:spcBef>
                  <a:spcPts val="0"/>
                </a:spcBef>
                <a:defRPr spc="0" sz="2400">
                  <a:latin typeface="DIN Alternate"/>
                  <a:ea typeface="DIN Alternate"/>
                  <a:cs typeface="DIN Alternate"/>
                  <a:sym typeface="DIN Alternate"/>
                </a:defRPr>
              </a:pPr>
            </a:p>
          </p:txBody>
        </p:sp>
        <p:sp>
          <p:nvSpPr>
            <p:cNvPr id="192" name="Shape 192"/>
            <p:cNvSpPr/>
            <p:nvPr/>
          </p:nvSpPr>
          <p:spPr>
            <a:xfrm flipV="1">
              <a:off x="587566" y="2508509"/>
              <a:ext cx="1728291" cy="406267"/>
            </a:xfrm>
            <a:prstGeom prst="line">
              <a:avLst/>
            </a:prstGeom>
            <a:noFill/>
            <a:ln w="50800" cap="flat">
              <a:solidFill>
                <a:srgbClr val="747676"/>
              </a:solidFill>
              <a:prstDash val="solid"/>
              <a:miter lim="400000"/>
            </a:ln>
            <a:effectLst/>
          </p:spPr>
          <p:txBody>
            <a:bodyPr wrap="square" lIns="50800" tIns="50800" rIns="50800" bIns="50800" numCol="1" anchor="ctr">
              <a:noAutofit/>
            </a:bodyPr>
            <a:lstStyle/>
            <a:p>
              <a:pPr algn="ctr">
                <a:spcBef>
                  <a:spcPts val="0"/>
                </a:spcBef>
                <a:defRPr spc="0" sz="2400">
                  <a:latin typeface="DIN Alternate"/>
                  <a:ea typeface="DIN Alternate"/>
                  <a:cs typeface="DIN Alternate"/>
                  <a:sym typeface="DIN Alternate"/>
                </a:defRPr>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98" name="Shape 198"/>
          <p:cNvSpPr/>
          <p:nvPr>
            <p:ph type="title"/>
          </p:nvPr>
        </p:nvSpPr>
        <p:spPr>
          <a:prstGeom prst="rect">
            <a:avLst/>
          </a:prstGeom>
        </p:spPr>
        <p:txBody>
          <a:bodyPr/>
          <a:lstStyle>
            <a:lvl1pPr defTabSz="543305">
              <a:spcBef>
                <a:spcPts val="2100"/>
              </a:spcBef>
              <a:defRPr sz="4836"/>
            </a:lvl1pPr>
          </a:lstStyle>
          <a:p>
            <a:pPr/>
            <a:r>
              <a:t>En fortælling vi kan forklare</a:t>
            </a:r>
          </a:p>
        </p:txBody>
      </p:sp>
      <p:sp>
        <p:nvSpPr>
          <p:cNvPr id="199" name="Shape 199"/>
          <p:cNvSpPr/>
          <p:nvPr>
            <p:ph type="body" idx="1"/>
          </p:nvPr>
        </p:nvSpPr>
        <p:spPr>
          <a:prstGeom prst="rect">
            <a:avLst/>
          </a:prstGeom>
        </p:spPr>
        <p:txBody>
          <a:bodyPr/>
          <a:lstStyle/>
          <a:p>
            <a:pPr/>
            <a:r>
              <a:t>I vores tid er vi nået til et punkt hvor vi kan forklaringer skiftet/overgangene mellem afgørende stadier i vores univers for at kunne nå frem til os i dag, fx</a:t>
            </a:r>
          </a:p>
          <a:p>
            <a:pPr lvl="1"/>
            <a:r>
              <a:rPr u="sng"/>
              <a:t>Grundstofferne</a:t>
            </a:r>
            <a:r>
              <a:t>:</a:t>
            </a:r>
          </a:p>
          <a:p>
            <a:pPr lvl="2">
              <a:spcBef>
                <a:spcPts val="300"/>
              </a:spcBef>
            </a:pPr>
            <a:r>
              <a:t>H og He: Kort tid efter Big Bang</a:t>
            </a:r>
          </a:p>
          <a:p>
            <a:pPr lvl="2"/>
            <a:r>
              <a:t>“Metallerne”: Fusion i stjerner + kollisioner af neutronstjerner</a:t>
            </a:r>
          </a:p>
          <a:p>
            <a:pPr lvl="1">
              <a:defRPr u="sng"/>
            </a:pPr>
            <a:r>
              <a:t>Evolution</a:t>
            </a:r>
            <a:r>
              <a:rPr u="none"/>
              <a:t>:</a:t>
            </a:r>
          </a:p>
          <a:p>
            <a:pPr lvl="2"/>
            <a:r>
              <a:t>Tilfældige mutationer, nedarvede gener, selektivt pres og tid resulterer i organismer/liv med forskellig tilpasning til omgivelserne</a:t>
            </a:r>
          </a:p>
        </p:txBody>
      </p:sp>
      <p:pic>
        <p:nvPicPr>
          <p:cNvPr id="200" name="BBNF_sort.png"/>
          <p:cNvPicPr>
            <a:picLocks noChangeAspect="1"/>
          </p:cNvPicPr>
          <p:nvPr/>
        </p:nvPicPr>
        <p:blipFill>
          <a:blip r:embed="rId2">
            <a:extLst/>
          </a:blip>
          <a:stretch>
            <a:fillRect/>
          </a:stretch>
        </p:blipFill>
        <p:spPr>
          <a:xfrm>
            <a:off x="9912680" y="352292"/>
            <a:ext cx="2593580" cy="1296790"/>
          </a:xfrm>
          <a:prstGeom prst="rect">
            <a:avLst/>
          </a:prstGeom>
          <a:ln w="12700">
            <a:miter lim="400000"/>
          </a:ln>
        </p:spPr>
      </p:pic>
      <p:sp>
        <p:nvSpPr>
          <p:cNvPr id="201" name="Shape 201"/>
          <p:cNvSpPr/>
          <p:nvPr>
            <p:ph type="sldNum" sz="quarter" idx="4294967295"/>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04" name="Shape 204"/>
          <p:cNvSpPr/>
          <p:nvPr>
            <p:ph type="title"/>
          </p:nvPr>
        </p:nvSpPr>
        <p:spPr>
          <a:prstGeom prst="rect">
            <a:avLst/>
          </a:prstGeom>
        </p:spPr>
        <p:txBody>
          <a:bodyPr/>
          <a:lstStyle>
            <a:lvl1pPr defTabSz="543305">
              <a:spcBef>
                <a:spcPts val="2100"/>
              </a:spcBef>
              <a:defRPr sz="4836"/>
            </a:lvl1pPr>
          </a:lstStyle>
          <a:p>
            <a:pPr/>
            <a:r>
              <a:t>øvelse 1: Indtegn emner fra pensum på tidslinjen</a:t>
            </a:r>
          </a:p>
        </p:txBody>
      </p:sp>
      <p:sp>
        <p:nvSpPr>
          <p:cNvPr id="205" name="Shape 205"/>
          <p:cNvSpPr/>
          <p:nvPr/>
        </p:nvSpPr>
        <p:spPr>
          <a:xfrm>
            <a:off x="596304" y="4940428"/>
            <a:ext cx="11812192" cy="1"/>
          </a:xfrm>
          <a:prstGeom prst="line">
            <a:avLst/>
          </a:prstGeom>
          <a:ln w="101600">
            <a:solidFill>
              <a:srgbClr val="747676"/>
            </a:solidFill>
            <a:miter lim="400000"/>
            <a:headEnd type="triangle" len="sm"/>
            <a:tailEnd type="triangle"/>
          </a:ln>
        </p:spPr>
        <p:txBody>
          <a:bodyPr lIns="50800" tIns="50800" rIns="50800" bIns="50800" anchor="ctr"/>
          <a:lstStyle/>
          <a:p>
            <a:pPr algn="ctr">
              <a:spcBef>
                <a:spcPts val="0"/>
              </a:spcBef>
              <a:defRPr spc="0" sz="2400">
                <a:latin typeface="DIN Alternate"/>
                <a:ea typeface="DIN Alternate"/>
                <a:cs typeface="DIN Alternate"/>
                <a:sym typeface="DIN Alternate"/>
              </a:defRPr>
            </a:pPr>
          </a:p>
        </p:txBody>
      </p:sp>
      <p:sp>
        <p:nvSpPr>
          <p:cNvPr id="206" name="Shape 206"/>
          <p:cNvSpPr/>
          <p:nvPr/>
        </p:nvSpPr>
        <p:spPr>
          <a:xfrm>
            <a:off x="259108" y="3953933"/>
            <a:ext cx="153019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6" sz="2600">
                <a:latin typeface="Avenir Next Demi Bold"/>
                <a:ea typeface="Avenir Next Demi Bold"/>
                <a:cs typeface="Avenir Next Demi Bold"/>
                <a:sym typeface="Avenir Next Demi Bold"/>
              </a:defRPr>
            </a:lvl1pPr>
          </a:lstStyle>
          <a:p>
            <a:pPr/>
            <a:r>
              <a:t>Big Bang</a:t>
            </a:r>
          </a:p>
        </p:txBody>
      </p:sp>
      <p:sp>
        <p:nvSpPr>
          <p:cNvPr id="207" name="Shape 207"/>
          <p:cNvSpPr/>
          <p:nvPr/>
        </p:nvSpPr>
        <p:spPr>
          <a:xfrm>
            <a:off x="9331543" y="4599516"/>
            <a:ext cx="3308326"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r>
              <a:t>I</a:t>
            </a:r>
          </a:p>
          <a:p>
            <a:pPr algn="ctr">
              <a:spcBef>
                <a:spcPts val="0"/>
              </a:spcBef>
              <a:defRPr spc="26" sz="2600">
                <a:latin typeface="Avenir Next Demi Bold"/>
                <a:ea typeface="Avenir Next Demi Bold"/>
                <a:cs typeface="Avenir Next Demi Bold"/>
                <a:sym typeface="Avenir Next Demi Bold"/>
              </a:defRPr>
            </a:pPr>
            <a:r>
              <a:t>Moderne menneske</a:t>
            </a:r>
          </a:p>
          <a:p>
            <a:pPr algn="ctr">
              <a:spcBef>
                <a:spcPts val="0"/>
              </a:spcBef>
              <a:defRPr spc="26" sz="2600">
                <a:latin typeface="Avenir Next Demi Bold"/>
                <a:ea typeface="Avenir Next Demi Bold"/>
                <a:cs typeface="Avenir Next Demi Bold"/>
                <a:sym typeface="Avenir Next Demi Bold"/>
              </a:defRPr>
            </a:pPr>
            <a:r>
              <a:t>Nu</a:t>
            </a:r>
          </a:p>
        </p:txBody>
      </p:sp>
      <p:sp>
        <p:nvSpPr>
          <p:cNvPr id="208" name="Shape 208"/>
          <p:cNvSpPr/>
          <p:nvPr/>
        </p:nvSpPr>
        <p:spPr>
          <a:xfrm>
            <a:off x="6233044" y="4599516"/>
            <a:ext cx="1495858"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r>
              <a:t>I</a:t>
            </a:r>
          </a:p>
          <a:p>
            <a:pPr algn="ctr">
              <a:spcBef>
                <a:spcPts val="0"/>
              </a:spcBef>
              <a:defRPr spc="26" sz="2600">
                <a:latin typeface="Avenir Next Demi Bold"/>
                <a:ea typeface="Avenir Next Demi Bold"/>
                <a:cs typeface="Avenir Next Demi Bold"/>
                <a:sym typeface="Avenir Next Demi Bold"/>
              </a:defRPr>
            </a:pPr>
            <a:r>
              <a:t>Pattedyr</a:t>
            </a:r>
          </a:p>
        </p:txBody>
      </p:sp>
      <p:sp>
        <p:nvSpPr>
          <p:cNvPr id="209" name="Shape 209"/>
          <p:cNvSpPr/>
          <p:nvPr/>
        </p:nvSpPr>
        <p:spPr>
          <a:xfrm>
            <a:off x="2635473" y="3153833"/>
            <a:ext cx="1291134" cy="215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pc="36" sz="3600">
                <a:latin typeface="Avenir Next Demi Bold"/>
                <a:ea typeface="Avenir Next Demi Bold"/>
                <a:cs typeface="Avenir Next Demi Bold"/>
                <a:sym typeface="Avenir Next Demi Bold"/>
              </a:defRPr>
            </a:pPr>
          </a:p>
          <a:p>
            <a:pPr algn="ctr">
              <a:defRPr spc="26" sz="2600">
                <a:latin typeface="Avenir Next Demi Bold"/>
                <a:ea typeface="Avenir Next Demi Bold"/>
                <a:cs typeface="Avenir Next Demi Bold"/>
                <a:sym typeface="Avenir Next Demi Bold"/>
              </a:defRPr>
            </a:pPr>
            <a:r>
              <a:t>Jorden</a:t>
            </a:r>
          </a:p>
          <a:p>
            <a:pPr algn="ctr">
              <a:defRPr spc="36" sz="3600">
                <a:latin typeface="Avenir Next Demi Bold"/>
                <a:ea typeface="Avenir Next Demi Bold"/>
                <a:cs typeface="Avenir Next Demi Bold"/>
                <a:sym typeface="Avenir Next Demi Bold"/>
              </a:defRPr>
            </a:pPr>
            <a:r>
              <a:t>I</a:t>
            </a:r>
          </a:p>
        </p:txBody>
      </p:sp>
      <p:sp>
        <p:nvSpPr>
          <p:cNvPr id="210" name="Shape 210"/>
          <p:cNvSpPr/>
          <p:nvPr/>
        </p:nvSpPr>
        <p:spPr>
          <a:xfrm>
            <a:off x="263689" y="9074149"/>
            <a:ext cx="434155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tidskalaen er IKKE retvisende</a:t>
            </a:r>
          </a:p>
        </p:txBody>
      </p:sp>
      <p:sp>
        <p:nvSpPr>
          <p:cNvPr id="211" name="Shape 211"/>
          <p:cNvSpPr/>
          <p:nvPr>
            <p:ph type="sldNum" sz="quarter" idx="4294967295"/>
          </p:nvPr>
        </p:nvSpPr>
        <p:spPr>
          <a:xfrm>
            <a:off x="12178579" y="9194800"/>
            <a:ext cx="211833"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