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256" r:id="rId2"/>
    <p:sldId id="281" r:id="rId3"/>
    <p:sldId id="282" r:id="rId4"/>
    <p:sldId id="478" r:id="rId5"/>
    <p:sldId id="434" r:id="rId6"/>
    <p:sldId id="477" r:id="rId7"/>
    <p:sldId id="361" r:id="rId8"/>
    <p:sldId id="370" r:id="rId9"/>
    <p:sldId id="373" r:id="rId10"/>
    <p:sldId id="374" r:id="rId11"/>
    <p:sldId id="375" r:id="rId12"/>
    <p:sldId id="376" r:id="rId13"/>
    <p:sldId id="369" r:id="rId14"/>
    <p:sldId id="389" r:id="rId15"/>
    <p:sldId id="290" r:id="rId16"/>
    <p:sldId id="387" r:id="rId17"/>
    <p:sldId id="388" r:id="rId18"/>
    <p:sldId id="430" r:id="rId19"/>
    <p:sldId id="429" r:id="rId20"/>
    <p:sldId id="398" r:id="rId21"/>
    <p:sldId id="432" r:id="rId22"/>
    <p:sldId id="431" r:id="rId23"/>
    <p:sldId id="394" r:id="rId24"/>
    <p:sldId id="396" r:id="rId25"/>
    <p:sldId id="397" r:id="rId26"/>
    <p:sldId id="379" r:id="rId27"/>
    <p:sldId id="381" r:id="rId28"/>
    <p:sldId id="440" r:id="rId29"/>
    <p:sldId id="476" r:id="rId30"/>
    <p:sldId id="433" r:id="rId31"/>
    <p:sldId id="475" r:id="rId32"/>
    <p:sldId id="303" r:id="rId33"/>
    <p:sldId id="441" r:id="rId34"/>
    <p:sldId id="442" r:id="rId35"/>
    <p:sldId id="277" r:id="rId36"/>
    <p:sldId id="335" r:id="rId37"/>
    <p:sldId id="443" r:id="rId38"/>
    <p:sldId id="449" r:id="rId39"/>
    <p:sldId id="461" r:id="rId40"/>
    <p:sldId id="451" r:id="rId41"/>
    <p:sldId id="458" r:id="rId42"/>
    <p:sldId id="460" r:id="rId43"/>
    <p:sldId id="322" r:id="rId44"/>
    <p:sldId id="462" r:id="rId45"/>
    <p:sldId id="468" r:id="rId46"/>
    <p:sldId id="469" r:id="rId47"/>
    <p:sldId id="470" r:id="rId48"/>
    <p:sldId id="452" r:id="rId49"/>
    <p:sldId id="471" r:id="rId50"/>
    <p:sldId id="473" r:id="rId51"/>
    <p:sldId id="368" r:id="rId52"/>
    <p:sldId id="472" r:id="rId53"/>
    <p:sldId id="479" r:id="rId54"/>
    <p:sldId id="47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1718"/>
    <a:srgbClr val="B238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93"/>
    <p:restoredTop sz="86464"/>
  </p:normalViewPr>
  <p:slideViewPr>
    <p:cSldViewPr snapToGrid="0" snapToObjects="1">
      <p:cViewPr varScale="1">
        <p:scale>
          <a:sx n="127" d="100"/>
          <a:sy n="127" d="100"/>
        </p:scale>
        <p:origin x="856"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10259"/>
          <c:y val="0.121986"/>
          <c:w val="0.77948300000000004"/>
          <c:h val="0.75670899999999996"/>
        </c:manualLayout>
      </c:layout>
      <c:pieChart>
        <c:varyColors val="0"/>
        <c:ser>
          <c:idx val="0"/>
          <c:order val="0"/>
          <c:tx>
            <c:strRef>
              <c:f>Sheet1!$A$2</c:f>
              <c:strCache>
                <c:ptCount val="1"/>
              </c:strCache>
            </c:strRef>
          </c:tx>
          <c:spPr>
            <a:solidFill>
              <a:srgbClr val="3B6C9D"/>
            </a:solidFill>
            <a:ln w="12700" cap="flat">
              <a:noFill/>
              <a:miter lim="400000"/>
            </a:ln>
            <a:effectLst>
              <a:outerShdw blurRad="76200" dir="18900000" algn="tl">
                <a:srgbClr val="000000">
                  <a:alpha val="80000"/>
                </a:srgbClr>
              </a:outerShdw>
            </a:effectLst>
          </c:spPr>
          <c:dPt>
            <c:idx val="0"/>
            <c:bubble3D val="0"/>
            <c:extLst>
              <c:ext xmlns:c16="http://schemas.microsoft.com/office/drawing/2014/chart" uri="{C3380CC4-5D6E-409C-BE32-E72D297353CC}">
                <c16:uniqueId val="{00000000-7BB6-4C56-9F0E-5591DD85568B}"/>
              </c:ext>
            </c:extLst>
          </c:dPt>
          <c:dPt>
            <c:idx val="1"/>
            <c:bubble3D val="0"/>
            <c:spPr>
              <a:solidFill>
                <a:srgbClr val="6BA364"/>
              </a:solid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2-7BB6-4C56-9F0E-5591DD85568B}"/>
              </c:ext>
            </c:extLst>
          </c:dPt>
          <c:dPt>
            <c:idx val="2"/>
            <c:bubble3D val="0"/>
            <c:spPr>
              <a:solidFill>
                <a:srgbClr val="B8B8B8"/>
              </a:solid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4-7BB6-4C56-9F0E-5591DD85568B}"/>
              </c:ext>
            </c:extLst>
          </c:dPt>
          <c:dLbls>
            <c:dLbl>
              <c:idx val="0"/>
              <c:layout>
                <c:manualLayout>
                  <c:x val="-6.1284659333251702E-2"/>
                  <c:y val="0.14239919694448"/>
                </c:manualLayout>
              </c:layout>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b="0">
                        <a:latin typeface="+mn-lt"/>
                      </a:rPr>
                      <a:t>menneske</a:t>
                    </a:r>
                    <a:r>
                      <a:rPr lang="en-US" sz="1200" b="0" baseline="0">
                        <a:latin typeface="+mn-lt"/>
                      </a:rPr>
                      <a:t> DNA</a:t>
                    </a:r>
                    <a:endParaRPr lang="en-US" sz="1200" b="0">
                      <a:latin typeface="+mn-lt"/>
                    </a:endParaRPr>
                  </a:p>
                </c:rich>
              </c:tx>
              <c:numFmt formatCode="0%" sourceLinked="0"/>
              <c:spPr/>
              <c:dLblPos val="bestFit"/>
              <c:showLegendKey val="0"/>
              <c:showVal val="0"/>
              <c:showCatName val="1"/>
              <c:showSerName val="0"/>
              <c:showPercent val="0"/>
              <c:showBubbleSize val="0"/>
              <c:extLst>
                <c:ext xmlns:c15="http://schemas.microsoft.com/office/drawing/2012/chart" uri="{CE6537A1-D6FC-4f65-9D91-7224C49458BB}">
                  <c15:layout>
                    <c:manualLayout>
                      <c:w val="0.35427335169727497"/>
                      <c:h val="0.22576635524834199"/>
                    </c:manualLayout>
                  </c15:layout>
                </c:ext>
                <c:ext xmlns:c16="http://schemas.microsoft.com/office/drawing/2014/chart" uri="{C3380CC4-5D6E-409C-BE32-E72D297353CC}">
                  <c16:uniqueId val="{00000000-7BB6-4C56-9F0E-5591DD85568B}"/>
                </c:ext>
              </c:extLst>
            </c:dLbl>
            <c:dLbl>
              <c:idx val="1"/>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b="0" dirty="0" err="1">
                        <a:latin typeface="+mn-lt"/>
                      </a:rPr>
                      <a:t>mikrobe</a:t>
                    </a:r>
                    <a:r>
                      <a:rPr lang="en-US" sz="1200" b="0" dirty="0">
                        <a:latin typeface="+mn-lt"/>
                      </a:rPr>
                      <a:t> DNA</a:t>
                    </a:r>
                  </a:p>
                </c:rich>
              </c:tx>
              <c:numFmt formatCode="0%" sourceLinked="0"/>
              <c:spPr/>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BB6-4C56-9F0E-5591DD85568B}"/>
                </c:ext>
              </c:extLst>
            </c:dLbl>
            <c:dLbl>
              <c:idx val="2"/>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b="0" err="1">
                        <a:latin typeface="+mn-lt"/>
                      </a:rPr>
                      <a:t>uidentificeret</a:t>
                    </a:r>
                    <a:r>
                      <a:rPr lang="en-US" sz="1200" b="0" baseline="0">
                        <a:latin typeface="+mn-lt"/>
                      </a:rPr>
                      <a:t> DNA</a:t>
                    </a:r>
                    <a:endParaRPr lang="en-US" sz="1200" b="0">
                      <a:latin typeface="+mn-lt"/>
                    </a:endParaRPr>
                  </a:p>
                </c:rich>
              </c:tx>
              <c:numFmt formatCode="0%" sourceLinked="0"/>
              <c:spPr/>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B6-4C56-9F0E-5591DD85568B}"/>
                </c:ext>
              </c:extLst>
            </c:dLbl>
            <c:numFmt formatCode="0%" sourceLinked="0"/>
            <c:spPr>
              <a:noFill/>
              <a:ln>
                <a:noFill/>
              </a:ln>
              <a:effectLst/>
            </c:spPr>
            <c:txPr>
              <a:bodyPr/>
              <a:lstStyle/>
              <a:p>
                <a:pPr>
                  <a:defRPr sz="1200" b="0" i="0" u="none" strike="noStrike">
                    <a:solidFill>
                      <a:srgbClr val="FFFFFF"/>
                    </a:solidFill>
                    <a:effectLst>
                      <a:outerShdw blurRad="127000" dist="39098" dir="5400000" algn="tl">
                        <a:srgbClr val="000000">
                          <a:alpha val="100000"/>
                        </a:srgbClr>
                      </a:outerShdw>
                    </a:effectLst>
                    <a:latin typeface="+mn-lt"/>
                  </a:defRPr>
                </a:pPr>
                <a:endParaRPr lang="da-DK"/>
              </a:p>
            </c:txPr>
            <c:dLblPos val="ctr"/>
            <c:showLegendKey val="0"/>
            <c:showVal val="0"/>
            <c:showCatName val="1"/>
            <c:showSerName val="0"/>
            <c:showPercent val="0"/>
            <c:showBubbleSize val="0"/>
            <c:showLeaderLines val="0"/>
            <c:extLst>
              <c:ext xmlns:c15="http://schemas.microsoft.com/office/drawing/2012/chart" uri="{CE6537A1-D6FC-4f65-9D91-7224C49458BB}"/>
            </c:extLst>
          </c:dLbls>
          <c:cat>
            <c:strRef>
              <c:f>Sheet1!$B$1:$D$1</c:f>
              <c:strCache>
                <c:ptCount val="3"/>
                <c:pt idx="0">
                  <c:v>human DNA</c:v>
                </c:pt>
                <c:pt idx="1">
                  <c:v>microbial DNA</c:v>
                </c:pt>
                <c:pt idx="2">
                  <c:v>unidentified DNA</c:v>
                </c:pt>
              </c:strCache>
            </c:strRef>
          </c:cat>
          <c:val>
            <c:numRef>
              <c:f>Sheet1!$B$2:$D$2</c:f>
              <c:numCache>
                <c:formatCode>General</c:formatCode>
                <c:ptCount val="3"/>
                <c:pt idx="0">
                  <c:v>2</c:v>
                </c:pt>
                <c:pt idx="1">
                  <c:v>35</c:v>
                </c:pt>
                <c:pt idx="2">
                  <c:v>57</c:v>
                </c:pt>
              </c:numCache>
            </c:numRef>
          </c:val>
          <c:extLst>
            <c:ext xmlns:c16="http://schemas.microsoft.com/office/drawing/2014/chart" uri="{C3380CC4-5D6E-409C-BE32-E72D297353CC}">
              <c16:uniqueId val="{00000005-7BB6-4C56-9F0E-5591DD85568B}"/>
            </c:ext>
          </c:extLst>
        </c:ser>
        <c:dLbls>
          <c:showLegendKey val="0"/>
          <c:showVal val="0"/>
          <c:showCatName val="0"/>
          <c:showSerName val="0"/>
          <c:showPercent val="0"/>
          <c:showBubbleSize val="0"/>
          <c:showLeaderLines val="0"/>
        </c:dLbls>
        <c:firstSliceAng val="0"/>
      </c:pieChart>
      <c:spPr>
        <a:solidFill>
          <a:srgbClr val="FFFFFF"/>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0438600000000001"/>
          <c:y val="0.122886"/>
          <c:w val="0.79122899999999996"/>
          <c:h val="0.76238499999999998"/>
        </c:manualLayout>
      </c:layout>
      <c:pieChart>
        <c:varyColors val="0"/>
        <c:ser>
          <c:idx val="0"/>
          <c:order val="0"/>
          <c:tx>
            <c:strRef>
              <c:f>Sheet1!$A$2</c:f>
              <c:strCache>
                <c:ptCount val="1"/>
              </c:strCache>
            </c:strRef>
          </c:tx>
          <c:spPr>
            <a:solidFill>
              <a:srgbClr val="3B6C9D"/>
            </a:solidFill>
            <a:ln w="12700" cap="flat">
              <a:noFill/>
              <a:miter lim="400000"/>
            </a:ln>
            <a:effectLst>
              <a:outerShdw blurRad="76200" dir="18900000" algn="tl">
                <a:srgbClr val="000000">
                  <a:alpha val="80000"/>
                </a:srgbClr>
              </a:outerShdw>
            </a:effectLst>
          </c:spPr>
          <c:dPt>
            <c:idx val="0"/>
            <c:bubble3D val="0"/>
            <c:extLst>
              <c:ext xmlns:c16="http://schemas.microsoft.com/office/drawing/2014/chart" uri="{C3380CC4-5D6E-409C-BE32-E72D297353CC}">
                <c16:uniqueId val="{00000000-2B4F-47B1-A151-2ECB43FCECD9}"/>
              </c:ext>
            </c:extLst>
          </c:dPt>
          <c:dPt>
            <c:idx val="1"/>
            <c:bubble3D val="0"/>
            <c:spPr>
              <a:solidFill>
                <a:srgbClr val="6BA364"/>
              </a:solid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2-2B4F-47B1-A151-2ECB43FCECD9}"/>
              </c:ext>
            </c:extLst>
          </c:dPt>
          <c:dPt>
            <c:idx val="2"/>
            <c:bubble3D val="0"/>
            <c:spPr>
              <a:solidFill>
                <a:srgbClr val="B8B8B8"/>
              </a:solid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4-2B4F-47B1-A151-2ECB43FCECD9}"/>
              </c:ext>
            </c:extLst>
          </c:dPt>
          <c:dLbls>
            <c:dLbl>
              <c:idx val="0"/>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err="1">
                        <a:latin typeface="+mn-lt"/>
                      </a:rPr>
                      <a:t>menneske</a:t>
                    </a:r>
                    <a:r>
                      <a:rPr lang="en-US" sz="1200">
                        <a:latin typeface="+mn-lt"/>
                      </a:rPr>
                      <a:t> DNA</a:t>
                    </a:r>
                  </a:p>
                </c:rich>
              </c:tx>
              <c:numFmt formatCode="0%" sourceLinked="0"/>
              <c:spPr/>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B4F-47B1-A151-2ECB43FCECD9}"/>
                </c:ext>
              </c:extLst>
            </c:dLbl>
            <c:dLbl>
              <c:idx val="1"/>
              <c:layout>
                <c:manualLayout>
                  <c:x val="-0.114189615718457"/>
                  <c:y val="5.6635958925010901E-2"/>
                </c:manualLayout>
              </c:layout>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err="1">
                        <a:latin typeface="+mn-lt"/>
                      </a:rPr>
                      <a:t>mikrobe</a:t>
                    </a:r>
                    <a:r>
                      <a:rPr lang="en-US" sz="1200">
                        <a:latin typeface="+mn-lt"/>
                      </a:rPr>
                      <a:t> DNA</a:t>
                    </a:r>
                  </a:p>
                </c:rich>
              </c:tx>
              <c:numFmt formatCode="0%" sourceLinked="0"/>
              <c:spPr/>
              <c:dLblPos val="bestFit"/>
              <c:showLegendKey val="0"/>
              <c:showVal val="0"/>
              <c:showCatName val="1"/>
              <c:showSerName val="0"/>
              <c:showPercent val="0"/>
              <c:showBubbleSize val="0"/>
              <c:extLst>
                <c:ext xmlns:c15="http://schemas.microsoft.com/office/drawing/2012/chart" uri="{CE6537A1-D6FC-4f65-9D91-7224C49458BB}">
                  <c15:layout>
                    <c:manualLayout>
                      <c:w val="0.41311879945194901"/>
                      <c:h val="0.22625887324351801"/>
                    </c:manualLayout>
                  </c15:layout>
                </c:ext>
                <c:ext xmlns:c16="http://schemas.microsoft.com/office/drawing/2014/chart" uri="{C3380CC4-5D6E-409C-BE32-E72D297353CC}">
                  <c16:uniqueId val="{00000002-2B4F-47B1-A151-2ECB43FCECD9}"/>
                </c:ext>
              </c:extLst>
            </c:dLbl>
            <c:dLbl>
              <c:idx val="2"/>
              <c:layout>
                <c:manualLayout>
                  <c:x val="-0.11063517284420001"/>
                  <c:y val="0.12432925150593201"/>
                </c:manualLayout>
              </c:layout>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err="1">
                        <a:latin typeface="+mn-lt"/>
                      </a:rPr>
                      <a:t>uidentificeret</a:t>
                    </a:r>
                    <a:r>
                      <a:rPr lang="en-US" sz="1200" baseline="0">
                        <a:latin typeface="+mn-lt"/>
                      </a:rPr>
                      <a:t> DNA</a:t>
                    </a:r>
                    <a:endParaRPr lang="en-US" sz="1200">
                      <a:latin typeface="+mn-lt"/>
                    </a:endParaRPr>
                  </a:p>
                </c:rich>
              </c:tx>
              <c:numFmt formatCode="0%" sourceLinked="0"/>
              <c:spPr/>
              <c:dLblPos val="bestFit"/>
              <c:showLegendKey val="0"/>
              <c:showVal val="0"/>
              <c:showCatName val="1"/>
              <c:showSerName val="0"/>
              <c:showPercent val="0"/>
              <c:showBubbleSize val="0"/>
              <c:extLst>
                <c:ext xmlns:c15="http://schemas.microsoft.com/office/drawing/2012/chart" uri="{CE6537A1-D6FC-4f65-9D91-7224C49458BB}">
                  <c15:layout>
                    <c:manualLayout>
                      <c:w val="0.43072154114330402"/>
                      <c:h val="0.22625887324351801"/>
                    </c:manualLayout>
                  </c15:layout>
                </c:ext>
                <c:ext xmlns:c16="http://schemas.microsoft.com/office/drawing/2014/chart" uri="{C3380CC4-5D6E-409C-BE32-E72D297353CC}">
                  <c16:uniqueId val="{00000004-2B4F-47B1-A151-2ECB43FCECD9}"/>
                </c:ext>
              </c:extLst>
            </c:dLbl>
            <c:numFmt formatCode="0%" sourceLinked="0"/>
            <c:spPr>
              <a:noFill/>
              <a:ln>
                <a:noFill/>
              </a:ln>
              <a:effectLst/>
            </c:spPr>
            <c:txPr>
              <a:bodyPr/>
              <a:lstStyle/>
              <a:p>
                <a:pPr>
                  <a:defRPr sz="1200" b="0" i="0" u="none" strike="noStrike">
                    <a:solidFill>
                      <a:srgbClr val="FFFFFF"/>
                    </a:solidFill>
                    <a:effectLst>
                      <a:outerShdw blurRad="127000" dist="39098" dir="5400000" algn="tl">
                        <a:srgbClr val="000000">
                          <a:alpha val="100000"/>
                        </a:srgbClr>
                      </a:outerShdw>
                    </a:effectLst>
                    <a:latin typeface="+mn-lt"/>
                  </a:defRPr>
                </a:pPr>
                <a:endParaRPr lang="da-DK"/>
              </a:p>
            </c:txPr>
            <c:dLblPos val="ctr"/>
            <c:showLegendKey val="0"/>
            <c:showVal val="0"/>
            <c:showCatName val="1"/>
            <c:showSerName val="0"/>
            <c:showPercent val="0"/>
            <c:showBubbleSize val="0"/>
            <c:showLeaderLines val="0"/>
            <c:extLst>
              <c:ext xmlns:c15="http://schemas.microsoft.com/office/drawing/2012/chart" uri="{CE6537A1-D6FC-4f65-9D91-7224C49458BB}"/>
            </c:extLst>
          </c:dLbls>
          <c:cat>
            <c:strRef>
              <c:f>Sheet1!$B$1:$D$1</c:f>
              <c:strCache>
                <c:ptCount val="3"/>
                <c:pt idx="0">
                  <c:v>human DNA</c:v>
                </c:pt>
                <c:pt idx="1">
                  <c:v>microbial DNA</c:v>
                </c:pt>
                <c:pt idx="2">
                  <c:v>unidentified DNA</c:v>
                </c:pt>
              </c:strCache>
            </c:strRef>
          </c:cat>
          <c:val>
            <c:numRef>
              <c:f>Sheet1!$B$2:$D$2</c:f>
              <c:numCache>
                <c:formatCode>General</c:formatCode>
                <c:ptCount val="3"/>
                <c:pt idx="0">
                  <c:v>90</c:v>
                </c:pt>
                <c:pt idx="1">
                  <c:v>2</c:v>
                </c:pt>
                <c:pt idx="2">
                  <c:v>8</c:v>
                </c:pt>
              </c:numCache>
            </c:numRef>
          </c:val>
          <c:extLst>
            <c:ext xmlns:c16="http://schemas.microsoft.com/office/drawing/2014/chart" uri="{C3380CC4-5D6E-409C-BE32-E72D297353CC}">
              <c16:uniqueId val="{00000005-2B4F-47B1-A151-2ECB43FCECD9}"/>
            </c:ext>
          </c:extLst>
        </c:ser>
        <c:dLbls>
          <c:showLegendKey val="0"/>
          <c:showVal val="0"/>
          <c:showCatName val="0"/>
          <c:showSerName val="0"/>
          <c:showPercent val="0"/>
          <c:showBubbleSize val="0"/>
          <c:showLeaderLines val="0"/>
        </c:dLbls>
        <c:firstSliceAng val="100"/>
      </c:pieChart>
      <c:spPr>
        <a:solidFill>
          <a:srgbClr val="FFFFFF"/>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10259"/>
          <c:y val="0.121986"/>
          <c:w val="0.77948300000000004"/>
          <c:h val="0.75670899999999996"/>
        </c:manualLayout>
      </c:layout>
      <c:pieChart>
        <c:varyColors val="0"/>
        <c:ser>
          <c:idx val="0"/>
          <c:order val="0"/>
          <c:tx>
            <c:strRef>
              <c:f>Sheet1!$A$2</c:f>
              <c:strCache>
                <c:ptCount val="1"/>
              </c:strCache>
            </c:strRef>
          </c:tx>
          <c:spPr>
            <a:solidFill>
              <a:srgbClr val="3B6C9D"/>
            </a:solidFill>
            <a:ln w="12700" cap="flat">
              <a:noFill/>
              <a:miter lim="400000"/>
            </a:ln>
            <a:effectLst>
              <a:outerShdw blurRad="76200" dir="18900000" algn="tl">
                <a:srgbClr val="000000">
                  <a:alpha val="80000"/>
                </a:srgbClr>
              </a:outerShdw>
            </a:effectLst>
          </c:spPr>
          <c:explosion val="1"/>
          <c:dPt>
            <c:idx val="0"/>
            <c:bubble3D val="0"/>
            <c:extLst>
              <c:ext xmlns:c16="http://schemas.microsoft.com/office/drawing/2014/chart" uri="{C3380CC4-5D6E-409C-BE32-E72D297353CC}">
                <c16:uniqueId val="{00000000-35BF-4F12-B1C2-E15C1DD9F323}"/>
              </c:ext>
            </c:extLst>
          </c:dPt>
          <c:dPt>
            <c:idx val="1"/>
            <c:bubble3D val="0"/>
            <c:spPr>
              <a:solidFill>
                <a:srgbClr val="6BA364"/>
              </a:solid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2-35BF-4F12-B1C2-E15C1DD9F323}"/>
              </c:ext>
            </c:extLst>
          </c:dPt>
          <c:dPt>
            <c:idx val="2"/>
            <c:bubble3D val="0"/>
            <c:explosion val="0"/>
            <c:spPr>
              <a:solidFill>
                <a:srgbClr val="B8B8B8"/>
              </a:solid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4-35BF-4F12-B1C2-E15C1DD9F323}"/>
              </c:ext>
            </c:extLst>
          </c:dPt>
          <c:dLbls>
            <c:dLbl>
              <c:idx val="0"/>
              <c:layout>
                <c:manualLayout>
                  <c:x val="-8.3603470611273503E-2"/>
                  <c:y val="0.13577719368407101"/>
                </c:manualLayout>
              </c:layout>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b="0">
                        <a:latin typeface="+mn-lt"/>
                      </a:rPr>
                      <a:t>menneske</a:t>
                    </a:r>
                    <a:r>
                      <a:rPr lang="en-US" sz="1200" b="0" baseline="0">
                        <a:latin typeface="+mn-lt"/>
                      </a:rPr>
                      <a:t> DNA</a:t>
                    </a:r>
                    <a:endParaRPr lang="en-US" sz="1200" b="0">
                      <a:latin typeface="+mn-lt"/>
                    </a:endParaRPr>
                  </a:p>
                </c:rich>
              </c:tx>
              <c:numFmt formatCode="0%" sourceLinked="0"/>
              <c:spPr/>
              <c:dLblPos val="bestFit"/>
              <c:showLegendKey val="0"/>
              <c:showVal val="0"/>
              <c:showCatName val="1"/>
              <c:showSerName val="0"/>
              <c:showPercent val="0"/>
              <c:showBubbleSize val="0"/>
              <c:extLst>
                <c:ext xmlns:c15="http://schemas.microsoft.com/office/drawing/2012/chart" uri="{CE6537A1-D6FC-4f65-9D91-7224C49458BB}">
                  <c15:layout>
                    <c:manualLayout>
                      <c:w val="0.44992618925677103"/>
                      <c:h val="0.225766353595452"/>
                    </c:manualLayout>
                  </c15:layout>
                </c:ext>
                <c:ext xmlns:c16="http://schemas.microsoft.com/office/drawing/2014/chart" uri="{C3380CC4-5D6E-409C-BE32-E72D297353CC}">
                  <c16:uniqueId val="{00000000-35BF-4F12-B1C2-E15C1DD9F323}"/>
                </c:ext>
              </c:extLst>
            </c:dLbl>
            <c:dLbl>
              <c:idx val="1"/>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b="0" err="1">
                        <a:latin typeface="+mn-lt"/>
                      </a:rPr>
                      <a:t>m</a:t>
                    </a:r>
                    <a:r>
                      <a:rPr lang="en-US" sz="1200" b="0">
                        <a:latin typeface="+mn-lt"/>
                      </a:rPr>
                      <a:t>ikrobe DNA</a:t>
                    </a:r>
                  </a:p>
                </c:rich>
              </c:tx>
              <c:numFmt formatCode="0%" sourceLinked="0"/>
              <c:spPr/>
              <c:dLblPos val="ct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5BF-4F12-B1C2-E15C1DD9F323}"/>
                </c:ext>
              </c:extLst>
            </c:dLbl>
            <c:dLbl>
              <c:idx val="2"/>
              <c:layout>
                <c:manualLayout>
                  <c:x val="9.0571305194870402E-2"/>
                  <c:y val="-5.1730790387933302E-2"/>
                </c:manualLayout>
              </c:layout>
              <c:tx>
                <c:rich>
                  <a:bodyPr/>
                  <a:lstStyle/>
                  <a:p>
                    <a:pPr>
                      <a:defRPr sz="1200" b="0" i="0" u="none" strike="noStrike">
                        <a:solidFill>
                          <a:srgbClr val="FFFFFF"/>
                        </a:solidFill>
                        <a:effectLst>
                          <a:outerShdw blurRad="127000" dist="39098" dir="5400000" algn="tl">
                            <a:srgbClr val="000000">
                              <a:alpha val="100000"/>
                            </a:srgbClr>
                          </a:outerShdw>
                        </a:effectLst>
                        <a:latin typeface="+mn-lt"/>
                      </a:defRPr>
                    </a:pPr>
                    <a:r>
                      <a:rPr lang="en-US" sz="1200" b="0" err="1">
                        <a:latin typeface="+mn-lt"/>
                      </a:rPr>
                      <a:t>uidentificeret</a:t>
                    </a:r>
                    <a:r>
                      <a:rPr lang="en-US" sz="1200" b="0" baseline="0">
                        <a:latin typeface="+mn-lt"/>
                      </a:rPr>
                      <a:t> DNA</a:t>
                    </a:r>
                    <a:endParaRPr lang="en-US" sz="1200" b="0">
                      <a:latin typeface="+mn-lt"/>
                    </a:endParaRPr>
                  </a:p>
                </c:rich>
              </c:tx>
              <c:numFmt formatCode="0%" sourceLinked="0"/>
              <c:spPr/>
              <c:dLblPos val="bestFit"/>
              <c:showLegendKey val="0"/>
              <c:showVal val="0"/>
              <c:showCatName val="1"/>
              <c:showSerName val="0"/>
              <c:showPercent val="0"/>
              <c:showBubbleSize val="0"/>
              <c:extLst>
                <c:ext xmlns:c15="http://schemas.microsoft.com/office/drawing/2012/chart" uri="{CE6537A1-D6FC-4f65-9D91-7224C49458BB}">
                  <c15:layout>
                    <c:manualLayout>
                      <c:w val="0.54184215547454795"/>
                      <c:h val="0.33531486051532899"/>
                    </c:manualLayout>
                  </c15:layout>
                </c:ext>
                <c:ext xmlns:c16="http://schemas.microsoft.com/office/drawing/2014/chart" uri="{C3380CC4-5D6E-409C-BE32-E72D297353CC}">
                  <c16:uniqueId val="{00000004-35BF-4F12-B1C2-E15C1DD9F323}"/>
                </c:ext>
              </c:extLst>
            </c:dLbl>
            <c:numFmt formatCode="0%" sourceLinked="0"/>
            <c:spPr>
              <a:noFill/>
              <a:ln>
                <a:noFill/>
              </a:ln>
              <a:effectLst/>
            </c:spPr>
            <c:txPr>
              <a:bodyPr/>
              <a:lstStyle/>
              <a:p>
                <a:pPr>
                  <a:defRPr sz="1200" b="0" i="0" u="none" strike="noStrike">
                    <a:solidFill>
                      <a:srgbClr val="FFFFFF"/>
                    </a:solidFill>
                    <a:effectLst>
                      <a:outerShdw blurRad="127000" dist="39098" dir="5400000" algn="tl">
                        <a:srgbClr val="000000">
                          <a:alpha val="100000"/>
                        </a:srgbClr>
                      </a:outerShdw>
                    </a:effectLst>
                    <a:latin typeface="+mn-lt"/>
                  </a:defRPr>
                </a:pPr>
                <a:endParaRPr lang="da-DK"/>
              </a:p>
            </c:txPr>
            <c:dLblPos val="ctr"/>
            <c:showLegendKey val="0"/>
            <c:showVal val="0"/>
            <c:showCatName val="1"/>
            <c:showSerName val="0"/>
            <c:showPercent val="0"/>
            <c:showBubbleSize val="0"/>
            <c:showLeaderLines val="0"/>
            <c:extLst>
              <c:ext xmlns:c15="http://schemas.microsoft.com/office/drawing/2012/chart" uri="{CE6537A1-D6FC-4f65-9D91-7224C49458BB}"/>
            </c:extLst>
          </c:dLbls>
          <c:cat>
            <c:strRef>
              <c:f>Sheet1!$B$1:$D$1</c:f>
              <c:strCache>
                <c:ptCount val="3"/>
                <c:pt idx="0">
                  <c:v>human DNA</c:v>
                </c:pt>
                <c:pt idx="1">
                  <c:v>microbial DNA</c:v>
                </c:pt>
                <c:pt idx="2">
                  <c:v>unidentified DNA</c:v>
                </c:pt>
              </c:strCache>
            </c:strRef>
          </c:cat>
          <c:val>
            <c:numRef>
              <c:f>Sheet1!$B$2:$D$2</c:f>
              <c:numCache>
                <c:formatCode>General</c:formatCode>
                <c:ptCount val="3"/>
                <c:pt idx="0">
                  <c:v>2</c:v>
                </c:pt>
                <c:pt idx="1">
                  <c:v>35</c:v>
                </c:pt>
                <c:pt idx="2">
                  <c:v>57</c:v>
                </c:pt>
              </c:numCache>
            </c:numRef>
          </c:val>
          <c:extLst>
            <c:ext xmlns:c16="http://schemas.microsoft.com/office/drawing/2014/chart" uri="{C3380CC4-5D6E-409C-BE32-E72D297353CC}">
              <c16:uniqueId val="{00000005-35BF-4F12-B1C2-E15C1DD9F323}"/>
            </c:ext>
          </c:extLst>
        </c:ser>
        <c:dLbls>
          <c:showLegendKey val="0"/>
          <c:showVal val="0"/>
          <c:showCatName val="0"/>
          <c:showSerName val="0"/>
          <c:showPercent val="0"/>
          <c:showBubbleSize val="0"/>
          <c:showLeaderLines val="0"/>
        </c:dLbls>
        <c:firstSliceAng val="0"/>
      </c:pieChart>
      <c:spPr>
        <a:solidFill>
          <a:srgbClr val="FFFFFF"/>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76E84E-19FC-9F4F-A890-DC8810949C80}" type="datetimeFigureOut">
              <a:rPr lang="da-DK" smtClean="0"/>
              <a:t>06/06/2019</a:t>
            </a:fld>
            <a:endParaRPr lang="da-D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002575-8751-8A47-9C94-18BB146E1E46}" type="slidenum">
              <a:rPr lang="da-DK" smtClean="0"/>
              <a:t>‹#›</a:t>
            </a:fld>
            <a:endParaRPr lang="da-DK"/>
          </a:p>
        </p:txBody>
      </p:sp>
    </p:spTree>
    <p:extLst>
      <p:ext uri="{BB962C8B-B14F-4D97-AF65-F5344CB8AC3E}">
        <p14:creationId xmlns:p14="http://schemas.microsoft.com/office/powerpoint/2010/main" val="177042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06/06/2019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06/06/2019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06/06/2019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6D5E-E80E-1C4E-8C43-C51FA2073133}" type="datetimeFigureOut">
              <a:rPr lang="da-DK" smtClean="0"/>
              <a:t>06/06/2019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B6D5E-E80E-1C4E-8C43-C51FA2073133}" type="datetimeFigureOut">
              <a:rPr lang="da-DK" smtClean="0"/>
              <a:t>06/06/2019</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4B6D5E-E80E-1C4E-8C43-C51FA2073133}" type="datetimeFigureOut">
              <a:rPr lang="da-DK" smtClean="0"/>
              <a:t>06/06/2019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6D5E-E80E-1C4E-8C43-C51FA2073133}" type="datetimeFigureOut">
              <a:rPr lang="da-DK" smtClean="0"/>
              <a:t>06/06/2019</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4B6D5E-E80E-1C4E-8C43-C51FA2073133}" type="datetimeFigureOut">
              <a:rPr lang="da-DK" smtClean="0"/>
              <a:t>06/06/2019</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B6D5E-E80E-1C4E-8C43-C51FA2073133}" type="datetimeFigureOut">
              <a:rPr lang="da-DK" smtClean="0"/>
              <a:t>06/06/2019</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B6D5E-E80E-1C4E-8C43-C51FA2073133}" type="datetimeFigureOut">
              <a:rPr lang="da-DK" smtClean="0"/>
              <a:t>06/06/2019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B6D5E-E80E-1C4E-8C43-C51FA2073133}" type="datetimeFigureOut">
              <a:rPr lang="da-DK" smtClean="0"/>
              <a:t>06/06/2019</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9832141-9650-AA44-A696-E043F7566E2C}" type="slidenum">
              <a:rPr lang="da-DK" smtClean="0"/>
              <a:t>‹#›</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B6D5E-E80E-1C4E-8C43-C51FA2073133}" type="datetimeFigureOut">
              <a:rPr lang="da-DK" smtClean="0"/>
              <a:t>06/06/2019</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2141-9650-AA44-A696-E043F7566E2C}" type="slidenum">
              <a:rPr lang="da-DK" smtClean="0"/>
              <a:t>‹#›</a:t>
            </a:fld>
            <a:endParaRPr lang="da-DK"/>
          </a:p>
        </p:txBody>
      </p:sp>
    </p:spTree>
    <p:extLst>
      <p:ext uri="{BB962C8B-B14F-4D97-AF65-F5344CB8AC3E}">
        <p14:creationId xmlns:p14="http://schemas.microsoft.com/office/powerpoint/2010/main" val="1058429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humanorigins.si.edu/evidence/human-fossils/species/homo-erectus"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humanorigins.si.edu/evidence/human-fossils/fossils/zhoukoudi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humanorigins.si.edu/evidence/human-fossils/species/homo-neanderthalensis" TargetMode="Externa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humanorigins.si.edu/evidence/human-fossils/fossils/amu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humanorigins.si.edu/evidence/human-fossils/fossils/cro-magnon-1" TargetMode="External"/><Relationship Id="rId1" Type="http://schemas.openxmlformats.org/officeDocument/2006/relationships/slideLayout" Target="../slideLayouts/slideLayout2.xml"/><Relationship Id="rId5" Type="http://schemas.openxmlformats.org/officeDocument/2006/relationships/hyperlink" Target="https://unsplash.com/photos/-ozu92PXFWU?utm_source=unsplash&amp;utm_medium=referral&amp;utm_content=creditCopyText" TargetMode="External"/><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en/genetics-chromosomes-rna-dna-156404/"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hyperlink" Target="https://onlinelibrary.wiley.com/doi/abs/10.1038/embor.2008.64" TargetMode="Externa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hyperlink" Target="https://www.nature.com/articles/35047064#f4" TargetMode="Externa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rstb.royalsocietypublishing.org/content/367/1590/770" TargetMode="External"/><Relationship Id="rId5" Type="http://schemas.openxmlformats.org/officeDocument/2006/relationships/hyperlink" Target="http://www.pnas.org/content/109/44/17758"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hyperlink" Target="http://www.pasttime.org/podcast/episode-5-throwing-in-human-evolution/"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ciencedirect.com/science/article/pii/S0047248417302750?via=ihub" TargetMode="External"/><Relationship Id="rId1" Type="http://schemas.openxmlformats.org/officeDocument/2006/relationships/slideLayout" Target="../slideLayouts/slideLayout2.xml"/><Relationship Id="rId4" Type="http://schemas.openxmlformats.org/officeDocument/2006/relationships/hyperlink" Target="https://commons.wikimedia.org/wiki/File:Population_bottleneck.sv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hyperlink" Target="http://science.sciencemag.org/content/358/6363/652.full" TargetMode="External"/><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hyperlink" Target="http://www.pnas.org/content/108/13/515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utori.com/story/early-human-migration-and-development--s1A3GMYWVY5u3hqJDcuhHcXS"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mmons.wikimedia.org/wiki/File:Spreading_homo_sapiens_la.sv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ell.com/ajhg/fulltext/S0002-9297(17)30379-8" TargetMode="External"/><Relationship Id="rId2" Type="http://schemas.openxmlformats.org/officeDocument/2006/relationships/hyperlink" Target="https://www.sciencedirect.com/science/article/pii/S0960982207020659" TargetMode="Externa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hyperlink" Target="https://www.nature.com/articles/nature12886" TargetMode="External"/><Relationship Id="rId4" Type="http://schemas.openxmlformats.org/officeDocument/2006/relationships/hyperlink" Target="http://science.sciencemag.org/content/318/5855/145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videnskab.dk/krop-sundhed/nyt-neandertal-genom-forbloeffer-forskerne" TargetMode="External"/><Relationship Id="rId1" Type="http://schemas.openxmlformats.org/officeDocument/2006/relationships/slideLayout" Target="../slideLayouts/slideLayout2.xml"/><Relationship Id="rId4" Type="http://schemas.openxmlformats.org/officeDocument/2006/relationships/hyperlink" Target="https://www.nature.com/articles/nature06193"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ience.sciencemag.org/content/314/5802/1113"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bigbangnaturfag.dk/docs/ws1/inspiration/MikkelHeide_Mennesket2018.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denstoredanske.dk/Geografi_og_historie/Ark%C3%A6ologi/Ark%C3%A6ologi_og_forhistorie/mesolitiku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ure.com/articles/nature17993"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commons.wikimedia.org/wiki/File:Cro-Magnon.jpg" TargetMode="External"/><Relationship Id="rId3" Type="http://schemas.openxmlformats.org/officeDocument/2006/relationships/hyperlink" Target="https://journals.plos.org/plosone/article?id=10.1371/journal.pone.0002700" TargetMode="External"/><Relationship Id="rId7" Type="http://schemas.openxmlformats.org/officeDocument/2006/relationships/hyperlink" Target="https://commons.wikimedia.org/wiki/File:Homo_sapiens_neanderthalensis.jpg"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s://en.wikipedia.org/wiki/File:Silex_cromagnon_noir.jpg" TargetMode="Externa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hyperlink" Target="https://natmus.dk/presse-og-nyheder/nyhedsarkiv/2013/en-novemberdag-for-14000-aar-siden-kom-de-foerste-mennesker-til-danmark/" TargetMode="External"/><Relationship Id="rId7" Type="http://schemas.openxmlformats.org/officeDocument/2006/relationships/image" Target="../media/image53.tif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hyperlink" Target="http://samlinger.natmus.dk/DO/asset/1046" TargetMode="External"/><Relationship Id="rId5" Type="http://schemas.openxmlformats.org/officeDocument/2006/relationships/image" Target="../media/image52.tiff"/><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hyperlink" Target="https://www.dr.dk/historie/danmarkshistorien/ny-dna-forskning-danmarks-aeldste-lig-skifter-koen-fra-kvinde-til-mand" TargetMode="External"/><Relationship Id="rId7" Type="http://schemas.openxmlformats.org/officeDocument/2006/relationships/image" Target="../media/image56.tif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hyperlink" Target="https://www.tandfonline.com/doi/abs/10.1080/21662282.2017.1381418"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nature.com/articles/nature12960"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www.eupedia.com/europe/map_diffusion_agriculture.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4.tiff"/><Relationship Id="rId5" Type="http://schemas.openxmlformats.org/officeDocument/2006/relationships/hyperlink" Target="https://www.nature.com/articles/ncomms1701" TargetMode="External"/><Relationship Id="rId4" Type="http://schemas.openxmlformats.org/officeDocument/2006/relationships/hyperlink" Target="https://www.nature.com/articles/nature12960"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ommons.wikimedia.org/wiki/File:Solvognen_-_Do_2010_1276.jpg" TargetMode="Externa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hyperlink" Target="https://www.nature.com/articles/nature14507#f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hyperlink" Target="http://www.essential-humanities.net/world-history/steppe/" TargetMode="Externa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hyperlink" Target="https://www.nature.com/articles/ncomms3486" TargetMode="External"/><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jpg"/></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hyperlink" Target="https://www.cell.com/cell/fulltext/S0092-8674(15)01322-7" TargetMode="Externa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ature.com/articles/nature07331" TargetMode="External"/><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cience.sciencemag.org/content/336/6080/466" TargetMode="External"/><Relationship Id="rId1" Type="http://schemas.openxmlformats.org/officeDocument/2006/relationships/slideLayout" Target="../slideLayouts/slideLayout2.xml"/><Relationship Id="rId6" Type="http://schemas.openxmlformats.org/officeDocument/2006/relationships/hyperlink" Target="https://www.nature.com/articles/nature12960" TargetMode="External"/><Relationship Id="rId5" Type="http://schemas.openxmlformats.org/officeDocument/2006/relationships/image" Target="../media/image64.tiff"/><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hyperlink" Target="https://evolution.berkeley.edu/evolibrary/article/evograms_07"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www.britannica.com/science/human-evolution/Increasing-brain-size/media/275670/71609" TargetMode="External"/><Relationship Id="rId4"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hyperlink" Target="https://elifesciences.org/articles/24231" TargetMode="External"/><Relationship Id="rId2" Type="http://schemas.openxmlformats.org/officeDocument/2006/relationships/hyperlink" Target="http://science.sciencemag.org/content/359/6374/456"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3" Type="http://schemas.openxmlformats.org/officeDocument/2006/relationships/hyperlink" Target="https://www.nature.com/articles/nature09710" TargetMode="External"/><Relationship Id="rId7" Type="http://schemas.openxmlformats.org/officeDocument/2006/relationships/image" Target="../media/image90.tif"/><Relationship Id="rId2" Type="http://schemas.openxmlformats.org/officeDocument/2006/relationships/image" Target="../media/image89.tif"/><Relationship Id="rId1" Type="http://schemas.openxmlformats.org/officeDocument/2006/relationships/slideLayout" Target="../slideLayouts/slideLayout2.xml"/><Relationship Id="rId6" Type="http://schemas.openxmlformats.org/officeDocument/2006/relationships/hyperlink" Target="https://www.nature.com/articles/nature12788" TargetMode="External"/><Relationship Id="rId5" Type="http://schemas.openxmlformats.org/officeDocument/2006/relationships/hyperlink" Target="https://www.nature.com/articles/nature12886" TargetMode="External"/><Relationship Id="rId4" Type="http://schemas.openxmlformats.org/officeDocument/2006/relationships/hyperlink" Target="https://www.nature.com/articles/nature08976"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nature.com/articles/nature14625" TargetMode="External"/><Relationship Id="rId2" Type="http://schemas.openxmlformats.org/officeDocument/2006/relationships/hyperlink" Target="http://science.sciencemag.org/content/334/6052/94" TargetMode="Externa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https://www.nature.com/articles/nature13408" TargetMode="External"/><Relationship Id="rId4" Type="http://schemas.openxmlformats.org/officeDocument/2006/relationships/hyperlink" Target="http://science.sciencemag.org/content/early/2018/11/07/science.aav2621"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DZv8VyIQ7YU"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humanorigins.si.edu/evidence/human-fossils/species/australopithecus-afarensis" TargetMode="Externa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s://australianmuseum.net.au/learn/science/human-evolution/australopithecus-afarensi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humanorigins.si.edu/evidence/human-fossils/species/homo-habilis" TargetMode="External"/><Relationship Id="rId1" Type="http://schemas.openxmlformats.org/officeDocument/2006/relationships/slideLayout" Target="../slideLayouts/slideLayout2.xml"/><Relationship Id="rId5" Type="http://schemas.openxmlformats.org/officeDocument/2006/relationships/hyperlink" Target="http://humanorigins.si.edu/evidence/human-fossils/fossils/knm-er-1813"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2411059"/>
          </a:xfrm>
        </p:spPr>
        <p:txBody>
          <a:bodyPr>
            <a:normAutofit/>
          </a:bodyPr>
          <a:lstStyle/>
          <a:p>
            <a:r>
              <a:rPr lang="da-DK" sz="7200" noProof="0" dirty="0"/>
              <a:t>VORES FORFÆDRE</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Vi bliver hele tiden klogere på vores forfædre, fra de tidligere beslægtede arter, til </a:t>
            </a:r>
            <a:r>
              <a:rPr lang="da-DK" i="1" dirty="0"/>
              <a:t>Homo sapiens</a:t>
            </a:r>
            <a:r>
              <a:rPr lang="da-DK" dirty="0"/>
              <a:t>’ vej ud af Afrika, og ud i hele verden.</a:t>
            </a:r>
          </a:p>
          <a:p>
            <a:pPr marL="0" indent="0">
              <a:buNone/>
            </a:pPr>
            <a:r>
              <a:rPr lang="da-DK" dirty="0"/>
              <a:t>Her skal vi beskrive de seneste 6 mio. år af menneskets historie, hvor vi kom fra, hvordan vi udviklede os og hvordan mennesket nåede til alle hjørner af kloden.</a:t>
            </a:r>
          </a:p>
          <a:p>
            <a:pPr marL="0" indent="0">
              <a:buFont typeface="Arial" panose="020B0604020202020204" pitchFamily="34" charset="0"/>
              <a:buNone/>
            </a:pPr>
            <a:endParaRPr lang="da-DK" dirty="0"/>
          </a:p>
        </p:txBody>
      </p:sp>
      <p:sp>
        <p:nvSpPr>
          <p:cNvPr id="5" name="Tekstfelt 7">
            <a:extLst>
              <a:ext uri="{FF2B5EF4-FFF2-40B4-BE49-F238E27FC236}">
                <a16:creationId xmlns:a16="http://schemas.microsoft.com/office/drawing/2014/main" id="{A4F9F1A7-DF72-8F46-9CAF-BB29036EA8FA}"/>
              </a:ext>
            </a:extLst>
          </p:cNvPr>
          <p:cNvSpPr txBox="1"/>
          <p:nvPr/>
        </p:nvSpPr>
        <p:spPr>
          <a:xfrm>
            <a:off x="-50295" y="-14427"/>
            <a:ext cx="1197033" cy="246221"/>
          </a:xfrm>
          <a:prstGeom prst="rect">
            <a:avLst/>
          </a:prstGeom>
          <a:noFill/>
        </p:spPr>
        <p:txBody>
          <a:bodyPr wrap="square" rtlCol="0">
            <a:spAutoFit/>
          </a:bodyPr>
          <a:lstStyle/>
          <a:p>
            <a:r>
              <a:rPr lang="da-DK" sz="1000" dirty="0">
                <a:solidFill>
                  <a:schemeClr val="bg1">
                    <a:lumMod val="75000"/>
                  </a:schemeClr>
                </a:solidFill>
              </a:rPr>
              <a:t>Version 1.7  (2019)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5693" y="190388"/>
            <a:ext cx="2660072" cy="1330036"/>
          </a:xfrm>
          <a:prstGeom prst="rect">
            <a:avLst/>
          </a:prstGeom>
        </p:spPr>
      </p:pic>
    </p:spTree>
    <p:extLst>
      <p:ext uri="{BB962C8B-B14F-4D97-AF65-F5344CB8AC3E}">
        <p14:creationId xmlns:p14="http://schemas.microsoft.com/office/powerpoint/2010/main" val="26698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i="1" dirty="0"/>
              <a:t>Homo </a:t>
            </a:r>
            <a:r>
              <a:rPr lang="en-US" i="1" dirty="0" err="1"/>
              <a:t>ergaster</a:t>
            </a:r>
            <a:r>
              <a:rPr lang="en-US" i="1" dirty="0"/>
              <a:t>/H. erectus</a:t>
            </a:r>
            <a:endParaRPr lang="en-US" dirty="0"/>
          </a:p>
        </p:txBody>
      </p:sp>
      <p:sp>
        <p:nvSpPr>
          <p:cNvPr id="3" name="Content Placeholder 2"/>
          <p:cNvSpPr>
            <a:spLocks noGrp="1"/>
          </p:cNvSpPr>
          <p:nvPr>
            <p:ph idx="1"/>
          </p:nvPr>
        </p:nvSpPr>
        <p:spPr>
          <a:xfrm>
            <a:off x="628650" y="1825625"/>
            <a:ext cx="5400000" cy="3734916"/>
          </a:xfrm>
        </p:spPr>
        <p:txBody>
          <a:bodyPr>
            <a:normAutofit fontScale="70000" lnSpcReduction="20000"/>
          </a:bodyPr>
          <a:lstStyle/>
          <a:p>
            <a:r>
              <a:rPr lang="da-DK" dirty="0"/>
              <a:t>Opstod for omkring 1,9 mio. år siden</a:t>
            </a:r>
          </a:p>
          <a:p>
            <a:r>
              <a:rPr lang="da-DK" dirty="0"/>
              <a:t>Muligvis den første </a:t>
            </a:r>
            <a:r>
              <a:rPr lang="da-DK" dirty="0" err="1"/>
              <a:t>hominin</a:t>
            </a:r>
            <a:r>
              <a:rPr lang="da-DK" dirty="0"/>
              <a:t>-art der udvandrer fra Afrika</a:t>
            </a:r>
          </a:p>
          <a:p>
            <a:r>
              <a:rPr lang="da-DK" i="1" dirty="0"/>
              <a:t>H. </a:t>
            </a:r>
            <a:r>
              <a:rPr lang="da-DK" i="1" dirty="0" err="1"/>
              <a:t>ergaster</a:t>
            </a:r>
            <a:r>
              <a:rPr lang="da-DK" i="1" dirty="0"/>
              <a:t> </a:t>
            </a:r>
            <a:r>
              <a:rPr lang="da-DK" dirty="0"/>
              <a:t>ser ud til at være tæt relateret til </a:t>
            </a:r>
            <a:r>
              <a:rPr lang="da-DK" i="1" dirty="0"/>
              <a:t>H. </a:t>
            </a:r>
            <a:r>
              <a:rPr lang="da-DK" i="1" dirty="0" err="1"/>
              <a:t>erectus</a:t>
            </a:r>
            <a:r>
              <a:rPr lang="da-DK" dirty="0"/>
              <a:t>, som breder sig helt til Indien, Kina og Java-øerne </a:t>
            </a:r>
            <a:endParaRPr lang="da-DK" i="1" dirty="0"/>
          </a:p>
          <a:p>
            <a:r>
              <a:rPr lang="da-DK" i="1" dirty="0"/>
              <a:t>H. </a:t>
            </a:r>
            <a:r>
              <a:rPr lang="da-DK" i="1" dirty="0" err="1"/>
              <a:t>ergaster</a:t>
            </a:r>
            <a:r>
              <a:rPr lang="da-DK" i="1" dirty="0"/>
              <a:t> </a:t>
            </a:r>
            <a:r>
              <a:rPr lang="da-DK" dirty="0"/>
              <a:t>har haft en hjernestørrelse på 700-1100 cm</a:t>
            </a:r>
            <a:r>
              <a:rPr lang="da-DK" baseline="30000" dirty="0"/>
              <a:t>3</a:t>
            </a:r>
            <a:r>
              <a:rPr lang="da-DK" dirty="0"/>
              <a:t>, mens </a:t>
            </a:r>
            <a:r>
              <a:rPr lang="da-DK" i="1" dirty="0"/>
              <a:t>H. </a:t>
            </a:r>
            <a:r>
              <a:rPr lang="da-DK" i="1" dirty="0" err="1"/>
              <a:t>erectus</a:t>
            </a:r>
            <a:r>
              <a:rPr lang="da-DK" i="1" dirty="0"/>
              <a:t> </a:t>
            </a:r>
            <a:r>
              <a:rPr lang="da-DK" dirty="0"/>
              <a:t>har haft en hjernestørrelse på 450-600 cm</a:t>
            </a:r>
            <a:r>
              <a:rPr lang="da-DK" baseline="30000" dirty="0"/>
              <a:t>3</a:t>
            </a:r>
          </a:p>
          <a:p>
            <a:r>
              <a:rPr lang="da-DK" i="1" dirty="0"/>
              <a:t>H. </a:t>
            </a:r>
            <a:r>
              <a:rPr lang="da-DK" i="1" dirty="0" err="1"/>
              <a:t>ergaster</a:t>
            </a:r>
            <a:r>
              <a:rPr lang="da-DK" i="1" dirty="0"/>
              <a:t> </a:t>
            </a:r>
            <a:r>
              <a:rPr lang="da-DK" dirty="0"/>
              <a:t>er fundet fra 1,9-1,4 mio. år siden, og </a:t>
            </a:r>
            <a:r>
              <a:rPr lang="da-DK" i="1" dirty="0"/>
              <a:t>H. </a:t>
            </a:r>
            <a:r>
              <a:rPr lang="da-DK" i="1" dirty="0" err="1"/>
              <a:t>erectus</a:t>
            </a:r>
            <a:r>
              <a:rPr lang="da-DK" dirty="0"/>
              <a:t> er fundet 1,8-0,5 mio. år siden (og var helt sikkert udryddet for 140.000 år siden)</a:t>
            </a:r>
          </a:p>
          <a:p>
            <a:r>
              <a:rPr lang="da-DK" dirty="0"/>
              <a:t>Der er ikke enighed om hvorvidt </a:t>
            </a:r>
            <a:r>
              <a:rPr lang="da-DK" i="1" dirty="0"/>
              <a:t>H. </a:t>
            </a:r>
            <a:r>
              <a:rPr lang="da-DK" i="1" dirty="0" err="1"/>
              <a:t>ergaster</a:t>
            </a:r>
            <a:r>
              <a:rPr lang="da-DK" dirty="0"/>
              <a:t> er direkte stamfader til </a:t>
            </a:r>
            <a:r>
              <a:rPr lang="da-DK" i="1" dirty="0"/>
              <a:t>H. sapiens</a:t>
            </a:r>
            <a:r>
              <a:rPr lang="da-DK" dirty="0"/>
              <a:t> </a:t>
            </a:r>
          </a:p>
          <a:p>
            <a:endParaRPr lang="da-DK" baseline="30000" dirty="0"/>
          </a:p>
          <a:p>
            <a:endParaRPr lang="da-DK" baseline="30000"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Slægtsskabet mellem </a:t>
            </a:r>
            <a:r>
              <a:rPr lang="da-DK" i="1"/>
              <a:t>H. </a:t>
            </a:r>
            <a:r>
              <a:rPr lang="da-DK" i="1" err="1"/>
              <a:t>ergaster</a:t>
            </a:r>
            <a:r>
              <a:rPr lang="da-DK" i="1"/>
              <a:t> </a:t>
            </a:r>
            <a:r>
              <a:rPr lang="da-DK"/>
              <a:t>og </a:t>
            </a:r>
            <a:r>
              <a:rPr lang="da-DK" i="1"/>
              <a:t>H. </a:t>
            </a:r>
            <a:r>
              <a:rPr lang="da-DK" i="1" err="1"/>
              <a:t>erectus</a:t>
            </a:r>
            <a:r>
              <a:rPr lang="da-DK" i="1"/>
              <a:t> </a:t>
            </a:r>
            <a:r>
              <a:rPr lang="da-DK"/>
              <a:t>(og til nogen grad </a:t>
            </a:r>
            <a:r>
              <a:rPr lang="da-DK" i="1"/>
              <a:t>H. </a:t>
            </a:r>
            <a:r>
              <a:rPr lang="da-DK" i="1" err="1"/>
              <a:t>habilis</a:t>
            </a:r>
            <a:r>
              <a:rPr lang="da-DK"/>
              <a:t>) bliver stadig debatteret, da de enten har en fælles stamfader, eller også er </a:t>
            </a:r>
            <a:r>
              <a:rPr lang="da-DK" i="1"/>
              <a:t>H. </a:t>
            </a:r>
            <a:r>
              <a:rPr lang="da-DK" i="1" err="1"/>
              <a:t>ergaster</a:t>
            </a:r>
            <a:r>
              <a:rPr lang="da-DK" i="1"/>
              <a:t> </a:t>
            </a:r>
            <a:r>
              <a:rPr lang="da-DK"/>
              <a:t>stamform til </a:t>
            </a:r>
            <a:r>
              <a:rPr lang="da-DK" i="1"/>
              <a:t>H. </a:t>
            </a:r>
            <a:r>
              <a:rPr lang="da-DK" i="1" err="1"/>
              <a:t>erectus</a:t>
            </a:r>
            <a:r>
              <a:rPr lang="da-DK"/>
              <a:t>. Nogle fund giver indtryk af at de har levet samtidig, mens </a:t>
            </a:r>
            <a:r>
              <a:rPr lang="da-DK" i="1"/>
              <a:t>H. </a:t>
            </a:r>
            <a:r>
              <a:rPr lang="da-DK" i="1" err="1"/>
              <a:t>erectus</a:t>
            </a:r>
            <a:r>
              <a:rPr lang="da-DK" i="1"/>
              <a:t> </a:t>
            </a:r>
            <a:r>
              <a:rPr lang="da-DK"/>
              <a:t>fund i Fjernøsten ser væsentligt anderledes ud end deres afrikanske modpart. </a:t>
            </a:r>
          </a:p>
          <a:p>
            <a:pPr marL="0" indent="0">
              <a:buNone/>
            </a:pPr>
            <a:r>
              <a:rPr lang="da-DK"/>
              <a:t>Navnet ’</a:t>
            </a:r>
            <a:r>
              <a:rPr lang="da-DK" err="1"/>
              <a:t>ergaster</a:t>
            </a:r>
            <a:r>
              <a:rPr lang="da-DK"/>
              <a:t>’ stammer fra det græske ord for arbejdsmand. Navnet ’</a:t>
            </a:r>
            <a:r>
              <a:rPr lang="da-DK" err="1"/>
              <a:t>erectus</a:t>
            </a:r>
            <a:r>
              <a:rPr lang="da-DK"/>
              <a:t>’ refererer til at det er opretstående, men som vi har set i det foregående, er </a:t>
            </a:r>
            <a:r>
              <a:rPr lang="da-DK" i="1"/>
              <a:t>H. </a:t>
            </a:r>
            <a:r>
              <a:rPr lang="da-DK" i="1" err="1"/>
              <a:t>erectus</a:t>
            </a:r>
            <a:r>
              <a:rPr lang="da-DK"/>
              <a:t> ikke den første opretstående </a:t>
            </a:r>
            <a:r>
              <a:rPr lang="da-DK" err="1"/>
              <a:t>hominin</a:t>
            </a:r>
            <a:r>
              <a:rPr lang="da-DK"/>
              <a:t>.  </a:t>
            </a:r>
          </a:p>
        </p:txBody>
      </p:sp>
      <p:sp>
        <p:nvSpPr>
          <p:cNvPr id="7" name="Shape 267"/>
          <p:cNvSpPr/>
          <p:nvPr/>
        </p:nvSpPr>
        <p:spPr>
          <a:xfrm rot="5400000">
            <a:off x="7856278" y="1296815"/>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2"/>
              </a:rPr>
              <a:t>Smithsonian</a:t>
            </a:r>
            <a:r>
              <a:rPr lang="da-DK" sz="1000" dirty="0">
                <a:solidFill>
                  <a:schemeClr val="bg1">
                    <a:lumMod val="50000"/>
                  </a:schemeClr>
                </a:solidFill>
                <a:hlinkClick r:id="rId2"/>
              </a:rPr>
              <a:t> Museum</a:t>
            </a:r>
            <a:endParaRPr lang="da-DK" sz="1000" dirty="0">
              <a:solidFill>
                <a:schemeClr val="bg1">
                  <a:lumMod val="50000"/>
                </a:schemeClr>
              </a:solidFill>
            </a:endParaRPr>
          </a:p>
        </p:txBody>
      </p:sp>
      <p:pic>
        <p:nvPicPr>
          <p:cNvPr id="9" name="Picture 6" descr="http://humanorigins.si.edu/sites/default/files/styles/full_width/public/images/square/erectus_JC_Recon_Head_CC_f_sq.jpg?itok=0Oix3w9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630" y="359907"/>
            <a:ext cx="2037129" cy="2037129"/>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267"/>
          <p:cNvSpPr/>
          <p:nvPr/>
        </p:nvSpPr>
        <p:spPr>
          <a:xfrm rot="5400000">
            <a:off x="8039158" y="3582816"/>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4"/>
              </a:rPr>
              <a:t>Smithsonian</a:t>
            </a:r>
            <a:r>
              <a:rPr lang="da-DK" sz="1000" dirty="0">
                <a:solidFill>
                  <a:schemeClr val="bg1">
                    <a:lumMod val="50000"/>
                  </a:schemeClr>
                </a:solidFill>
                <a:hlinkClick r:id="rId4"/>
              </a:rPr>
              <a:t> Museum</a:t>
            </a:r>
            <a:endParaRPr lang="da-DK" sz="1000" dirty="0">
              <a:solidFill>
                <a:schemeClr val="bg1">
                  <a:lumMod val="50000"/>
                </a:schemeClr>
              </a:solidFill>
            </a:endParaRPr>
          </a:p>
        </p:txBody>
      </p:sp>
      <p:pic>
        <p:nvPicPr>
          <p:cNvPr id="11" name="Picture 8" descr="http://humanorigins.si.edu/sites/default/files/styles/full_width/public/images/square/NHB2014-02850%20Zhoukoudian%20III_sq.jpg?itok=hNZ_Stw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9145" y="2648477"/>
            <a:ext cx="2800419" cy="2800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5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i="1"/>
              <a:t>Homo </a:t>
            </a:r>
            <a:r>
              <a:rPr lang="en-US" i="1" err="1"/>
              <a:t>neanderthalensis</a:t>
            </a:r>
            <a:endParaRPr lang="en-US"/>
          </a:p>
        </p:txBody>
      </p:sp>
      <p:sp>
        <p:nvSpPr>
          <p:cNvPr id="3" name="Content Placeholder 2"/>
          <p:cNvSpPr>
            <a:spLocks noGrp="1"/>
          </p:cNvSpPr>
          <p:nvPr>
            <p:ph idx="1"/>
          </p:nvPr>
        </p:nvSpPr>
        <p:spPr>
          <a:xfrm>
            <a:off x="628649" y="1825625"/>
            <a:ext cx="5400000" cy="3734916"/>
          </a:xfrm>
        </p:spPr>
        <p:txBody>
          <a:bodyPr>
            <a:normAutofit fontScale="85000" lnSpcReduction="10000"/>
          </a:bodyPr>
          <a:lstStyle/>
          <a:p>
            <a:r>
              <a:rPr lang="da-DK" dirty="0"/>
              <a:t>Levede fra 600.000-30.000 år siden i Europa samt i vestlige og centrale dele af Asien</a:t>
            </a:r>
          </a:p>
          <a:p>
            <a:r>
              <a:rPr lang="da-DK" i="1" dirty="0"/>
              <a:t>H. </a:t>
            </a:r>
            <a:r>
              <a:rPr lang="da-DK" i="1" dirty="0" err="1"/>
              <a:t>neanderthalensis</a:t>
            </a:r>
            <a:r>
              <a:rPr lang="da-DK" dirty="0"/>
              <a:t> havde en højde omkring 1,52-1,68 m og en hjernestørrelse mellem 1300-1600 cm</a:t>
            </a:r>
            <a:r>
              <a:rPr lang="da-DK" baseline="30000" dirty="0"/>
              <a:t>3</a:t>
            </a:r>
            <a:endParaRPr lang="da-DK" i="1" baseline="30000" dirty="0"/>
          </a:p>
          <a:p>
            <a:r>
              <a:rPr lang="da-DK" dirty="0"/>
              <a:t>Neandertaleren er enten en underart til </a:t>
            </a:r>
            <a:r>
              <a:rPr lang="da-DK" i="1" dirty="0"/>
              <a:t>H. sapiens</a:t>
            </a:r>
            <a:r>
              <a:rPr lang="da-DK" dirty="0"/>
              <a:t> eller en separat art</a:t>
            </a:r>
          </a:p>
          <a:p>
            <a:r>
              <a:rPr lang="da-DK" dirty="0"/>
              <a:t>Moderne mennesker har 1-4% DNA fra neandertalere (undtagen afrikanere)</a:t>
            </a:r>
          </a:p>
          <a:p>
            <a:endParaRPr lang="da-DK" baseline="30000" dirty="0"/>
          </a:p>
          <a:p>
            <a:endParaRPr lang="da-DK" baseline="30000"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Grunden til at vi deler gener med neandertalere skyldes nok en krydsning med </a:t>
            </a:r>
            <a:r>
              <a:rPr lang="da-DK" i="1" dirty="0"/>
              <a:t>H. sapiens</a:t>
            </a:r>
            <a:r>
              <a:rPr lang="da-DK" dirty="0"/>
              <a:t>, inden neandertalerne forsvandt. Det kan dog også være gener fra en fælles stamfader i Afrika, som har overlevet i vores DNA indtil i dag.</a:t>
            </a:r>
          </a:p>
          <a:p>
            <a:pPr marL="0" indent="0">
              <a:buNone/>
            </a:pPr>
            <a:r>
              <a:rPr lang="da-DK" i="1" dirty="0"/>
              <a:t>H. </a:t>
            </a:r>
            <a:r>
              <a:rPr lang="da-DK" i="1" dirty="0" err="1"/>
              <a:t>neanderthalensis</a:t>
            </a:r>
            <a:r>
              <a:rPr lang="da-DK" i="1" dirty="0"/>
              <a:t> </a:t>
            </a:r>
            <a:r>
              <a:rPr lang="da-DK" dirty="0"/>
              <a:t>er opkaldt efter </a:t>
            </a:r>
            <a:r>
              <a:rPr lang="da-DK" dirty="0" err="1"/>
              <a:t>Neanderthal</a:t>
            </a:r>
            <a:r>
              <a:rPr lang="da-DK" dirty="0"/>
              <a:t>-området i Tyskland, hvor det første eksemplar blev fundet. Dalen er opkaldt efter præsten Joachim </a:t>
            </a:r>
            <a:r>
              <a:rPr lang="da-DK" dirty="0" err="1"/>
              <a:t>Neander</a:t>
            </a:r>
            <a:r>
              <a:rPr lang="da-DK" dirty="0"/>
              <a:t>, hvis bedstefar havde ændret deres oprindelige efternavn ’Neumann’ til den græske oversættelse. Pudsig historie, idet en ’ny mand’, neandertaleren ender med at blive fundet i samme dal. </a:t>
            </a:r>
          </a:p>
        </p:txBody>
      </p:sp>
      <p:sp>
        <p:nvSpPr>
          <p:cNvPr id="7" name="Shape 267"/>
          <p:cNvSpPr/>
          <p:nvPr/>
        </p:nvSpPr>
        <p:spPr>
          <a:xfrm rot="5400000">
            <a:off x="7856278" y="1296815"/>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2"/>
              </a:rPr>
              <a:t>Smithsonian</a:t>
            </a:r>
            <a:r>
              <a:rPr lang="da-DK" sz="1000" dirty="0">
                <a:solidFill>
                  <a:schemeClr val="bg1">
                    <a:lumMod val="50000"/>
                  </a:schemeClr>
                </a:solidFill>
                <a:hlinkClick r:id="rId2"/>
              </a:rPr>
              <a:t> Museum</a:t>
            </a:r>
            <a:endParaRPr lang="da-DK" sz="1000" dirty="0">
              <a:solidFill>
                <a:schemeClr val="bg1">
                  <a:lumMod val="50000"/>
                </a:schemeClr>
              </a:solidFill>
            </a:endParaRPr>
          </a:p>
        </p:txBody>
      </p:sp>
      <p:pic>
        <p:nvPicPr>
          <p:cNvPr id="9" name="Picture 8" descr="http://humanorigins.si.edu/sites/default/files/styles/full_width/public/images/square/neanderthalensis_JG_Recon_Head_CC_3qtr_lt_sq.jpg?itok=Kmky0dP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630" y="359907"/>
            <a:ext cx="2037129" cy="2037129"/>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267"/>
          <p:cNvSpPr/>
          <p:nvPr/>
        </p:nvSpPr>
        <p:spPr>
          <a:xfrm rot="5400000">
            <a:off x="8039158" y="3582816"/>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4"/>
              </a:rPr>
              <a:t>Smithsonian</a:t>
            </a:r>
            <a:r>
              <a:rPr lang="da-DK" sz="1000" dirty="0">
                <a:solidFill>
                  <a:schemeClr val="bg1">
                    <a:lumMod val="50000"/>
                  </a:schemeClr>
                </a:solidFill>
                <a:hlinkClick r:id="rId4"/>
              </a:rPr>
              <a:t> Museum</a:t>
            </a:r>
            <a:endParaRPr lang="da-DK" sz="1000" dirty="0">
              <a:solidFill>
                <a:schemeClr val="bg1">
                  <a:lumMod val="50000"/>
                </a:schemeClr>
              </a:solidFill>
            </a:endParaRPr>
          </a:p>
        </p:txBody>
      </p:sp>
      <p:pic>
        <p:nvPicPr>
          <p:cNvPr id="11" name="Picture 4" descr="http://humanorigins.si.edu/sites/default/files/styles/full_width/public/images/square/neanderthalensis_Amud_MC_3qtr_lt_sq.jpg?itok=h90pYT6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513" y="2642845"/>
            <a:ext cx="2806051" cy="280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37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i="1" dirty="0"/>
              <a:t>Homo sapiens</a:t>
            </a:r>
            <a:endParaRPr lang="en-US" dirty="0"/>
          </a:p>
        </p:txBody>
      </p:sp>
      <p:sp>
        <p:nvSpPr>
          <p:cNvPr id="3" name="Content Placeholder 2"/>
          <p:cNvSpPr>
            <a:spLocks noGrp="1"/>
          </p:cNvSpPr>
          <p:nvPr>
            <p:ph idx="1"/>
          </p:nvPr>
        </p:nvSpPr>
        <p:spPr>
          <a:xfrm>
            <a:off x="628651" y="1825625"/>
            <a:ext cx="5400000" cy="3734916"/>
          </a:xfrm>
        </p:spPr>
        <p:txBody>
          <a:bodyPr>
            <a:normAutofit fontScale="77500" lnSpcReduction="20000"/>
          </a:bodyPr>
          <a:lstStyle/>
          <a:p>
            <a:r>
              <a:rPr lang="da-DK" dirty="0"/>
              <a:t>Opstod for 200.000-300.000 år siden i Afrika</a:t>
            </a:r>
          </a:p>
          <a:p>
            <a:r>
              <a:rPr lang="da-DK" dirty="0"/>
              <a:t>De ældste fund af et anatomisk moderne menneske er fundet i </a:t>
            </a:r>
            <a:r>
              <a:rPr lang="da-DK" dirty="0" err="1"/>
              <a:t>Jebel</a:t>
            </a:r>
            <a:r>
              <a:rPr lang="da-DK" dirty="0"/>
              <a:t> </a:t>
            </a:r>
            <a:r>
              <a:rPr lang="da-DK" dirty="0" err="1"/>
              <a:t>Irhoud</a:t>
            </a:r>
            <a:r>
              <a:rPr lang="da-DK" dirty="0"/>
              <a:t> (Marokko) og er omkring 300.000 år gamle</a:t>
            </a:r>
          </a:p>
          <a:p>
            <a:r>
              <a:rPr lang="da-DK" dirty="0"/>
              <a:t>De tidligste fund af det moderne menneske uden for Afrika er fundet i Israel og er omkring 177.000-194.000 år gamle</a:t>
            </a:r>
          </a:p>
          <a:p>
            <a:r>
              <a:rPr lang="da-DK" i="1" dirty="0"/>
              <a:t>H. Sapiens</a:t>
            </a:r>
            <a:r>
              <a:rPr lang="da-DK" dirty="0"/>
              <a:t> har i dag en gennemsnits højde mellem 1,47-1,85 m og en hjernestørrelse mellem 1130-1250 cm</a:t>
            </a:r>
            <a:r>
              <a:rPr lang="da-DK" baseline="30000" dirty="0"/>
              <a:t>3</a:t>
            </a:r>
            <a:endParaRPr lang="da-DK" i="1" baseline="30000" dirty="0"/>
          </a:p>
          <a:p>
            <a:endParaRPr lang="da-DK" baseline="30000" dirty="0"/>
          </a:p>
          <a:p>
            <a:endParaRPr lang="da-DK" baseline="30000"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i="1" dirty="0"/>
              <a:t>H. sapiens</a:t>
            </a:r>
            <a:r>
              <a:rPr lang="da-DK" dirty="0"/>
              <a:t> geografiske tilstedeværelse har overlappet med </a:t>
            </a:r>
            <a:r>
              <a:rPr lang="da-DK" i="1" dirty="0"/>
              <a:t>H. </a:t>
            </a:r>
            <a:r>
              <a:rPr lang="da-DK" i="1" dirty="0" err="1"/>
              <a:t>neanderthalensis</a:t>
            </a:r>
            <a:r>
              <a:rPr lang="da-DK" dirty="0"/>
              <a:t> i omkring 50.000 år.</a:t>
            </a:r>
          </a:p>
          <a:p>
            <a:pPr marL="0" indent="0">
              <a:buNone/>
            </a:pPr>
            <a:r>
              <a:rPr lang="da-DK" i="1" dirty="0"/>
              <a:t>Homo sapiens</a:t>
            </a:r>
            <a:r>
              <a:rPr lang="da-DK" dirty="0"/>
              <a:t> er latin for ’det tænkende menneske’.</a:t>
            </a:r>
          </a:p>
        </p:txBody>
      </p:sp>
      <p:sp>
        <p:nvSpPr>
          <p:cNvPr id="10" name="Shape 267"/>
          <p:cNvSpPr/>
          <p:nvPr/>
        </p:nvSpPr>
        <p:spPr>
          <a:xfrm rot="5400000">
            <a:off x="8039158" y="3582816"/>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2"/>
              </a:rPr>
              <a:t>Smithsonian</a:t>
            </a:r>
            <a:r>
              <a:rPr lang="da-DK" sz="1000" dirty="0">
                <a:solidFill>
                  <a:schemeClr val="bg1">
                    <a:lumMod val="50000"/>
                  </a:schemeClr>
                </a:solidFill>
                <a:hlinkClick r:id="rId2"/>
              </a:rPr>
              <a:t> Museum</a:t>
            </a:r>
            <a:endParaRPr lang="da-DK" sz="1000" dirty="0">
              <a:solidFill>
                <a:schemeClr val="bg1">
                  <a:lumMod val="50000"/>
                </a:schemeClr>
              </a:solidFill>
            </a:endParaRPr>
          </a:p>
        </p:txBody>
      </p:sp>
      <p:pic>
        <p:nvPicPr>
          <p:cNvPr id="11" name="Picture 4" descr="http://humanorigins.si.edu/sites/default/files/styles/full_width/public/images/square/sapiens_Cromagon_HOP_3qtr_rt_sq.jpg?itok=jbsepCLB"/>
          <p:cNvPicPr>
            <a:picLocks noChangeAspect="1" noChangeArrowheads="1"/>
          </p:cNvPicPr>
          <p:nvPr/>
        </p:nvPicPr>
        <p:blipFill rotWithShape="1">
          <a:blip r:embed="rId3">
            <a:extLst>
              <a:ext uri="{28A0092B-C50C-407E-A947-70E740481C1C}">
                <a14:useLocalDpi xmlns:a14="http://schemas.microsoft.com/office/drawing/2010/main" val="0"/>
              </a:ext>
            </a:extLst>
          </a:blip>
          <a:srcRect l="11501" r="11693"/>
          <a:stretch/>
        </p:blipFill>
        <p:spPr bwMode="auto">
          <a:xfrm>
            <a:off x="6133513" y="2652685"/>
            <a:ext cx="2807459" cy="28060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4"/>
          <a:srcRect t="3775" b="18919"/>
          <a:stretch/>
        </p:blipFill>
        <p:spPr>
          <a:xfrm>
            <a:off x="6777145" y="222934"/>
            <a:ext cx="1954098" cy="2265931"/>
          </a:xfrm>
          <a:prstGeom prst="rect">
            <a:avLst/>
          </a:prstGeom>
        </p:spPr>
      </p:pic>
      <p:sp>
        <p:nvSpPr>
          <p:cNvPr id="13" name="Shape 267"/>
          <p:cNvSpPr/>
          <p:nvPr/>
        </p:nvSpPr>
        <p:spPr>
          <a:xfrm rot="5400000">
            <a:off x="7856278" y="1296815"/>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hlinkClick r:id="rId5"/>
              </a:rPr>
              <a:t>Ryan </a:t>
            </a:r>
            <a:r>
              <a:rPr lang="da-DK" sz="1000" dirty="0" err="1">
                <a:solidFill>
                  <a:schemeClr val="bg1">
                    <a:lumMod val="50000"/>
                  </a:schemeClr>
                </a:solidFill>
                <a:hlinkClick r:id="rId5"/>
              </a:rPr>
              <a:t>Holloway</a:t>
            </a:r>
            <a:endParaRPr lang="da-DK" sz="1000" dirty="0">
              <a:solidFill>
                <a:schemeClr val="bg1">
                  <a:lumMod val="50000"/>
                </a:schemeClr>
              </a:solidFill>
            </a:endParaRPr>
          </a:p>
        </p:txBody>
      </p:sp>
    </p:spTree>
    <p:extLst>
      <p:ext uri="{BB962C8B-B14F-4D97-AF65-F5344CB8AC3E}">
        <p14:creationId xmlns:p14="http://schemas.microsoft.com/office/powerpoint/2010/main" val="81546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noProof="0"/>
              <a:t>Information fra generne</a:t>
            </a:r>
          </a:p>
        </p:txBody>
      </p:sp>
      <p:sp>
        <p:nvSpPr>
          <p:cNvPr id="3" name="Content Placeholder 2"/>
          <p:cNvSpPr>
            <a:spLocks noGrp="1"/>
          </p:cNvSpPr>
          <p:nvPr>
            <p:ph idx="1"/>
          </p:nvPr>
        </p:nvSpPr>
        <p:spPr>
          <a:xfrm>
            <a:off x="628650" y="1825625"/>
            <a:ext cx="4847589" cy="3734916"/>
          </a:xfrm>
        </p:spPr>
        <p:txBody>
          <a:bodyPr>
            <a:normAutofit fontScale="70000" lnSpcReduction="20000"/>
          </a:bodyPr>
          <a:lstStyle/>
          <a:p>
            <a:r>
              <a:rPr lang="da-DK" dirty="0"/>
              <a:t>Ved at studere det genetisk materiale, som er tilgængeligt i knoglerne kan vi lære endnu mere om vore forfædre</a:t>
            </a:r>
          </a:p>
          <a:p>
            <a:r>
              <a:rPr lang="da-DK" dirty="0"/>
              <a:t>DNA er vores arvemateriale, som findes i hver celle, og som bestemmer hvordan vi som individ kommer til at se ud og fungere</a:t>
            </a:r>
          </a:p>
          <a:p>
            <a:r>
              <a:rPr lang="da-DK" dirty="0"/>
              <a:t>Hver persons DNA er unikt og arves for ens forældre, hvormed det er ideelt til forskning i forfædre</a:t>
            </a:r>
          </a:p>
          <a:p>
            <a:r>
              <a:rPr lang="da-DK" dirty="0" err="1"/>
              <a:t>Gensekventering</a:t>
            </a:r>
            <a:r>
              <a:rPr lang="da-DK" dirty="0"/>
              <a:t> er i dag blevet så tilgængeligt at analyser af store populationer af mennesker fra vores fortid nu kan hjælpe os til at forstå deres udvikling og udvandring</a:t>
            </a:r>
          </a:p>
          <a:p>
            <a:endParaRPr lang="da-DK" dirty="0"/>
          </a:p>
          <a:p>
            <a:endParaRPr lang="da-DK"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Vi vil gerne blive klogere på hvordan de forskellige </a:t>
            </a:r>
            <a:r>
              <a:rPr lang="da-DK" err="1"/>
              <a:t>hominin</a:t>
            </a:r>
            <a:r>
              <a:rPr lang="da-DK"/>
              <a:t>-arter er relaterede og hvordan de spredte sig på kloden. Til det udnytter vi vores forståelse af </a:t>
            </a:r>
            <a:r>
              <a:rPr lang="da-DK" err="1"/>
              <a:t>nedarvning</a:t>
            </a:r>
            <a:r>
              <a:rPr lang="da-DK"/>
              <a:t> af DNA og hvordan evolution sker som følge af mutationer i arvematerialet. Mere information kan findes i materialet om ’Evolution’ og ’DNA’. </a:t>
            </a:r>
          </a:p>
          <a:p>
            <a:pPr marL="0" indent="0">
              <a:buNone/>
            </a:pPr>
            <a:r>
              <a:rPr lang="da-DK"/>
              <a:t>Siden opfindelsen af Polymerase Chain </a:t>
            </a:r>
            <a:r>
              <a:rPr lang="da-DK" err="1"/>
              <a:t>Reaction</a:t>
            </a:r>
            <a:r>
              <a:rPr lang="da-DK"/>
              <a:t> (PCR) i 1985 har vi fået meget lettere ved at opformere de store mængder af DNA, som er nødvendigt for at analysere baserækkefølgen (</a:t>
            </a:r>
            <a:r>
              <a:rPr lang="da-DK" err="1"/>
              <a:t>gensekventere</a:t>
            </a:r>
            <a:r>
              <a:rPr lang="da-DK"/>
              <a:t>). Sådan at det i dag er muligt at </a:t>
            </a:r>
            <a:r>
              <a:rPr lang="da-DK" err="1"/>
              <a:t>sekventere</a:t>
            </a:r>
            <a:r>
              <a:rPr lang="da-DK"/>
              <a:t> et menneskes DNA på bare en time, og har ændret pris fra over 10 mio. </a:t>
            </a:r>
            <a:r>
              <a:rPr lang="el-GR"/>
              <a:t>$ </a:t>
            </a:r>
            <a:r>
              <a:rPr lang="da-DK"/>
              <a:t>i</a:t>
            </a:r>
            <a:r>
              <a:rPr lang="el-GR"/>
              <a:t> 2007 </a:t>
            </a:r>
            <a:r>
              <a:rPr lang="da-DK"/>
              <a:t>til under 10000 </a:t>
            </a:r>
            <a:r>
              <a:rPr lang="el-GR"/>
              <a:t>$</a:t>
            </a:r>
            <a:r>
              <a:rPr lang="da-DK"/>
              <a:t> i 2012.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40963">
            <a:off x="4780855" y="1015755"/>
            <a:ext cx="4588015" cy="4935008"/>
          </a:xfrm>
          <a:prstGeom prst="rect">
            <a:avLst/>
          </a:prstGeom>
        </p:spPr>
      </p:pic>
      <p:sp>
        <p:nvSpPr>
          <p:cNvPr id="9" name="Shape 267"/>
          <p:cNvSpPr/>
          <p:nvPr/>
        </p:nvSpPr>
        <p:spPr>
          <a:xfrm rot="5400000">
            <a:off x="8636195" y="1269220"/>
            <a:ext cx="738958"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3"/>
              </a:rPr>
              <a:t>OpenClipart</a:t>
            </a:r>
            <a:endParaRPr lang="da-DK" sz="1000" dirty="0">
              <a:solidFill>
                <a:schemeClr val="bg1">
                  <a:lumMod val="50000"/>
                </a:schemeClr>
              </a:solidFill>
            </a:endParaRPr>
          </a:p>
        </p:txBody>
      </p:sp>
    </p:spTree>
    <p:extLst>
      <p:ext uri="{BB962C8B-B14F-4D97-AF65-F5344CB8AC3E}">
        <p14:creationId xmlns:p14="http://schemas.microsoft.com/office/powerpoint/2010/main" val="37307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noProof="0"/>
              <a:t>Udfordring ved oldtids-DNA</a:t>
            </a:r>
          </a:p>
        </p:txBody>
      </p:sp>
      <p:sp>
        <p:nvSpPr>
          <p:cNvPr id="3" name="Content Placeholder 2"/>
          <p:cNvSpPr>
            <a:spLocks noGrp="1"/>
          </p:cNvSpPr>
          <p:nvPr>
            <p:ph idx="1"/>
          </p:nvPr>
        </p:nvSpPr>
        <p:spPr>
          <a:xfrm>
            <a:off x="628650" y="1825625"/>
            <a:ext cx="4773083" cy="3734916"/>
          </a:xfrm>
        </p:spPr>
        <p:txBody>
          <a:bodyPr>
            <a:normAutofit fontScale="70000" lnSpcReduction="20000"/>
          </a:bodyPr>
          <a:lstStyle/>
          <a:p>
            <a:r>
              <a:rPr lang="da-DK" dirty="0"/>
              <a:t>DNA bliver ødelagt med tiden og det ser ikke ud til at kunne holde meget længere end 1 mio. år (det ældste DNA udtræk er fra en 700.000 år gammel hest)</a:t>
            </a:r>
          </a:p>
          <a:p>
            <a:r>
              <a:rPr lang="da-DK" dirty="0"/>
              <a:t>Dette udelukker det meste af menneskets evolution, men dækker </a:t>
            </a:r>
            <a:r>
              <a:rPr lang="da-DK" i="1" dirty="0"/>
              <a:t>H. sapiens</a:t>
            </a:r>
            <a:r>
              <a:rPr lang="da-DK" dirty="0"/>
              <a:t>, </a:t>
            </a:r>
            <a:r>
              <a:rPr lang="da-DK" i="1" dirty="0"/>
              <a:t>H. </a:t>
            </a:r>
            <a:r>
              <a:rPr lang="da-DK" i="1" dirty="0" err="1"/>
              <a:t>neanderthalensis</a:t>
            </a:r>
            <a:r>
              <a:rPr lang="da-DK" dirty="0"/>
              <a:t> og </a:t>
            </a:r>
            <a:r>
              <a:rPr lang="da-DK" i="1" dirty="0"/>
              <a:t>H. </a:t>
            </a:r>
            <a:r>
              <a:rPr lang="da-DK" i="1" dirty="0" err="1"/>
              <a:t>erectus</a:t>
            </a:r>
            <a:endParaRPr lang="da-DK" i="1" dirty="0"/>
          </a:p>
          <a:p>
            <a:r>
              <a:rPr lang="da-DK" dirty="0"/>
              <a:t>Pga. nedbrydningen er der meget lidt DNA tilbage  og det er utroligt fragmenteret</a:t>
            </a:r>
          </a:p>
          <a:p>
            <a:r>
              <a:rPr lang="da-DK" dirty="0"/>
              <a:t>Der er desuden en stor risiko for at forurene prøven med moderne DNA</a:t>
            </a:r>
          </a:p>
          <a:p>
            <a:endParaRPr lang="da-DK"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Studiet af gener fra oldtiden kaldes ’</a:t>
            </a:r>
            <a:r>
              <a:rPr lang="da-DK" err="1"/>
              <a:t>paleogenetik</a:t>
            </a:r>
            <a:r>
              <a:rPr lang="da-DK"/>
              <a:t>’ og er et forskningsfelt der rykker sig rigtig meget i disse år med højere tilgængelighed af </a:t>
            </a:r>
            <a:r>
              <a:rPr lang="da-DK" err="1"/>
              <a:t>gensekventering</a:t>
            </a:r>
            <a:r>
              <a:rPr lang="da-DK"/>
              <a:t>.</a:t>
            </a:r>
          </a:p>
          <a:p>
            <a:pPr marL="0" indent="0">
              <a:buNone/>
            </a:pPr>
            <a:r>
              <a:rPr lang="da-DK"/>
              <a:t>Særligt DNA fra 10-100 mio. år gamle prøver er tidligere blevet præsenteret som gennembrud i forskningen, men det har desværre vist sig blot at være urenheder fra de moderne processer, som man har målt på. Det er også derfor vi ikke kan regne med at klone en dinosaur lige foreløbig.</a:t>
            </a:r>
          </a:p>
          <a:p>
            <a:pPr marL="0" indent="0">
              <a:buNone/>
            </a:pPr>
            <a:endParaRPr lang="da-DK"/>
          </a:p>
        </p:txBody>
      </p:sp>
      <p:graphicFrame>
        <p:nvGraphicFramePr>
          <p:cNvPr id="9" name="Chart 616"/>
          <p:cNvGraphicFramePr/>
          <p:nvPr>
            <p:extLst>
              <p:ext uri="{D42A27DB-BD31-4B8C-83A1-F6EECF244321}">
                <p14:modId xmlns:p14="http://schemas.microsoft.com/office/powerpoint/2010/main" val="183874515"/>
              </p:ext>
            </p:extLst>
          </p:nvPr>
        </p:nvGraphicFramePr>
        <p:xfrm>
          <a:off x="7050283" y="3364592"/>
          <a:ext cx="2302338" cy="23330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617"/>
          <p:cNvGraphicFramePr/>
          <p:nvPr>
            <p:extLst>
              <p:ext uri="{D42A27DB-BD31-4B8C-83A1-F6EECF244321}">
                <p14:modId xmlns:p14="http://schemas.microsoft.com/office/powerpoint/2010/main" val="150005572"/>
              </p:ext>
            </p:extLst>
          </p:nvPr>
        </p:nvGraphicFramePr>
        <p:xfrm>
          <a:off x="5097814" y="3364592"/>
          <a:ext cx="2230448" cy="227749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5"/>
          <p:cNvSpPr txBox="1">
            <a:spLocks noChangeArrowheads="1"/>
          </p:cNvSpPr>
          <p:nvPr/>
        </p:nvSpPr>
        <p:spPr bwMode="auto">
          <a:xfrm>
            <a:off x="5467586" y="5419491"/>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en-US" sz="1400" err="1">
                <a:latin typeface="+mn-lt"/>
              </a:rPr>
              <a:t>Moderne</a:t>
            </a:r>
            <a:r>
              <a:rPr lang="en-US" sz="1400">
                <a:latin typeface="+mn-lt"/>
              </a:rPr>
              <a:t> DNA</a:t>
            </a:r>
          </a:p>
        </p:txBody>
      </p:sp>
      <p:sp>
        <p:nvSpPr>
          <p:cNvPr id="13" name="Text Box 5"/>
          <p:cNvSpPr txBox="1">
            <a:spLocks noChangeArrowheads="1"/>
          </p:cNvSpPr>
          <p:nvPr/>
        </p:nvSpPr>
        <p:spPr bwMode="auto">
          <a:xfrm>
            <a:off x="7443686" y="5419491"/>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en-US" sz="1400" dirty="0" err="1">
                <a:latin typeface="+mn-lt"/>
              </a:rPr>
              <a:t>Oldtids</a:t>
            </a:r>
            <a:r>
              <a:rPr lang="en-US" sz="1400" dirty="0">
                <a:latin typeface="+mn-lt"/>
              </a:rPr>
              <a:t>-DNA</a:t>
            </a:r>
          </a:p>
        </p:txBody>
      </p:sp>
      <p:grpSp>
        <p:nvGrpSpPr>
          <p:cNvPr id="16" name="Group 15"/>
          <p:cNvGrpSpPr/>
          <p:nvPr/>
        </p:nvGrpSpPr>
        <p:grpSpPr>
          <a:xfrm>
            <a:off x="5860055" y="1346574"/>
            <a:ext cx="2636036" cy="2184026"/>
            <a:chOff x="6274923" y="1346574"/>
            <a:chExt cx="2636036" cy="2184026"/>
          </a:xfrm>
        </p:grpSpPr>
        <p:pic>
          <p:nvPicPr>
            <p:cNvPr id="7" name="Picture 6"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923" y="1419115"/>
              <a:ext cx="2636036" cy="2111485"/>
            </a:xfrm>
            <a:prstGeom prst="rect">
              <a:avLst/>
            </a:prstGeom>
          </p:spPr>
        </p:pic>
        <p:sp>
          <p:nvSpPr>
            <p:cNvPr id="14" name="Text Box 5"/>
            <p:cNvSpPr txBox="1">
              <a:spLocks noChangeArrowheads="1"/>
            </p:cNvSpPr>
            <p:nvPr/>
          </p:nvSpPr>
          <p:spPr bwMode="auto">
            <a:xfrm>
              <a:off x="6835175" y="1346574"/>
              <a:ext cx="1515532" cy="307777"/>
            </a:xfrm>
            <a:prstGeom prst="rect">
              <a:avLst/>
            </a:prstGeom>
            <a:solidFill>
              <a:schemeClr val="bg1"/>
            </a:solidFill>
            <a:ln>
              <a:noFill/>
            </a:ln>
            <a:effectLs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en-US" sz="1400" err="1">
                  <a:latin typeface="+mn-lt"/>
                </a:rPr>
                <a:t>Moderne</a:t>
              </a:r>
              <a:r>
                <a:rPr lang="en-US" sz="1400">
                  <a:latin typeface="+mn-lt"/>
                </a:rPr>
                <a:t> DNA</a:t>
              </a:r>
            </a:p>
          </p:txBody>
        </p:sp>
        <p:sp>
          <p:nvSpPr>
            <p:cNvPr id="15" name="Text Box 5"/>
            <p:cNvSpPr txBox="1">
              <a:spLocks noChangeArrowheads="1"/>
            </p:cNvSpPr>
            <p:nvPr/>
          </p:nvSpPr>
          <p:spPr bwMode="auto">
            <a:xfrm>
              <a:off x="6835175" y="3210703"/>
              <a:ext cx="1515532" cy="307777"/>
            </a:xfrm>
            <a:prstGeom prst="rect">
              <a:avLst/>
            </a:prstGeom>
            <a:solidFill>
              <a:schemeClr val="bg1"/>
            </a:solidFill>
            <a:ln>
              <a:noFill/>
            </a:ln>
            <a:effectLs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en-US" sz="1400" err="1">
                  <a:latin typeface="+mn-lt"/>
                </a:rPr>
                <a:t>Oldtids</a:t>
              </a:r>
              <a:r>
                <a:rPr lang="en-US" sz="1400">
                  <a:latin typeface="+mn-lt"/>
                </a:rPr>
                <a:t>-DNA</a:t>
              </a:r>
            </a:p>
          </p:txBody>
        </p:sp>
      </p:grpSp>
      <p:sp>
        <p:nvSpPr>
          <p:cNvPr id="17" name="Shape 267"/>
          <p:cNvSpPr/>
          <p:nvPr/>
        </p:nvSpPr>
        <p:spPr>
          <a:xfrm rot="5400000">
            <a:off x="7590058" y="2234004"/>
            <a:ext cx="1898172"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a:solidFill>
                  <a:schemeClr val="bg1">
                    <a:lumMod val="50000"/>
                  </a:schemeClr>
                </a:solidFill>
              </a:rPr>
              <a:t>Ophavsret ukendt</a:t>
            </a:r>
            <a:endParaRPr lang="da-DK" sz="1000" dirty="0">
              <a:solidFill>
                <a:schemeClr val="bg1">
                  <a:lumMod val="50000"/>
                </a:schemeClr>
              </a:solidFill>
            </a:endParaRPr>
          </a:p>
        </p:txBody>
      </p:sp>
    </p:spTree>
    <p:extLst>
      <p:ext uri="{BB962C8B-B14F-4D97-AF65-F5344CB8AC3E}">
        <p14:creationId xmlns:p14="http://schemas.microsoft.com/office/powerpoint/2010/main" val="72411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G_0714_1"/>
          <p:cNvPicPr>
            <a:picLocks noChangeAspect="1" noChangeArrowheads="1"/>
          </p:cNvPicPr>
          <p:nvPr/>
        </p:nvPicPr>
        <p:blipFill rotWithShape="1">
          <a:blip r:embed="rId2">
            <a:extLst>
              <a:ext uri="{28A0092B-C50C-407E-A947-70E740481C1C}">
                <a14:useLocalDpi xmlns:a14="http://schemas.microsoft.com/office/drawing/2010/main" val="0"/>
              </a:ext>
            </a:extLst>
          </a:blip>
          <a:srcRect t="8637"/>
          <a:stretch/>
        </p:blipFill>
        <p:spPr bwMode="auto">
          <a:xfrm>
            <a:off x="525780" y="1395317"/>
            <a:ext cx="2585045" cy="2888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rotWithShape="1">
          <a:blip r:embed="rId3"/>
          <a:srcRect t="6291" b="6505"/>
          <a:stretch/>
        </p:blipFill>
        <p:spPr>
          <a:xfrm>
            <a:off x="3275856" y="1395317"/>
            <a:ext cx="2581780" cy="1594742"/>
          </a:xfrm>
          <a:prstGeom prst="rect">
            <a:avLst/>
          </a:prstGeom>
        </p:spPr>
      </p:pic>
      <p:pic>
        <p:nvPicPr>
          <p:cNvPr id="6" name="Picture 5" descr="IMG_836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22667" y="266210"/>
            <a:ext cx="2592288"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IMG_3398.JPG"/>
          <p:cNvPicPr>
            <a:picLocks noChangeAspect="1"/>
          </p:cNvPicPr>
          <p:nvPr/>
        </p:nvPicPr>
        <p:blipFill rotWithShape="1">
          <a:blip r:embed="rId5" cstate="print">
            <a:extLst>
              <a:ext uri="{28A0092B-C50C-407E-A947-70E740481C1C}">
                <a14:useLocalDpi xmlns:a14="http://schemas.microsoft.com/office/drawing/2010/main" val="0"/>
              </a:ext>
            </a:extLst>
          </a:blip>
          <a:srcRect t="10687" b="8625"/>
          <a:stretch/>
        </p:blipFill>
        <p:spPr>
          <a:xfrm>
            <a:off x="3265348" y="3172310"/>
            <a:ext cx="2592288" cy="1394460"/>
          </a:xfrm>
          <a:prstGeom prst="rect">
            <a:avLst/>
          </a:prstGeom>
        </p:spPr>
      </p:pic>
      <p:pic>
        <p:nvPicPr>
          <p:cNvPr id="9" name="Picture 8" descr="IMG_252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2667" y="2159475"/>
            <a:ext cx="2592288" cy="1728192"/>
          </a:xfrm>
          <a:prstGeom prst="rect">
            <a:avLst/>
          </a:prstGeom>
        </p:spPr>
      </p:pic>
      <p:pic>
        <p:nvPicPr>
          <p:cNvPr id="10" name="Picture 9" descr="P4220443.JPG"/>
          <p:cNvPicPr>
            <a:picLocks noChangeAspect="1"/>
          </p:cNvPicPr>
          <p:nvPr/>
        </p:nvPicPr>
        <p:blipFill rotWithShape="1">
          <a:blip r:embed="rId7" cstate="print">
            <a:extLst>
              <a:ext uri="{28A0092B-C50C-407E-A947-70E740481C1C}">
                <a14:useLocalDpi xmlns:a14="http://schemas.microsoft.com/office/drawing/2010/main" val="0"/>
              </a:ext>
            </a:extLst>
          </a:blip>
          <a:srcRect l="13790" t="1527" r="14727" b="490"/>
          <a:stretch/>
        </p:blipFill>
        <p:spPr>
          <a:xfrm>
            <a:off x="6024511" y="4050353"/>
            <a:ext cx="2590444" cy="2663099"/>
          </a:xfrm>
          <a:prstGeom prst="rect">
            <a:avLst/>
          </a:prstGeom>
        </p:spPr>
      </p:pic>
      <p:pic>
        <p:nvPicPr>
          <p:cNvPr id="12" name="Picture 11" descr="IMG_0554.JPG"/>
          <p:cNvPicPr>
            <a:picLocks noChangeAspect="1"/>
          </p:cNvPicPr>
          <p:nvPr/>
        </p:nvPicPr>
        <p:blipFill rotWithShape="1">
          <a:blip r:embed="rId8" cstate="print">
            <a:extLst>
              <a:ext uri="{28A0092B-C50C-407E-A947-70E740481C1C}">
                <a14:useLocalDpi xmlns:a14="http://schemas.microsoft.com/office/drawing/2010/main" val="0"/>
              </a:ext>
            </a:extLst>
          </a:blip>
          <a:srcRect l="18727" t="111" b="9705"/>
          <a:stretch/>
        </p:blipFill>
        <p:spPr>
          <a:xfrm>
            <a:off x="525781" y="4424647"/>
            <a:ext cx="2585044" cy="1912306"/>
          </a:xfrm>
          <a:prstGeom prst="rect">
            <a:avLst/>
          </a:prstGeom>
        </p:spPr>
      </p:pic>
      <p:pic>
        <p:nvPicPr>
          <p:cNvPr id="13" name="Picture 12" descr="IMG_0705.JPG"/>
          <p:cNvPicPr>
            <a:picLocks noChangeAspect="1"/>
          </p:cNvPicPr>
          <p:nvPr/>
        </p:nvPicPr>
        <p:blipFill rotWithShape="1">
          <a:blip r:embed="rId9" cstate="print">
            <a:extLst>
              <a:ext uri="{28A0092B-C50C-407E-A947-70E740481C1C}">
                <a14:useLocalDpi xmlns:a14="http://schemas.microsoft.com/office/drawing/2010/main" val="0"/>
              </a:ext>
            </a:extLst>
          </a:blip>
          <a:srcRect l="12737" t="11146" b="6601"/>
          <a:stretch/>
        </p:blipFill>
        <p:spPr>
          <a:xfrm>
            <a:off x="3265348" y="4749021"/>
            <a:ext cx="2581780" cy="1622348"/>
          </a:xfrm>
          <a:prstGeom prst="rect">
            <a:avLst/>
          </a:prstGeom>
        </p:spPr>
      </p:pic>
      <p:sp>
        <p:nvSpPr>
          <p:cNvPr id="11" name="Title 1"/>
          <p:cNvSpPr>
            <a:spLocks noGrp="1"/>
          </p:cNvSpPr>
          <p:nvPr>
            <p:ph type="title"/>
          </p:nvPr>
        </p:nvSpPr>
        <p:spPr/>
        <p:txBody>
          <a:bodyPr/>
          <a:lstStyle/>
          <a:p>
            <a:r>
              <a:rPr lang="da-DK" noProof="0"/>
              <a:t>Indsamlingen er svær</a:t>
            </a:r>
          </a:p>
        </p:txBody>
      </p:sp>
      <p:sp>
        <p:nvSpPr>
          <p:cNvPr id="14" name="Content Placeholder 2"/>
          <p:cNvSpPr txBox="1">
            <a:spLocks/>
          </p:cNvSpPr>
          <p:nvPr/>
        </p:nvSpPr>
        <p:spPr>
          <a:xfrm>
            <a:off x="0" y="6281056"/>
            <a:ext cx="9144000" cy="55579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Lektor Morten Allentoft fra </a:t>
            </a:r>
            <a:r>
              <a:rPr lang="da-DK" err="1"/>
              <a:t>GeoGenetik</a:t>
            </a:r>
            <a:r>
              <a:rPr lang="da-DK"/>
              <a:t> gruppen fra Statens Naturhistoriske Museum indsamler DNA-prøver alle muligt (og umulige steder).</a:t>
            </a:r>
          </a:p>
        </p:txBody>
      </p:sp>
      <p:sp>
        <p:nvSpPr>
          <p:cNvPr id="15" name="Shape 267"/>
          <p:cNvSpPr/>
          <p:nvPr/>
        </p:nvSpPr>
        <p:spPr>
          <a:xfrm rot="5400000">
            <a:off x="7506764" y="1379090"/>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rPr>
              <a:t>Samling af billeder fra Morten Allentoft</a:t>
            </a:r>
          </a:p>
        </p:txBody>
      </p:sp>
    </p:spTree>
    <p:extLst>
      <p:ext uri="{BB962C8B-B14F-4D97-AF65-F5344CB8AC3E}">
        <p14:creationId xmlns:p14="http://schemas.microsoft.com/office/powerpoint/2010/main" val="1806941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a:t>Bestemmelse af slægtskab</a:t>
            </a:r>
            <a:endParaRPr lang="da-DK" noProof="0"/>
          </a:p>
        </p:txBody>
      </p:sp>
      <p:sp>
        <p:nvSpPr>
          <p:cNvPr id="3" name="Content Placeholder 2"/>
          <p:cNvSpPr>
            <a:spLocks noGrp="1"/>
          </p:cNvSpPr>
          <p:nvPr>
            <p:ph idx="1"/>
          </p:nvPr>
        </p:nvSpPr>
        <p:spPr>
          <a:xfrm>
            <a:off x="628650" y="1825626"/>
            <a:ext cx="3636442" cy="3200560"/>
          </a:xfrm>
        </p:spPr>
        <p:txBody>
          <a:bodyPr>
            <a:normAutofit fontScale="77500" lnSpcReduction="20000"/>
          </a:bodyPr>
          <a:lstStyle/>
          <a:p>
            <a:r>
              <a:rPr lang="da-DK" dirty="0"/>
              <a:t>Genetiske studier sammenligner DNA fra to individer og leder efter ligheder/forskelle</a:t>
            </a:r>
          </a:p>
          <a:p>
            <a:r>
              <a:rPr lang="da-DK" dirty="0"/>
              <a:t>På molekylært niveau giver mutationer i rækken af aminosyrer ophav til forskellene </a:t>
            </a:r>
          </a:p>
          <a:p>
            <a:r>
              <a:rPr lang="da-DK" dirty="0"/>
              <a:t>Mutationer opstår over tid og man kan dermed opstille en </a:t>
            </a:r>
            <a:r>
              <a:rPr lang="da-DK" dirty="0" err="1"/>
              <a:t>fylogeni</a:t>
            </a:r>
            <a:r>
              <a:rPr lang="da-DK" dirty="0"/>
              <a:t> baseret på mutationerne</a:t>
            </a:r>
          </a:p>
          <a:p>
            <a:endParaRPr lang="da-DK"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På eksemplet til højre studeres et udpluk af noget arvemateriale fra otte individer, og ud fra de mutationer der er sket er den opstillede </a:t>
            </a:r>
            <a:r>
              <a:rPr lang="da-DK" dirty="0" err="1"/>
              <a:t>fylogeni</a:t>
            </a:r>
            <a:r>
              <a:rPr lang="da-DK" dirty="0"/>
              <a:t> et godt bud på deres slægtsskab (naturligvis bliver forståelsen bedre jo flere individer og større mængde DNA man har adgang til). </a:t>
            </a:r>
          </a:p>
          <a:p>
            <a:pPr marL="0" indent="0">
              <a:buNone/>
            </a:pPr>
            <a:r>
              <a:rPr lang="da-DK" dirty="0"/>
              <a:t>Hvis vi antager at raten af mutationer er konstant, så kan vi bestemme tiden mellem to sæt af gener. Dette ’molekylære ur’, kan give os et estimat om hvornår en opsplitning i gener fandt sted, særligt langt tilbage i tid, og hvis vi ikke har nogle prøver af stamformen (og dermed ikke kan datere det på anden vis). Da denne ekstrapolering af genvariation er stærkt afhængig af hvilken del af genet man benytter, foretrækker man at benytte konventionelle metoder til datering ved isotop-sammensætning i stedet for, når man undersøger kortere perioder og hvis man har prøver af de individer man vil undersøge.</a:t>
            </a:r>
          </a:p>
          <a:p>
            <a:pPr marL="0" indent="0">
              <a:buNone/>
            </a:pPr>
            <a:endParaRPr lang="da-DK" dirty="0"/>
          </a:p>
        </p:txBody>
      </p:sp>
      <p:grpSp>
        <p:nvGrpSpPr>
          <p:cNvPr id="41" name="Group 40"/>
          <p:cNvGrpSpPr/>
          <p:nvPr/>
        </p:nvGrpSpPr>
        <p:grpSpPr>
          <a:xfrm>
            <a:off x="4450342" y="2308755"/>
            <a:ext cx="4563524" cy="2319420"/>
            <a:chOff x="4123276" y="1690689"/>
            <a:chExt cx="4563524" cy="2319420"/>
          </a:xfrm>
        </p:grpSpPr>
        <p:sp>
          <p:nvSpPr>
            <p:cNvPr id="7" name="Text Box 5"/>
            <p:cNvSpPr txBox="1">
              <a:spLocks noChangeArrowheads="1"/>
            </p:cNvSpPr>
            <p:nvPr/>
          </p:nvSpPr>
          <p:spPr bwMode="auto">
            <a:xfrm>
              <a:off x="5943602" y="1690689"/>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AAATAGAATGTAC</a:t>
              </a:r>
            </a:p>
          </p:txBody>
        </p:sp>
        <p:sp>
          <p:nvSpPr>
            <p:cNvPr id="9" name="Text Box 5"/>
            <p:cNvSpPr txBox="1">
              <a:spLocks noChangeArrowheads="1"/>
            </p:cNvSpPr>
            <p:nvPr/>
          </p:nvSpPr>
          <p:spPr bwMode="auto">
            <a:xfrm>
              <a:off x="4868332" y="2267470"/>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AAATAGAATGTAC</a:t>
              </a:r>
            </a:p>
          </p:txBody>
        </p:sp>
        <p:sp>
          <p:nvSpPr>
            <p:cNvPr id="10" name="Text Box 5"/>
            <p:cNvSpPr txBox="1">
              <a:spLocks noChangeArrowheads="1"/>
            </p:cNvSpPr>
            <p:nvPr/>
          </p:nvSpPr>
          <p:spPr bwMode="auto">
            <a:xfrm>
              <a:off x="7171268" y="2286243"/>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
              </a:r>
              <a:r>
                <a:rPr lang="en-US" sz="1400" b="1">
                  <a:solidFill>
                    <a:schemeClr val="accent4"/>
                  </a:solidFill>
                  <a:latin typeface="+mn-lt"/>
                </a:rPr>
                <a:t>G</a:t>
              </a:r>
              <a:r>
                <a:rPr lang="en-US" sz="1400">
                  <a:latin typeface="+mn-lt"/>
                </a:rPr>
                <a:t>TAGAATGTAC</a:t>
              </a:r>
            </a:p>
          </p:txBody>
        </p:sp>
        <p:sp>
          <p:nvSpPr>
            <p:cNvPr id="11" name="Text Box 5"/>
            <p:cNvSpPr txBox="1">
              <a:spLocks noChangeArrowheads="1"/>
            </p:cNvSpPr>
            <p:nvPr/>
          </p:nvSpPr>
          <p:spPr bwMode="auto">
            <a:xfrm>
              <a:off x="7171268" y="2980519"/>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
              </a:r>
              <a:r>
                <a:rPr lang="en-US" sz="1400" b="1">
                  <a:solidFill>
                    <a:schemeClr val="accent4"/>
                  </a:solidFill>
                  <a:latin typeface="+mn-lt"/>
                </a:rPr>
                <a:t>G</a:t>
              </a:r>
              <a:r>
                <a:rPr lang="en-US" sz="1400">
                  <a:latin typeface="+mn-lt"/>
                </a:rPr>
                <a:t>TAGAATGTAC</a:t>
              </a:r>
            </a:p>
          </p:txBody>
        </p:sp>
        <p:sp>
          <p:nvSpPr>
            <p:cNvPr id="12" name="Text Box 5"/>
            <p:cNvSpPr txBox="1">
              <a:spLocks noChangeArrowheads="1"/>
            </p:cNvSpPr>
            <p:nvPr/>
          </p:nvSpPr>
          <p:spPr bwMode="auto">
            <a:xfrm>
              <a:off x="7171268" y="3693083"/>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
              </a:r>
              <a:r>
                <a:rPr lang="en-US" sz="1400">
                  <a:solidFill>
                    <a:schemeClr val="accent4"/>
                  </a:solidFill>
                  <a:latin typeface="+mn-lt"/>
                </a:rPr>
                <a:t>G</a:t>
              </a:r>
              <a:r>
                <a:rPr lang="en-US" sz="1400">
                  <a:latin typeface="+mn-lt"/>
                </a:rPr>
                <a:t>TAGAATGTA</a:t>
              </a:r>
              <a:r>
                <a:rPr lang="en-US" sz="1400" b="1">
                  <a:solidFill>
                    <a:srgbClr val="C00000"/>
                  </a:solidFill>
                  <a:latin typeface="+mn-lt"/>
                </a:rPr>
                <a:t>T</a:t>
              </a:r>
            </a:p>
          </p:txBody>
        </p:sp>
        <p:sp>
          <p:nvSpPr>
            <p:cNvPr id="13" name="Text Box 5"/>
            <p:cNvSpPr txBox="1">
              <a:spLocks noChangeArrowheads="1"/>
            </p:cNvSpPr>
            <p:nvPr/>
          </p:nvSpPr>
          <p:spPr bwMode="auto">
            <a:xfrm>
              <a:off x="4868332" y="2980519"/>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AAATA</a:t>
              </a:r>
              <a:r>
                <a:rPr lang="en-US" sz="1400" b="1">
                  <a:solidFill>
                    <a:srgbClr val="0070C0"/>
                  </a:solidFill>
                  <a:latin typeface="+mn-lt"/>
                </a:rPr>
                <a:t>C</a:t>
              </a:r>
              <a:r>
                <a:rPr lang="en-US" sz="1400">
                  <a:latin typeface="+mn-lt"/>
                </a:rPr>
                <a:t>AATGTAC</a:t>
              </a:r>
            </a:p>
          </p:txBody>
        </p:sp>
        <p:sp>
          <p:nvSpPr>
            <p:cNvPr id="14" name="Text Box 5"/>
            <p:cNvSpPr txBox="1">
              <a:spLocks noChangeArrowheads="1"/>
            </p:cNvSpPr>
            <p:nvPr/>
          </p:nvSpPr>
          <p:spPr bwMode="auto">
            <a:xfrm>
              <a:off x="5607059" y="3702332"/>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AAATA</a:t>
              </a:r>
              <a:r>
                <a:rPr lang="en-US" sz="1400" b="1">
                  <a:solidFill>
                    <a:srgbClr val="0070C0"/>
                  </a:solidFill>
                  <a:latin typeface="+mn-lt"/>
                </a:rPr>
                <a:t>C</a:t>
              </a:r>
              <a:r>
                <a:rPr lang="en-US" sz="1400">
                  <a:latin typeface="+mn-lt"/>
                </a:rPr>
                <a:t>AATG</a:t>
              </a:r>
              <a:r>
                <a:rPr lang="en-US" sz="1400" b="1">
                  <a:solidFill>
                    <a:srgbClr val="00B050"/>
                  </a:solidFill>
                  <a:latin typeface="+mn-lt"/>
                </a:rPr>
                <a:t>A</a:t>
              </a:r>
              <a:r>
                <a:rPr lang="en-US" sz="1400">
                  <a:latin typeface="+mn-lt"/>
                </a:rPr>
                <a:t>AC</a:t>
              </a:r>
            </a:p>
          </p:txBody>
        </p:sp>
        <p:sp>
          <p:nvSpPr>
            <p:cNvPr id="15" name="Text Box 5"/>
            <p:cNvSpPr txBox="1">
              <a:spLocks noChangeArrowheads="1"/>
            </p:cNvSpPr>
            <p:nvPr/>
          </p:nvSpPr>
          <p:spPr bwMode="auto">
            <a:xfrm>
              <a:off x="4123276" y="3697676"/>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a:latin typeface="+mn-lt"/>
                </a:rPr>
                <a:t>A</a:t>
              </a:r>
              <a:r>
                <a:rPr lang="en-US" sz="1400" b="1">
                  <a:solidFill>
                    <a:srgbClr val="C00000"/>
                  </a:solidFill>
                  <a:latin typeface="+mn-lt"/>
                </a:rPr>
                <a:t>T</a:t>
              </a:r>
              <a:r>
                <a:rPr lang="en-US" sz="1400">
                  <a:latin typeface="+mn-lt"/>
                </a:rPr>
                <a:t>ATA</a:t>
              </a:r>
              <a:r>
                <a:rPr lang="en-US" sz="1400" b="1">
                  <a:solidFill>
                    <a:srgbClr val="0070C0"/>
                  </a:solidFill>
                  <a:latin typeface="+mn-lt"/>
                </a:rPr>
                <a:t>C</a:t>
              </a:r>
              <a:r>
                <a:rPr lang="en-US" sz="1400">
                  <a:latin typeface="+mn-lt"/>
                </a:rPr>
                <a:t>AATG</a:t>
              </a:r>
              <a:r>
                <a:rPr lang="en-US" sz="1400" b="1">
                  <a:solidFill>
                    <a:srgbClr val="00B050"/>
                  </a:solidFill>
                  <a:latin typeface="+mn-lt"/>
                </a:rPr>
                <a:t>A</a:t>
              </a:r>
              <a:r>
                <a:rPr lang="en-US" sz="1400">
                  <a:latin typeface="+mn-lt"/>
                </a:rPr>
                <a:t>AC</a:t>
              </a:r>
            </a:p>
          </p:txBody>
        </p:sp>
        <p:cxnSp>
          <p:nvCxnSpPr>
            <p:cNvPr id="16" name="Straight Arrow Connector 15"/>
            <p:cNvCxnSpPr>
              <a:stCxn id="7" idx="2"/>
              <a:endCxn id="9" idx="0"/>
            </p:cNvCxnSpPr>
            <p:nvPr/>
          </p:nvCxnSpPr>
          <p:spPr>
            <a:xfrm flipH="1">
              <a:off x="5626098" y="1998466"/>
              <a:ext cx="1075270" cy="269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a:endCxn id="10" idx="0"/>
            </p:cNvCxnSpPr>
            <p:nvPr/>
          </p:nvCxnSpPr>
          <p:spPr>
            <a:xfrm>
              <a:off x="6701368" y="1998466"/>
              <a:ext cx="1227666" cy="2877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a:endCxn id="11" idx="0"/>
            </p:cNvCxnSpPr>
            <p:nvPr/>
          </p:nvCxnSpPr>
          <p:spPr>
            <a:xfrm>
              <a:off x="7929034" y="2594020"/>
              <a:ext cx="0" cy="3864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929034" y="3306584"/>
              <a:ext cx="0" cy="3864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2"/>
              <a:endCxn id="13" idx="0"/>
            </p:cNvCxnSpPr>
            <p:nvPr/>
          </p:nvCxnSpPr>
          <p:spPr>
            <a:xfrm>
              <a:off x="5626098" y="2575247"/>
              <a:ext cx="0" cy="4052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2"/>
              <a:endCxn id="14" idx="0"/>
            </p:cNvCxnSpPr>
            <p:nvPr/>
          </p:nvCxnSpPr>
          <p:spPr>
            <a:xfrm>
              <a:off x="5626098" y="3288296"/>
              <a:ext cx="738727" cy="41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5" idx="0"/>
            </p:cNvCxnSpPr>
            <p:nvPr/>
          </p:nvCxnSpPr>
          <p:spPr>
            <a:xfrm flipH="1">
              <a:off x="4881042" y="3471334"/>
              <a:ext cx="1062560" cy="2263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Shape 267"/>
          <p:cNvSpPr/>
          <p:nvPr/>
        </p:nvSpPr>
        <p:spPr>
          <a:xfrm rot="5400000">
            <a:off x="7775542" y="3416946"/>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a:solidFill>
                  <a:schemeClr val="bg1">
                    <a:lumMod val="50000"/>
                  </a:schemeClr>
                </a:solidFill>
              </a:rPr>
              <a:t>Modificeret fra figur Hannes Schroeder</a:t>
            </a:r>
          </a:p>
        </p:txBody>
      </p:sp>
    </p:spTree>
    <p:extLst>
      <p:ext uri="{BB962C8B-B14F-4D97-AF65-F5344CB8AC3E}">
        <p14:creationId xmlns:p14="http://schemas.microsoft.com/office/powerpoint/2010/main" val="1562731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a:t>Forskellige typer af </a:t>
            </a:r>
            <a:r>
              <a:rPr lang="da-DK" err="1"/>
              <a:t>nedarvning</a:t>
            </a:r>
            <a:endParaRPr lang="da-DK" noProof="0"/>
          </a:p>
        </p:txBody>
      </p:sp>
      <p:sp>
        <p:nvSpPr>
          <p:cNvPr id="3" name="Content Placeholder 2"/>
          <p:cNvSpPr>
            <a:spLocks noGrp="1"/>
          </p:cNvSpPr>
          <p:nvPr>
            <p:ph idx="1"/>
          </p:nvPr>
        </p:nvSpPr>
        <p:spPr>
          <a:xfrm>
            <a:off x="628650" y="1825624"/>
            <a:ext cx="3211830" cy="3902133"/>
          </a:xfrm>
        </p:spPr>
        <p:txBody>
          <a:bodyPr>
            <a:normAutofit fontScale="70000" lnSpcReduction="20000"/>
          </a:bodyPr>
          <a:lstStyle/>
          <a:p>
            <a:r>
              <a:rPr lang="da-DK" dirty="0"/>
              <a:t>Der kan benyttes flere former for arvemateriale afhængig af hvilken tilgang man har</a:t>
            </a:r>
          </a:p>
          <a:p>
            <a:r>
              <a:rPr lang="da-DK" dirty="0"/>
              <a:t>Det man typisk undersøger er</a:t>
            </a:r>
          </a:p>
          <a:p>
            <a:pPr lvl="1"/>
            <a:r>
              <a:rPr lang="da-DK" dirty="0"/>
              <a:t>Mitokondrie-DNA</a:t>
            </a:r>
          </a:p>
          <a:p>
            <a:pPr lvl="1"/>
            <a:r>
              <a:rPr lang="da-DK" dirty="0"/>
              <a:t>Y-kromosomet</a:t>
            </a:r>
          </a:p>
          <a:p>
            <a:pPr lvl="1"/>
            <a:r>
              <a:rPr lang="da-DK" dirty="0"/>
              <a:t>Hele DNA</a:t>
            </a:r>
          </a:p>
          <a:p>
            <a:r>
              <a:rPr lang="da-DK" dirty="0"/>
              <a:t>Hvad man vælger at analysere afhænger ofte af hvor meget arvemateriale der er tilgængeligt i den aktuelle prøve </a:t>
            </a:r>
          </a:p>
          <a:p>
            <a:endParaRPr lang="da-DK" dirty="0"/>
          </a:p>
          <a:p>
            <a:endParaRPr lang="da-DK" dirty="0"/>
          </a:p>
          <a:p>
            <a:endParaRPr lang="da-DK"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På figuren er det illustreret hvordan arvemateriale vil blive givet videre, afhængig af hvilken type det er. Y-kromosomet bæres kun af mænd, og kan dermed spore slægtskabet gennem fædre, hvorimod mitokondrie-DNA kun nedarves gennem mødre. </a:t>
            </a:r>
          </a:p>
          <a:p>
            <a:pPr marL="0" indent="0">
              <a:buNone/>
            </a:pPr>
            <a:r>
              <a:rPr lang="da-DK"/>
              <a:t>Mitokondrie-DNA har bl.a. den fordel at vi ved at mutationer sker med en fast frekvens og hver celle indeholder hundredevis af mitokondrier. Til forskel har hver celle kun en kerne med DNA, til gengæld er antallet af baser meget større i kernens DNA end i mitokondrierne og der er altså mere information tilgængeligt.</a:t>
            </a:r>
          </a:p>
        </p:txBody>
      </p:sp>
      <p:pic>
        <p:nvPicPr>
          <p:cNvPr id="5" name="Picture 4"/>
          <p:cNvPicPr>
            <a:picLocks noChangeAspect="1"/>
          </p:cNvPicPr>
          <p:nvPr/>
        </p:nvPicPr>
        <p:blipFill>
          <a:blip r:embed="rId2"/>
          <a:stretch>
            <a:fillRect/>
          </a:stretch>
        </p:blipFill>
        <p:spPr>
          <a:xfrm>
            <a:off x="3669956" y="1791754"/>
            <a:ext cx="5524129" cy="3440034"/>
          </a:xfrm>
          <a:prstGeom prst="rect">
            <a:avLst/>
          </a:prstGeom>
        </p:spPr>
      </p:pic>
      <p:sp>
        <p:nvSpPr>
          <p:cNvPr id="26" name="Shape 267"/>
          <p:cNvSpPr/>
          <p:nvPr/>
        </p:nvSpPr>
        <p:spPr>
          <a:xfrm rot="5400000">
            <a:off x="7775542" y="4009457"/>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1000">
                <a:solidFill>
                  <a:schemeClr val="bg1">
                    <a:lumMod val="50000"/>
                  </a:schemeClr>
                </a:solidFill>
              </a:rPr>
              <a:t>National Geographic</a:t>
            </a:r>
            <a:endParaRPr sz="1000">
              <a:solidFill>
                <a:schemeClr val="bg1">
                  <a:lumMod val="50000"/>
                </a:schemeClr>
              </a:solidFill>
            </a:endParaRPr>
          </a:p>
        </p:txBody>
      </p:sp>
    </p:spTree>
    <p:extLst>
      <p:ext uri="{BB962C8B-B14F-4D97-AF65-F5344CB8AC3E}">
        <p14:creationId xmlns:p14="http://schemas.microsoft.com/office/powerpoint/2010/main" val="500975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noProof="0"/>
              <a:t>Menneskets udvikling/udvandring</a:t>
            </a:r>
          </a:p>
        </p:txBody>
      </p:sp>
      <p:sp>
        <p:nvSpPr>
          <p:cNvPr id="3" name="Content Placeholder 2"/>
          <p:cNvSpPr>
            <a:spLocks noGrp="1"/>
          </p:cNvSpPr>
          <p:nvPr>
            <p:ph idx="1"/>
          </p:nvPr>
        </p:nvSpPr>
        <p:spPr>
          <a:xfrm>
            <a:off x="628650" y="1825625"/>
            <a:ext cx="8408670" cy="1704021"/>
          </a:xfrm>
        </p:spPr>
        <p:txBody>
          <a:bodyPr>
            <a:normAutofit fontScale="55000" lnSpcReduction="20000"/>
          </a:bodyPr>
          <a:lstStyle/>
          <a:p>
            <a:r>
              <a:rPr lang="da-DK" dirty="0"/>
              <a:t>Et af de store spørgsmål er naturligvis hvor mennesket er opstået og hvordan det har udviklet sig og nået verden rundt</a:t>
            </a:r>
          </a:p>
          <a:p>
            <a:r>
              <a:rPr lang="da-DK" dirty="0"/>
              <a:t>Teori #1 (Uafhængig evolution): </a:t>
            </a:r>
            <a:r>
              <a:rPr lang="da-DK" i="1" dirty="0"/>
              <a:t>H. </a:t>
            </a:r>
            <a:r>
              <a:rPr lang="da-DK" i="1" dirty="0" err="1"/>
              <a:t>erectus</a:t>
            </a:r>
            <a:r>
              <a:rPr lang="da-DK" dirty="0"/>
              <a:t> forlader Afrika (for 1,5 mio. til 50.000 år siden) og er stamfader til nye regionale grupper der uafhængigt af hinanden udvikler sig til det moderne menneske</a:t>
            </a:r>
          </a:p>
          <a:p>
            <a:r>
              <a:rPr lang="da-DK" dirty="0"/>
              <a:t>Teori #2 (Assimilation og erstatning): </a:t>
            </a:r>
            <a:r>
              <a:rPr lang="da-DK" i="1" dirty="0"/>
              <a:t>H. sapiens </a:t>
            </a:r>
            <a:r>
              <a:rPr lang="da-DK" dirty="0"/>
              <a:t>er opstået for nyligt (for 200.000-300.000 år siden) i Afrika, er udvandret (for 100.000-50.000 år siden) og har erstattet alle andre menneskearter (muligvis med nogen krydsning med andre arter)</a:t>
            </a:r>
          </a:p>
          <a:p>
            <a:endParaRPr lang="da-DK" dirty="0"/>
          </a:p>
        </p:txBody>
      </p:sp>
      <p:sp>
        <p:nvSpPr>
          <p:cNvPr id="4"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For teori #1 må man forvente at der har været et tilpas flow af gener mellem populationerne for at de forskellige grupper ikke udviklede sig til selvstændige arter. Naturlig selektion giver ophav til de regionale varianter af mennesket vi ser i dag, hvor kun en lille del af en gruppes gener vil være fælles med afrikanernes. (Denne teori er stort set falsificeret i dag).</a:t>
            </a:r>
          </a:p>
          <a:p>
            <a:pPr marL="0" indent="0">
              <a:buNone/>
            </a:pPr>
            <a:r>
              <a:rPr lang="da-DK" dirty="0"/>
              <a:t>For teori #2 gælder det altså at efter </a:t>
            </a:r>
            <a:r>
              <a:rPr lang="da-DK" i="1" dirty="0"/>
              <a:t>Homo </a:t>
            </a:r>
            <a:r>
              <a:rPr lang="da-DK" i="1" dirty="0" err="1"/>
              <a:t>erectus</a:t>
            </a:r>
            <a:r>
              <a:rPr lang="da-DK" dirty="0"/>
              <a:t> udvandrede fra Afrika, er de regionale grupper blevet reproduktivt isoleret. I tilfælde som med neandertalere, har de endda dannet separate arter. Her forventer vi at langt de fleste gener er fælles med afrikanernes.</a:t>
            </a:r>
          </a:p>
        </p:txBody>
      </p:sp>
      <p:pic>
        <p:nvPicPr>
          <p:cNvPr id="5" name="Picture 4"/>
          <p:cNvPicPr>
            <a:picLocks noChangeAspect="1"/>
          </p:cNvPicPr>
          <p:nvPr/>
        </p:nvPicPr>
        <p:blipFill rotWithShape="1">
          <a:blip r:embed="rId2"/>
          <a:srcRect l="1" r="629"/>
          <a:stretch/>
        </p:blipFill>
        <p:spPr>
          <a:xfrm>
            <a:off x="935354" y="3534051"/>
            <a:ext cx="2150746" cy="1755990"/>
          </a:xfrm>
          <a:prstGeom prst="rect">
            <a:avLst/>
          </a:prstGeom>
        </p:spPr>
      </p:pic>
      <p:pic>
        <p:nvPicPr>
          <p:cNvPr id="6" name="Picture 5"/>
          <p:cNvPicPr>
            <a:picLocks noChangeAspect="1"/>
          </p:cNvPicPr>
          <p:nvPr/>
        </p:nvPicPr>
        <p:blipFill>
          <a:blip r:embed="rId3"/>
          <a:stretch>
            <a:fillRect/>
          </a:stretch>
        </p:blipFill>
        <p:spPr>
          <a:xfrm>
            <a:off x="3964304" y="3335787"/>
            <a:ext cx="2150746" cy="2150746"/>
          </a:xfrm>
          <a:prstGeom prst="rect">
            <a:avLst/>
          </a:prstGeom>
        </p:spPr>
      </p:pic>
      <p:pic>
        <p:nvPicPr>
          <p:cNvPr id="7" name="Picture 6"/>
          <p:cNvPicPr>
            <a:picLocks noChangeAspect="1"/>
          </p:cNvPicPr>
          <p:nvPr/>
        </p:nvPicPr>
        <p:blipFill>
          <a:blip r:embed="rId4"/>
          <a:stretch>
            <a:fillRect/>
          </a:stretch>
        </p:blipFill>
        <p:spPr>
          <a:xfrm>
            <a:off x="6196928" y="3337560"/>
            <a:ext cx="2135542" cy="2148973"/>
          </a:xfrm>
          <a:prstGeom prst="rect">
            <a:avLst/>
          </a:prstGeom>
        </p:spPr>
      </p:pic>
      <p:sp>
        <p:nvSpPr>
          <p:cNvPr id="8" name="Text Box 5"/>
          <p:cNvSpPr txBox="1">
            <a:spLocks noChangeArrowheads="1"/>
          </p:cNvSpPr>
          <p:nvPr/>
        </p:nvSpPr>
        <p:spPr bwMode="auto">
          <a:xfrm>
            <a:off x="1251904" y="5365304"/>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da-DK" sz="1400">
                <a:latin typeface="+mn-lt"/>
              </a:rPr>
              <a:t>Teori #1</a:t>
            </a:r>
          </a:p>
        </p:txBody>
      </p:sp>
      <p:sp>
        <p:nvSpPr>
          <p:cNvPr id="9" name="Text Box 5"/>
          <p:cNvSpPr txBox="1">
            <a:spLocks noChangeArrowheads="1"/>
          </p:cNvSpPr>
          <p:nvPr/>
        </p:nvSpPr>
        <p:spPr bwMode="auto">
          <a:xfrm>
            <a:off x="5439162" y="5470223"/>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da-DK" sz="1400">
                <a:latin typeface="+mn-lt"/>
              </a:rPr>
              <a:t>Teori #2</a:t>
            </a:r>
          </a:p>
        </p:txBody>
      </p:sp>
      <p:sp>
        <p:nvSpPr>
          <p:cNvPr id="10" name="Shape 267"/>
          <p:cNvSpPr/>
          <p:nvPr/>
        </p:nvSpPr>
        <p:spPr>
          <a:xfrm rot="5400000">
            <a:off x="7258482" y="4478840"/>
            <a:ext cx="2422875" cy="254616"/>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a:hlinkClick r:id="rId5"/>
              </a:rPr>
              <a:t>Stoneking (2008)</a:t>
            </a:r>
            <a:endParaRPr sz="1000">
              <a:solidFill>
                <a:schemeClr val="bg1">
                  <a:lumMod val="50000"/>
                </a:schemeClr>
              </a:solidFill>
            </a:endParaRPr>
          </a:p>
        </p:txBody>
      </p:sp>
      <p:sp>
        <p:nvSpPr>
          <p:cNvPr id="11" name="Shape 267"/>
          <p:cNvSpPr/>
          <p:nvPr/>
        </p:nvSpPr>
        <p:spPr>
          <a:xfrm rot="5400000">
            <a:off x="2020740" y="4613776"/>
            <a:ext cx="2422875" cy="254616"/>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a:hlinkClick r:id="rId5"/>
              </a:rPr>
              <a:t>Stoneking (2008)</a:t>
            </a:r>
            <a:endParaRPr sz="1000">
              <a:solidFill>
                <a:schemeClr val="bg1">
                  <a:lumMod val="50000"/>
                </a:schemeClr>
              </a:solidFill>
            </a:endParaRPr>
          </a:p>
        </p:txBody>
      </p:sp>
    </p:spTree>
    <p:extLst>
      <p:ext uri="{BB962C8B-B14F-4D97-AF65-F5344CB8AC3E}">
        <p14:creationId xmlns:p14="http://schemas.microsoft.com/office/powerpoint/2010/main" val="145669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400300" y="1643587"/>
            <a:ext cx="6579278" cy="4078979"/>
            <a:chOff x="2400300" y="1643587"/>
            <a:chExt cx="6579278" cy="4078979"/>
          </a:xfrm>
        </p:grpSpPr>
        <p:grpSp>
          <p:nvGrpSpPr>
            <p:cNvPr id="15" name="Group 14"/>
            <p:cNvGrpSpPr/>
            <p:nvPr/>
          </p:nvGrpSpPr>
          <p:grpSpPr>
            <a:xfrm>
              <a:off x="2400300" y="1643587"/>
              <a:ext cx="6579278" cy="4078979"/>
              <a:chOff x="2537460" y="1643587"/>
              <a:chExt cx="6579278" cy="4078979"/>
            </a:xfrm>
          </p:grpSpPr>
          <p:pic>
            <p:nvPicPr>
              <p:cNvPr id="9" name="pasted-image.png"/>
              <p:cNvPicPr>
                <a:picLocks noChangeAspect="1"/>
              </p:cNvPicPr>
              <p:nvPr/>
            </p:nvPicPr>
            <p:blipFill>
              <a:blip r:embed="rId2">
                <a:extLst/>
              </a:blip>
              <a:stretch>
                <a:fillRect/>
              </a:stretch>
            </p:blipFill>
            <p:spPr>
              <a:xfrm>
                <a:off x="2606650" y="1643587"/>
                <a:ext cx="6510088" cy="4078979"/>
              </a:xfrm>
              <a:prstGeom prst="rect">
                <a:avLst/>
              </a:prstGeom>
              <a:ln w="12700">
                <a:miter lim="400000"/>
              </a:ln>
            </p:spPr>
          </p:pic>
          <p:sp>
            <p:nvSpPr>
              <p:cNvPr id="12" name="Shape 266"/>
              <p:cNvSpPr/>
              <p:nvPr/>
            </p:nvSpPr>
            <p:spPr>
              <a:xfrm>
                <a:off x="2636792" y="1697911"/>
                <a:ext cx="2131834" cy="940896"/>
              </a:xfrm>
              <a:prstGeom prst="rect">
                <a:avLst/>
              </a:prstGeom>
              <a:solidFill>
                <a:srgbClr val="FFFFFF"/>
              </a:solidFill>
              <a:ln w="12700">
                <a:miter lim="400000"/>
              </a:ln>
            </p:spPr>
            <p:txBody>
              <a:bodyPr lIns="0" tIns="0" rIns="0" bIns="0" anchor="ctr"/>
              <a:lstStyle/>
              <a:p>
                <a:pPr marR="2539" algn="ctr">
                  <a:defRPr sz="1200"/>
                </a:pPr>
                <a:endParaRPr/>
              </a:p>
            </p:txBody>
          </p:sp>
          <p:sp>
            <p:nvSpPr>
              <p:cNvPr id="13" name="Shape 266"/>
              <p:cNvSpPr/>
              <p:nvPr/>
            </p:nvSpPr>
            <p:spPr>
              <a:xfrm>
                <a:off x="2587126" y="3681799"/>
                <a:ext cx="1057238" cy="207694"/>
              </a:xfrm>
              <a:prstGeom prst="rect">
                <a:avLst/>
              </a:prstGeom>
              <a:solidFill>
                <a:srgbClr val="FFFFFF"/>
              </a:solidFill>
              <a:ln w="12700">
                <a:miter lim="400000"/>
              </a:ln>
            </p:spPr>
            <p:txBody>
              <a:bodyPr lIns="0" tIns="0" rIns="0" bIns="0" anchor="ctr"/>
              <a:lstStyle/>
              <a:p>
                <a:pPr marR="2539" algn="ctr">
                  <a:defRPr sz="1200"/>
                </a:pPr>
                <a:endParaRPr/>
              </a:p>
            </p:txBody>
          </p:sp>
          <p:sp>
            <p:nvSpPr>
              <p:cNvPr id="14" name="Shape 266"/>
              <p:cNvSpPr/>
              <p:nvPr/>
            </p:nvSpPr>
            <p:spPr>
              <a:xfrm>
                <a:off x="2537460" y="3943676"/>
                <a:ext cx="1057238" cy="207694"/>
              </a:xfrm>
              <a:prstGeom prst="rect">
                <a:avLst/>
              </a:prstGeom>
              <a:solidFill>
                <a:srgbClr val="FFFFFF"/>
              </a:solidFill>
              <a:ln w="12700">
                <a:miter lim="400000"/>
              </a:ln>
            </p:spPr>
            <p:txBody>
              <a:bodyPr lIns="0" tIns="0" rIns="0" bIns="0" anchor="ctr"/>
              <a:lstStyle/>
              <a:p>
                <a:pPr marR="2539" algn="ctr">
                  <a:defRPr sz="1200"/>
                </a:pPr>
                <a:endParaRPr/>
              </a:p>
            </p:txBody>
          </p:sp>
          <p:sp>
            <p:nvSpPr>
              <p:cNvPr id="16" name="Text Box 5"/>
              <p:cNvSpPr txBox="1">
                <a:spLocks noChangeArrowheads="1"/>
              </p:cNvSpPr>
              <p:nvPr/>
            </p:nvSpPr>
            <p:spPr bwMode="auto">
              <a:xfrm>
                <a:off x="4101632" y="3890328"/>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err="1">
                    <a:latin typeface="+mn-lt"/>
                  </a:rPr>
                  <a:t>Afrikansk</a:t>
                </a:r>
                <a:endParaRPr lang="en-US" sz="1400">
                  <a:latin typeface="+mn-lt"/>
                </a:endParaRPr>
              </a:p>
            </p:txBody>
          </p:sp>
          <p:sp>
            <p:nvSpPr>
              <p:cNvPr id="17" name="Text Box 5"/>
              <p:cNvSpPr txBox="1">
                <a:spLocks noChangeArrowheads="1"/>
              </p:cNvSpPr>
              <p:nvPr/>
            </p:nvSpPr>
            <p:spPr bwMode="auto">
              <a:xfrm>
                <a:off x="4101681" y="3643048"/>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r>
                  <a:rPr lang="en-US" sz="1400" err="1">
                    <a:latin typeface="+mn-lt"/>
                  </a:rPr>
                  <a:t>Ikke-afrikansk</a:t>
                </a:r>
                <a:endParaRPr lang="en-US" sz="1400">
                  <a:latin typeface="+mn-lt"/>
                </a:endParaRPr>
              </a:p>
            </p:txBody>
          </p:sp>
        </p:grpSp>
        <p:cxnSp>
          <p:nvCxnSpPr>
            <p:cNvPr id="20" name="Straight Arrow Connector 19"/>
            <p:cNvCxnSpPr/>
            <p:nvPr/>
          </p:nvCxnSpPr>
          <p:spPr>
            <a:xfrm flipV="1">
              <a:off x="4016348" y="3589992"/>
              <a:ext cx="0" cy="3771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018097" y="3861925"/>
              <a:ext cx="0" cy="3771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a:t>Større diversitet hos afrikanere</a:t>
            </a:r>
            <a:endParaRPr lang="da-DK" noProof="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Figuren til højre viser et </a:t>
            </a:r>
            <a:r>
              <a:rPr lang="da-DK" dirty="0" err="1"/>
              <a:t>fylogenitræ</a:t>
            </a:r>
            <a:r>
              <a:rPr lang="da-DK" dirty="0"/>
              <a:t> over nulevende befolkningsgrupper, baseret på mitokondrie-DNA (</a:t>
            </a:r>
            <a:r>
              <a:rPr lang="da-DK" dirty="0" err="1"/>
              <a:t>mtDNA</a:t>
            </a:r>
            <a:r>
              <a:rPr lang="da-DK" dirty="0"/>
              <a:t>). Vi kan se at alt </a:t>
            </a:r>
            <a:r>
              <a:rPr lang="da-DK" dirty="0" err="1"/>
              <a:t>mtDNA</a:t>
            </a:r>
            <a:r>
              <a:rPr lang="da-DK" dirty="0"/>
              <a:t> kan føres tilbage til en enkelt stammoder. Desuden kan man se at diversiteten af gener i resten af verden er mindre end i de afrikanske befolkningsgrupper, da befolkningen i resten af verden udgøres af en forgrening fra blot en af de afrikanske afstamninger. </a:t>
            </a:r>
          </a:p>
          <a:p>
            <a:pPr marL="0" indent="0">
              <a:buNone/>
            </a:pPr>
            <a:r>
              <a:rPr lang="da-DK" dirty="0"/>
              <a:t>Figuren til venstre illustrer ved hjælp af farver hvordan en undergruppe af den afrikanske gendiversitet er vandret ud af Afrika. Regionale befolkningsgrupper deler altså i høj grad gener med afrikanere og peger på at det teori #2 om assimilation eller erstatning, som er korrekt. (anden udgave af figur til højre med illustration af </a:t>
            </a:r>
            <a:r>
              <a:rPr lang="da-DK" dirty="0" err="1"/>
              <a:t>mtDNA</a:t>
            </a:r>
            <a:r>
              <a:rPr lang="da-DK" dirty="0"/>
              <a:t>-baserne i </a:t>
            </a:r>
            <a:r>
              <a:rPr lang="da-DK" dirty="0">
                <a:hlinkClick r:id="rId3"/>
              </a:rPr>
              <a:t>Ingman et al. Nature (2000)</a:t>
            </a:r>
            <a:r>
              <a:rPr lang="da-DK" dirty="0"/>
              <a:t>).</a:t>
            </a:r>
          </a:p>
          <a:p>
            <a:pPr marL="0" indent="0">
              <a:buNone/>
            </a:pPr>
            <a:endParaRPr lang="da-DK" dirty="0"/>
          </a:p>
        </p:txBody>
      </p:sp>
      <p:pic>
        <p:nvPicPr>
          <p:cNvPr id="11" name="pasted-image.png"/>
          <p:cNvPicPr>
            <a:picLocks noChangeAspect="1"/>
          </p:cNvPicPr>
          <p:nvPr/>
        </p:nvPicPr>
        <p:blipFill rotWithShape="1">
          <a:blip r:embed="rId4">
            <a:extLst/>
          </a:blip>
          <a:srcRect r="2363"/>
          <a:stretch/>
        </p:blipFill>
        <p:spPr>
          <a:xfrm>
            <a:off x="-3266" y="1654607"/>
            <a:ext cx="3687946" cy="2974543"/>
          </a:xfrm>
          <a:prstGeom prst="rect">
            <a:avLst/>
          </a:prstGeom>
          <a:ln w="12700">
            <a:miter lim="400000"/>
          </a:ln>
        </p:spPr>
      </p:pic>
      <p:sp>
        <p:nvSpPr>
          <p:cNvPr id="26" name="Shape 267"/>
          <p:cNvSpPr/>
          <p:nvPr/>
        </p:nvSpPr>
        <p:spPr>
          <a:xfrm rot="5400000">
            <a:off x="2576489" y="2771563"/>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1000">
                <a:solidFill>
                  <a:schemeClr val="bg1">
                    <a:lumMod val="50000"/>
                  </a:schemeClr>
                </a:solidFill>
                <a:hlinkClick r:id="rId5"/>
              </a:rPr>
              <a:t>Henn, B. et al. PNAS (2012)</a:t>
            </a:r>
            <a:endParaRPr sz="1000">
              <a:solidFill>
                <a:schemeClr val="bg1">
                  <a:lumMod val="50000"/>
                </a:schemeClr>
              </a:solidFill>
            </a:endParaRPr>
          </a:p>
        </p:txBody>
      </p:sp>
      <p:sp>
        <p:nvSpPr>
          <p:cNvPr id="19" name="Shape 267"/>
          <p:cNvSpPr/>
          <p:nvPr/>
        </p:nvSpPr>
        <p:spPr>
          <a:xfrm rot="5400000">
            <a:off x="7842489" y="2751778"/>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1000">
                <a:solidFill>
                  <a:schemeClr val="bg1">
                    <a:lumMod val="50000"/>
                  </a:schemeClr>
                </a:solidFill>
                <a:hlinkClick r:id="rId6"/>
              </a:rPr>
              <a:t>Oppenheimer, P. (2012)</a:t>
            </a:r>
            <a:endParaRPr sz="1000">
              <a:solidFill>
                <a:schemeClr val="bg1">
                  <a:lumMod val="50000"/>
                </a:schemeClr>
              </a:solidFill>
            </a:endParaRPr>
          </a:p>
        </p:txBody>
      </p:sp>
    </p:spTree>
    <p:extLst>
      <p:ext uri="{BB962C8B-B14F-4D97-AF65-F5344CB8AC3E}">
        <p14:creationId xmlns:p14="http://schemas.microsoft.com/office/powerpoint/2010/main" val="771638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04308" y="1266368"/>
            <a:ext cx="8283887" cy="4502536"/>
            <a:chOff x="816447" y="1266368"/>
            <a:chExt cx="8283887" cy="4502536"/>
          </a:xfrm>
        </p:grpSpPr>
        <p:pic>
          <p:nvPicPr>
            <p:cNvPr id="11" name="image32.png"/>
            <p:cNvPicPr>
              <a:picLocks noChangeAspect="1"/>
            </p:cNvPicPr>
            <p:nvPr/>
          </p:nvPicPr>
          <p:blipFill>
            <a:blip r:embed="rId2">
              <a:extLst/>
            </a:blip>
            <a:srcRect t="4570"/>
            <a:stretch>
              <a:fillRect/>
            </a:stretch>
          </p:blipFill>
          <p:spPr>
            <a:xfrm>
              <a:off x="816447" y="1267992"/>
              <a:ext cx="7702803" cy="4500912"/>
            </a:xfrm>
            <a:prstGeom prst="rect">
              <a:avLst/>
            </a:prstGeom>
            <a:ln w="12700">
              <a:miter lim="400000"/>
            </a:ln>
          </p:spPr>
        </p:pic>
        <p:sp>
          <p:nvSpPr>
            <p:cNvPr id="12" name="Shape 253"/>
            <p:cNvSpPr/>
            <p:nvPr/>
          </p:nvSpPr>
          <p:spPr>
            <a:xfrm>
              <a:off x="2973201" y="4871507"/>
              <a:ext cx="144915" cy="149930"/>
            </a:xfrm>
            <a:prstGeom prst="ellipse">
              <a:avLst/>
            </a:prstGeom>
            <a:solidFill>
              <a:srgbClr val="FF0000"/>
            </a:solidFill>
            <a:ln>
              <a:solidFill>
                <a:srgbClr val="000000"/>
              </a:solidFill>
            </a:ln>
          </p:spPr>
          <p:txBody>
            <a:bodyPr lIns="50800" tIns="50800" rIns="50800" bIns="50800" anchor="ctr"/>
            <a:lstStyle/>
            <a:p>
              <a:endParaRPr/>
            </a:p>
          </p:txBody>
        </p:sp>
        <p:sp>
          <p:nvSpPr>
            <p:cNvPr id="13" name="Shape 254"/>
            <p:cNvSpPr/>
            <p:nvPr/>
          </p:nvSpPr>
          <p:spPr>
            <a:xfrm>
              <a:off x="4992811" y="5316111"/>
              <a:ext cx="1933080" cy="26026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400">
                  <a:solidFill>
                    <a:schemeClr val="accent5"/>
                  </a:solidFill>
                </a:defRPr>
              </a:lvl1pPr>
            </a:lstStyle>
            <a:p>
              <a:r>
                <a:t>Split about 50M years ago</a:t>
              </a:r>
            </a:p>
          </p:txBody>
        </p:sp>
        <p:sp>
          <p:nvSpPr>
            <p:cNvPr id="14" name="Shape 255"/>
            <p:cNvSpPr/>
            <p:nvPr/>
          </p:nvSpPr>
          <p:spPr>
            <a:xfrm>
              <a:off x="3069277" y="1266368"/>
              <a:ext cx="2957356" cy="384560"/>
            </a:xfrm>
            <a:prstGeom prst="rect">
              <a:avLst/>
            </a:prstGeom>
            <a:solidFill>
              <a:srgbClr val="FFFFFF"/>
            </a:solidFill>
            <a:ln w="12700">
              <a:miter lim="400000"/>
            </a:ln>
          </p:spPr>
          <p:txBody>
            <a:bodyPr lIns="50800" tIns="50800" rIns="50800" bIns="50800" anchor="ctr"/>
            <a:lstStyle/>
            <a:p>
              <a:endParaRPr/>
            </a:p>
          </p:txBody>
        </p:sp>
        <p:sp>
          <p:nvSpPr>
            <p:cNvPr id="15" name="Shape 256"/>
            <p:cNvSpPr/>
            <p:nvPr/>
          </p:nvSpPr>
          <p:spPr>
            <a:xfrm rot="20360262">
              <a:off x="1341786" y="5048600"/>
              <a:ext cx="1446010" cy="26026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ctr">
                <a:defRPr sz="1200"/>
              </a:lvl1pPr>
            </a:lstStyle>
            <a:p>
              <a:r>
                <a:t>Til andre pattedyr</a:t>
              </a:r>
            </a:p>
          </p:txBody>
        </p:sp>
        <p:sp>
          <p:nvSpPr>
            <p:cNvPr id="16" name="Shape 260"/>
            <p:cNvSpPr/>
            <p:nvPr/>
          </p:nvSpPr>
          <p:spPr>
            <a:xfrm>
              <a:off x="3752929" y="4733382"/>
              <a:ext cx="2068005" cy="260267"/>
            </a:xfrm>
            <a:prstGeom prst="rect">
              <a:avLst/>
            </a:prstGeom>
            <a:solidFill>
              <a:srgbClr val="FFFFFF"/>
            </a:solidFill>
            <a:ln w="12700">
              <a:miter lim="400000"/>
            </a:ln>
          </p:spPr>
          <p:txBody>
            <a:bodyPr lIns="0" tIns="0" rIns="0" bIns="0" anchor="ctr"/>
            <a:lstStyle/>
            <a:p>
              <a:pPr marR="2539" algn="ctr">
                <a:defRPr sz="1200"/>
              </a:pPr>
              <a:endParaRPr/>
            </a:p>
          </p:txBody>
        </p:sp>
        <p:sp>
          <p:nvSpPr>
            <p:cNvPr id="18" name="Shape 261"/>
            <p:cNvSpPr/>
            <p:nvPr/>
          </p:nvSpPr>
          <p:spPr>
            <a:xfrm>
              <a:off x="4294642" y="4512274"/>
              <a:ext cx="1420275" cy="260267"/>
            </a:xfrm>
            <a:prstGeom prst="rect">
              <a:avLst/>
            </a:prstGeom>
            <a:solidFill>
              <a:srgbClr val="FFFFFF"/>
            </a:solidFill>
            <a:ln w="12700">
              <a:miter lim="400000"/>
            </a:ln>
          </p:spPr>
          <p:txBody>
            <a:bodyPr lIns="0" tIns="0" rIns="0" bIns="0" anchor="ctr"/>
            <a:lstStyle/>
            <a:p>
              <a:pPr marR="2539" algn="ctr">
                <a:defRPr sz="1200"/>
              </a:pPr>
              <a:endParaRPr/>
            </a:p>
          </p:txBody>
        </p:sp>
        <p:sp>
          <p:nvSpPr>
            <p:cNvPr id="19" name="Shape 262"/>
            <p:cNvSpPr/>
            <p:nvPr/>
          </p:nvSpPr>
          <p:spPr>
            <a:xfrm>
              <a:off x="5279887" y="4140492"/>
              <a:ext cx="1542359" cy="260267"/>
            </a:xfrm>
            <a:prstGeom prst="rect">
              <a:avLst/>
            </a:prstGeom>
            <a:solidFill>
              <a:srgbClr val="FFFFFF"/>
            </a:solidFill>
            <a:ln w="12700">
              <a:miter lim="400000"/>
            </a:ln>
          </p:spPr>
          <p:txBody>
            <a:bodyPr lIns="0" tIns="0" rIns="0" bIns="0" anchor="ctr"/>
            <a:lstStyle/>
            <a:p>
              <a:pPr marR="2539" algn="ctr">
                <a:defRPr sz="1200"/>
              </a:pPr>
              <a:endParaRPr/>
            </a:p>
          </p:txBody>
        </p:sp>
        <p:sp>
          <p:nvSpPr>
            <p:cNvPr id="20" name="Shape 263"/>
            <p:cNvSpPr/>
            <p:nvPr/>
          </p:nvSpPr>
          <p:spPr>
            <a:xfrm>
              <a:off x="4819715" y="4344342"/>
              <a:ext cx="1558526" cy="151581"/>
            </a:xfrm>
            <a:prstGeom prst="rect">
              <a:avLst/>
            </a:prstGeom>
            <a:solidFill>
              <a:srgbClr val="FFFFFF"/>
            </a:solidFill>
            <a:ln w="12700">
              <a:miter lim="400000"/>
            </a:ln>
          </p:spPr>
          <p:txBody>
            <a:bodyPr lIns="0" tIns="0" rIns="0" bIns="0" anchor="ctr"/>
            <a:lstStyle/>
            <a:p>
              <a:pPr marR="2539" algn="ctr">
                <a:defRPr sz="1200"/>
              </a:pPr>
              <a:endParaRPr/>
            </a:p>
          </p:txBody>
        </p:sp>
        <p:sp>
          <p:nvSpPr>
            <p:cNvPr id="22" name="Shape 265"/>
            <p:cNvSpPr/>
            <p:nvPr/>
          </p:nvSpPr>
          <p:spPr>
            <a:xfrm rot="18908696">
              <a:off x="4595081" y="1922320"/>
              <a:ext cx="819399"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Bonobo</a:t>
              </a:r>
            </a:p>
          </p:txBody>
        </p:sp>
        <p:sp>
          <p:nvSpPr>
            <p:cNvPr id="23" name="Shape 266"/>
            <p:cNvSpPr/>
            <p:nvPr/>
          </p:nvSpPr>
          <p:spPr>
            <a:xfrm>
              <a:off x="6590443" y="3711918"/>
              <a:ext cx="1746968" cy="179166"/>
            </a:xfrm>
            <a:prstGeom prst="rect">
              <a:avLst/>
            </a:prstGeom>
            <a:solidFill>
              <a:srgbClr val="FFFFFF"/>
            </a:solidFill>
            <a:ln w="12700">
              <a:miter lim="400000"/>
            </a:ln>
          </p:spPr>
          <p:txBody>
            <a:bodyPr lIns="0" tIns="0" rIns="0" bIns="0" anchor="ctr"/>
            <a:lstStyle/>
            <a:p>
              <a:pPr marR="2539" algn="ctr">
                <a:defRPr sz="1200"/>
              </a:pPr>
              <a:endParaRPr/>
            </a:p>
          </p:txBody>
        </p:sp>
        <p:sp>
          <p:nvSpPr>
            <p:cNvPr id="24" name="Shape 267"/>
            <p:cNvSpPr/>
            <p:nvPr/>
          </p:nvSpPr>
          <p:spPr>
            <a:xfrm>
              <a:off x="6641031" y="3617722"/>
              <a:ext cx="1884177" cy="26026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t>Homini</a:t>
              </a:r>
              <a:r>
                <a:rPr lang="da-DK" dirty="0"/>
                <a:t>ni (abemennesker)</a:t>
              </a:r>
              <a:endParaRPr/>
            </a:p>
          </p:txBody>
        </p:sp>
        <p:sp>
          <p:nvSpPr>
            <p:cNvPr id="25" name="Shape 268"/>
            <p:cNvSpPr/>
            <p:nvPr/>
          </p:nvSpPr>
          <p:spPr>
            <a:xfrm>
              <a:off x="5270124" y="3328523"/>
              <a:ext cx="1064959" cy="393198"/>
            </a:xfrm>
            <a:custGeom>
              <a:avLst/>
              <a:gdLst/>
              <a:ahLst/>
              <a:cxnLst>
                <a:cxn ang="0">
                  <a:pos x="wd2" y="hd2"/>
                </a:cxn>
                <a:cxn ang="5400000">
                  <a:pos x="wd2" y="hd2"/>
                </a:cxn>
                <a:cxn ang="10800000">
                  <a:pos x="wd2" y="hd2"/>
                </a:cxn>
                <a:cxn ang="16200000">
                  <a:pos x="wd2" y="hd2"/>
                </a:cxn>
              </a:cxnLst>
              <a:rect l="0" t="0" r="r" b="b"/>
              <a:pathLst>
                <a:path w="21600" h="21600" extrusionOk="0">
                  <a:moveTo>
                    <a:pt x="973" y="1655"/>
                  </a:moveTo>
                  <a:lnTo>
                    <a:pt x="81" y="6268"/>
                  </a:lnTo>
                  <a:lnTo>
                    <a:pt x="0" y="10658"/>
                  </a:lnTo>
                  <a:lnTo>
                    <a:pt x="6862" y="21600"/>
                  </a:lnTo>
                  <a:lnTo>
                    <a:pt x="21600" y="20007"/>
                  </a:lnTo>
                  <a:lnTo>
                    <a:pt x="14762" y="0"/>
                  </a:lnTo>
                  <a:lnTo>
                    <a:pt x="973" y="1655"/>
                  </a:lnTo>
                  <a:close/>
                </a:path>
              </a:pathLst>
            </a:custGeom>
            <a:solidFill>
              <a:srgbClr val="FFFFFF"/>
            </a:solidFill>
            <a:ln w="12700">
              <a:miter lim="400000"/>
            </a:ln>
          </p:spPr>
          <p:txBody>
            <a:bodyPr lIns="45718" tIns="45718" rIns="45718" bIns="45718"/>
            <a:lstStyle/>
            <a:p>
              <a:endParaRPr/>
            </a:p>
          </p:txBody>
        </p:sp>
        <p:sp>
          <p:nvSpPr>
            <p:cNvPr id="26" name="Shape 269"/>
            <p:cNvSpPr/>
            <p:nvPr/>
          </p:nvSpPr>
          <p:spPr>
            <a:xfrm>
              <a:off x="7108907" y="3464773"/>
              <a:ext cx="1064959" cy="151581"/>
            </a:xfrm>
            <a:prstGeom prst="rect">
              <a:avLst/>
            </a:prstGeom>
            <a:solidFill>
              <a:srgbClr val="FFFFFF"/>
            </a:solidFill>
            <a:ln w="12700">
              <a:miter lim="400000"/>
            </a:ln>
          </p:spPr>
          <p:txBody>
            <a:bodyPr lIns="0" tIns="0" rIns="0" bIns="0" anchor="ctr"/>
            <a:lstStyle/>
            <a:p>
              <a:pPr marR="2539" algn="ctr">
                <a:defRPr sz="1200"/>
              </a:pPr>
              <a:endParaRPr/>
            </a:p>
          </p:txBody>
        </p:sp>
        <p:sp>
          <p:nvSpPr>
            <p:cNvPr id="27" name="Shape 270"/>
            <p:cNvSpPr/>
            <p:nvPr/>
          </p:nvSpPr>
          <p:spPr>
            <a:xfrm rot="18908696">
              <a:off x="5291058" y="1844139"/>
              <a:ext cx="871557" cy="34590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Chimpanse</a:t>
              </a:r>
            </a:p>
          </p:txBody>
        </p:sp>
        <p:sp>
          <p:nvSpPr>
            <p:cNvPr id="28" name="Shape 271"/>
            <p:cNvSpPr/>
            <p:nvPr/>
          </p:nvSpPr>
          <p:spPr>
            <a:xfrm rot="18908696">
              <a:off x="4051021" y="1879008"/>
              <a:ext cx="819399"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Gorilla</a:t>
              </a:r>
            </a:p>
          </p:txBody>
        </p:sp>
        <p:sp>
          <p:nvSpPr>
            <p:cNvPr id="29" name="Shape 272"/>
            <p:cNvSpPr/>
            <p:nvPr/>
          </p:nvSpPr>
          <p:spPr>
            <a:xfrm rot="18908696">
              <a:off x="3340711" y="1922320"/>
              <a:ext cx="819399"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Orangutang</a:t>
              </a:r>
            </a:p>
          </p:txBody>
        </p:sp>
        <p:sp>
          <p:nvSpPr>
            <p:cNvPr id="30" name="Shape 273"/>
            <p:cNvSpPr/>
            <p:nvPr/>
          </p:nvSpPr>
          <p:spPr>
            <a:xfrm rot="18908696">
              <a:off x="2683073" y="1873236"/>
              <a:ext cx="819400" cy="348324"/>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Gibbon</a:t>
              </a:r>
            </a:p>
          </p:txBody>
        </p:sp>
        <p:sp>
          <p:nvSpPr>
            <p:cNvPr id="31" name="Shape 261"/>
            <p:cNvSpPr/>
            <p:nvPr/>
          </p:nvSpPr>
          <p:spPr>
            <a:xfrm>
              <a:off x="3138672" y="4957721"/>
              <a:ext cx="1420275" cy="260267"/>
            </a:xfrm>
            <a:prstGeom prst="rect">
              <a:avLst/>
            </a:prstGeom>
            <a:solidFill>
              <a:srgbClr val="FFFFFF"/>
            </a:solidFill>
            <a:ln w="12700">
              <a:miter lim="400000"/>
            </a:ln>
          </p:spPr>
          <p:txBody>
            <a:bodyPr lIns="0" tIns="0" rIns="0" bIns="0" anchor="ctr"/>
            <a:lstStyle/>
            <a:p>
              <a:pPr marR="2539" algn="ctr">
                <a:defRPr sz="1200"/>
              </a:pPr>
              <a:endParaRPr/>
            </a:p>
          </p:txBody>
        </p:sp>
        <p:sp>
          <p:nvSpPr>
            <p:cNvPr id="32" name="Shape 274"/>
            <p:cNvSpPr/>
            <p:nvPr/>
          </p:nvSpPr>
          <p:spPr>
            <a:xfrm rot="18908696">
              <a:off x="1844482" y="1922320"/>
              <a:ext cx="819399"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Aber</a:t>
              </a:r>
            </a:p>
          </p:txBody>
        </p:sp>
        <p:sp>
          <p:nvSpPr>
            <p:cNvPr id="33" name="Shape 276"/>
            <p:cNvSpPr/>
            <p:nvPr/>
          </p:nvSpPr>
          <p:spPr>
            <a:xfrm>
              <a:off x="1936287" y="1304313"/>
              <a:ext cx="434797" cy="308671"/>
            </a:xfrm>
            <a:prstGeom prst="rect">
              <a:avLst/>
            </a:prstGeom>
            <a:solidFill>
              <a:srgbClr val="FFFFFF"/>
            </a:solidFill>
            <a:ln w="12700">
              <a:miter lim="400000"/>
            </a:ln>
          </p:spPr>
          <p:txBody>
            <a:bodyPr lIns="0" tIns="0" rIns="0" bIns="0" anchor="ctr"/>
            <a:lstStyle/>
            <a:p>
              <a:pPr marR="2539">
                <a:defRPr sz="1200"/>
              </a:pPr>
              <a:endParaRPr/>
            </a:p>
          </p:txBody>
        </p:sp>
        <p:sp>
          <p:nvSpPr>
            <p:cNvPr id="34" name="Shape 277"/>
            <p:cNvSpPr/>
            <p:nvPr/>
          </p:nvSpPr>
          <p:spPr>
            <a:xfrm rot="18908696">
              <a:off x="5973440" y="1836464"/>
              <a:ext cx="940038"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Gående aber</a:t>
              </a:r>
            </a:p>
          </p:txBody>
        </p:sp>
        <p:sp>
          <p:nvSpPr>
            <p:cNvPr id="35" name="Shape 278"/>
            <p:cNvSpPr/>
            <p:nvPr/>
          </p:nvSpPr>
          <p:spPr>
            <a:xfrm rot="18908696">
              <a:off x="6556654" y="1845842"/>
              <a:ext cx="940037"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Homo erectus</a:t>
              </a:r>
            </a:p>
          </p:txBody>
        </p:sp>
        <p:sp>
          <p:nvSpPr>
            <p:cNvPr id="36" name="Shape 279"/>
            <p:cNvSpPr/>
            <p:nvPr/>
          </p:nvSpPr>
          <p:spPr>
            <a:xfrm rot="18908696">
              <a:off x="7312513" y="1816393"/>
              <a:ext cx="819399"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t>Mennesket</a:t>
              </a:r>
            </a:p>
          </p:txBody>
        </p:sp>
        <p:sp>
          <p:nvSpPr>
            <p:cNvPr id="38" name="Triangle 37"/>
            <p:cNvSpPr/>
            <p:nvPr/>
          </p:nvSpPr>
          <p:spPr>
            <a:xfrm rot="9900000">
              <a:off x="3729265" y="5068035"/>
              <a:ext cx="199391" cy="18166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 name="Shape 275"/>
            <p:cNvSpPr/>
            <p:nvPr/>
          </p:nvSpPr>
          <p:spPr>
            <a:xfrm rot="18908696">
              <a:off x="980059" y="1716895"/>
              <a:ext cx="1247742" cy="30867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0" tIns="0" rIns="0" bIns="0" anchor="ctr"/>
            <a:lstStyle>
              <a:lvl1pPr marR="2539">
                <a:defRPr sz="1200"/>
              </a:lvl1pPr>
            </a:lstStyle>
            <a:p>
              <a:r>
                <a:rPr lang="da-DK" dirty="0"/>
                <a:t>Halvaber</a:t>
              </a:r>
              <a:br>
                <a:rPr lang="da-DK" dirty="0"/>
              </a:br>
              <a:r>
                <a:rPr dirty="0"/>
                <a:t>Bla. Lemur</a:t>
              </a:r>
              <a:r>
                <a:rPr lang="da-DK" dirty="0"/>
                <a:t>, Aye-aye</a:t>
              </a:r>
              <a:endParaRPr dirty="0"/>
            </a:p>
          </p:txBody>
        </p:sp>
        <p:sp>
          <p:nvSpPr>
            <p:cNvPr id="40" name="Shape 257"/>
            <p:cNvSpPr/>
            <p:nvPr/>
          </p:nvSpPr>
          <p:spPr>
            <a:xfrm>
              <a:off x="3608600" y="4675084"/>
              <a:ext cx="1221261" cy="260266"/>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dirty="0" err="1"/>
                <a:t>Anthropoidea</a:t>
              </a:r>
              <a:endParaRPr dirty="0"/>
            </a:p>
          </p:txBody>
        </p:sp>
        <p:sp>
          <p:nvSpPr>
            <p:cNvPr id="41" name="Shape 258"/>
            <p:cNvSpPr/>
            <p:nvPr/>
          </p:nvSpPr>
          <p:spPr>
            <a:xfrm flipH="1" flipV="1">
              <a:off x="3752929" y="5115208"/>
              <a:ext cx="1258026" cy="354939"/>
            </a:xfrm>
            <a:prstGeom prst="line">
              <a:avLst/>
            </a:prstGeom>
            <a:ln w="25400">
              <a:solidFill>
                <a:srgbClr val="FF0000"/>
              </a:solidFill>
              <a:tailEnd type="triangle"/>
            </a:ln>
          </p:spPr>
          <p:txBody>
            <a:bodyPr lIns="45718" tIns="45718" rIns="45718" bIns="45718"/>
            <a:lstStyle/>
            <a:p>
              <a:endParaRPr/>
            </a:p>
          </p:txBody>
        </p:sp>
        <p:sp>
          <p:nvSpPr>
            <p:cNvPr id="42" name="Shape 259"/>
            <p:cNvSpPr/>
            <p:nvPr/>
          </p:nvSpPr>
          <p:spPr>
            <a:xfrm>
              <a:off x="4667849" y="5216613"/>
              <a:ext cx="2281972" cy="459264"/>
            </a:xfrm>
            <a:prstGeom prst="rect">
              <a:avLst/>
            </a:prstGeom>
            <a:solidFill>
              <a:srgbClr val="DCDEE0"/>
            </a:solidFill>
            <a:ln w="254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400"/>
              </a:pPr>
              <a:r>
                <a:t>Split mellem aber og halvaber,</a:t>
              </a:r>
            </a:p>
            <a:p>
              <a:pPr>
                <a:defRPr sz="1400"/>
              </a:pPr>
              <a:r>
                <a:t>50 millioner år siden </a:t>
              </a:r>
            </a:p>
          </p:txBody>
        </p:sp>
        <p:sp>
          <p:nvSpPr>
            <p:cNvPr id="43" name="Shape 257"/>
            <p:cNvSpPr/>
            <p:nvPr/>
          </p:nvSpPr>
          <p:spPr>
            <a:xfrm>
              <a:off x="3150871" y="4903305"/>
              <a:ext cx="568403" cy="260266"/>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t>Primater</a:t>
              </a:r>
            </a:p>
          </p:txBody>
        </p:sp>
        <p:sp>
          <p:nvSpPr>
            <p:cNvPr id="44" name="Shape 267"/>
            <p:cNvSpPr/>
            <p:nvPr/>
          </p:nvSpPr>
          <p:spPr>
            <a:xfrm>
              <a:off x="4181750" y="4469589"/>
              <a:ext cx="1018174"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err="1"/>
                <a:t>Hominoider</a:t>
              </a:r>
              <a:endParaRPr/>
            </a:p>
          </p:txBody>
        </p:sp>
        <p:sp>
          <p:nvSpPr>
            <p:cNvPr id="45" name="Shape 267"/>
            <p:cNvSpPr/>
            <p:nvPr/>
          </p:nvSpPr>
          <p:spPr>
            <a:xfrm>
              <a:off x="5019427" y="4076617"/>
              <a:ext cx="1337781"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dirty="0" err="1"/>
                <a:t>Homininae</a:t>
              </a:r>
              <a:endParaRPr dirty="0"/>
            </a:p>
          </p:txBody>
        </p:sp>
        <p:sp>
          <p:nvSpPr>
            <p:cNvPr id="46" name="Shape 267"/>
            <p:cNvSpPr/>
            <p:nvPr/>
          </p:nvSpPr>
          <p:spPr>
            <a:xfrm>
              <a:off x="6664646" y="3423669"/>
              <a:ext cx="1337781"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a:t>Homo</a:t>
              </a:r>
              <a:endParaRPr/>
            </a:p>
          </p:txBody>
        </p:sp>
        <p:sp>
          <p:nvSpPr>
            <p:cNvPr id="50" name="Shape 266"/>
            <p:cNvSpPr/>
            <p:nvPr/>
          </p:nvSpPr>
          <p:spPr>
            <a:xfrm>
              <a:off x="6250582" y="4412177"/>
              <a:ext cx="2189946" cy="404652"/>
            </a:xfrm>
            <a:prstGeom prst="rect">
              <a:avLst/>
            </a:prstGeom>
            <a:solidFill>
              <a:srgbClr val="FFFFFF"/>
            </a:solidFill>
            <a:ln w="12700">
              <a:miter lim="400000"/>
            </a:ln>
          </p:spPr>
          <p:txBody>
            <a:bodyPr lIns="0" tIns="0" rIns="0" bIns="0" anchor="ctr"/>
            <a:lstStyle/>
            <a:p>
              <a:pPr marR="2539" algn="ctr">
                <a:defRPr sz="1200"/>
              </a:pPr>
              <a:endParaRPr/>
            </a:p>
          </p:txBody>
        </p:sp>
        <p:sp>
          <p:nvSpPr>
            <p:cNvPr id="37" name="Shape 267"/>
            <p:cNvSpPr/>
            <p:nvPr/>
          </p:nvSpPr>
          <p:spPr>
            <a:xfrm>
              <a:off x="4819962" y="4269895"/>
              <a:ext cx="1764661"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dirty="0" err="1"/>
                <a:t>Hominider</a:t>
              </a:r>
              <a:r>
                <a:rPr lang="da-DK" dirty="0"/>
                <a:t> (menneskeaber)</a:t>
              </a:r>
              <a:endParaRPr dirty="0"/>
            </a:p>
          </p:txBody>
        </p:sp>
        <p:sp>
          <p:nvSpPr>
            <p:cNvPr id="21" name="Shape 264"/>
            <p:cNvSpPr/>
            <p:nvPr/>
          </p:nvSpPr>
          <p:spPr>
            <a:xfrm>
              <a:off x="6646431" y="4358752"/>
              <a:ext cx="2453903" cy="459264"/>
            </a:xfrm>
            <a:prstGeom prst="rect">
              <a:avLst/>
            </a:prstGeom>
            <a:solidFill>
              <a:srgbClr val="DCDEE0"/>
            </a:solidFill>
            <a:ln w="25400">
              <a:solidFill>
                <a:srgbClr val="000000"/>
              </a:solidFill>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400"/>
              </a:pPr>
              <a:r>
                <a:t>Split mellem aber og mennesker,</a:t>
              </a:r>
            </a:p>
            <a:p>
              <a:pPr>
                <a:defRPr sz="1400"/>
              </a:pPr>
              <a:r>
                <a:t>7 millioner år siden </a:t>
              </a:r>
            </a:p>
          </p:txBody>
        </p:sp>
      </p:grpSp>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noProof="0" dirty="0"/>
              <a:t>Abernes familietræ</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Efter dinosaurernes </a:t>
            </a:r>
            <a:r>
              <a:rPr lang="da-DK" err="1"/>
              <a:t>uddøen</a:t>
            </a:r>
            <a:r>
              <a:rPr lang="da-DK"/>
              <a:t> for 65 millioner år siden, var det i høj grad pattedyrene som havde succes, ikke mindst fordi de pludselig ikke havde nogen oplagte naturlige fjender. De udviklede sig i forskellige retninger, og vist på figuren er primaternes familietræ (mere om vejen til Primaterne i materialet om ’Arter’).</a:t>
            </a:r>
          </a:p>
          <a:p>
            <a:pPr marL="0" indent="0">
              <a:buFont typeface="Arial" panose="020B0604020202020204" pitchFamily="34" charset="0"/>
              <a:buNone/>
            </a:pPr>
            <a:r>
              <a:rPr lang="da-DK"/>
              <a:t>Det sidste split mellem de dyrearter, som skulle blive til aber og mennesker og så alle de andre primater skete for omkring 50 millioner år siden, og efterhånden som tiden gik kom der naturligt flere og flere abearter til. Den sidste fælles forfader mellem aber og ”mennesker” (egentlig </a:t>
            </a:r>
            <a:r>
              <a:rPr lang="da-DK" err="1"/>
              <a:t>homininer</a:t>
            </a:r>
            <a:r>
              <a:rPr lang="da-DK"/>
              <a:t>, idet vi slet ikke snakker om moderne mennesker endnu (se næste side)) levede for omkring 7 millioner år siden. </a:t>
            </a:r>
          </a:p>
        </p:txBody>
      </p:sp>
      <p:sp>
        <p:nvSpPr>
          <p:cNvPr id="49" name="Shape 267"/>
          <p:cNvSpPr/>
          <p:nvPr/>
        </p:nvSpPr>
        <p:spPr>
          <a:xfrm rot="5400000">
            <a:off x="7819765" y="2344897"/>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sz="1000" dirty="0">
                <a:solidFill>
                  <a:schemeClr val="bg1">
                    <a:lumMod val="50000"/>
                  </a:schemeClr>
                </a:solidFill>
              </a:rPr>
              <a:t>Illustration oversat fra </a:t>
            </a:r>
            <a:r>
              <a:rPr lang="da-DK" sz="1000" dirty="0">
                <a:solidFill>
                  <a:schemeClr val="bg1">
                    <a:lumMod val="50000"/>
                  </a:schemeClr>
                </a:solidFill>
                <a:hlinkClick r:id="rId3"/>
              </a:rPr>
              <a:t>PastTime </a:t>
            </a:r>
            <a:endParaRPr sz="1000" dirty="0">
              <a:solidFill>
                <a:schemeClr val="bg1">
                  <a:lumMod val="50000"/>
                </a:schemeClr>
              </a:solidFill>
            </a:endParaRPr>
          </a:p>
        </p:txBody>
      </p:sp>
    </p:spTree>
    <p:extLst>
      <p:ext uri="{BB962C8B-B14F-4D97-AF65-F5344CB8AC3E}">
        <p14:creationId xmlns:p14="http://schemas.microsoft.com/office/powerpoint/2010/main" val="195255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noProof="0"/>
              <a:t>Udvandring – genetisk flaskehals</a:t>
            </a:r>
          </a:p>
        </p:txBody>
      </p:sp>
      <p:sp>
        <p:nvSpPr>
          <p:cNvPr id="3" name="Content Placeholder 2"/>
          <p:cNvSpPr>
            <a:spLocks noGrp="1"/>
          </p:cNvSpPr>
          <p:nvPr>
            <p:ph idx="1"/>
          </p:nvPr>
        </p:nvSpPr>
        <p:spPr>
          <a:xfrm>
            <a:off x="628650" y="1825624"/>
            <a:ext cx="4790843" cy="3931232"/>
          </a:xfrm>
        </p:spPr>
        <p:txBody>
          <a:bodyPr>
            <a:normAutofit fontScale="70000" lnSpcReduction="20000"/>
          </a:bodyPr>
          <a:lstStyle/>
          <a:p>
            <a:r>
              <a:rPr lang="da-DK" dirty="0"/>
              <a:t>Menneskets DNA har MEGET få variationer i forhold til andre arter, især udenfor Afrika</a:t>
            </a:r>
          </a:p>
          <a:p>
            <a:r>
              <a:rPr lang="da-DK" dirty="0"/>
              <a:t>Dette indikerer en såkaldt genetisk flaskehals, dvs. et tidspunkt hvor mængden af mennesker (og dermed det genetiske materiale) var relativt lille </a:t>
            </a:r>
          </a:p>
          <a:p>
            <a:r>
              <a:rPr lang="da-DK" dirty="0"/>
              <a:t>Dette gælder dog kun populationen uden for Afrika og ikke generelt for </a:t>
            </a:r>
            <a:r>
              <a:rPr lang="da-DK" i="1" dirty="0"/>
              <a:t>H. sapiens</a:t>
            </a:r>
          </a:p>
          <a:p>
            <a:r>
              <a:rPr lang="da-DK" dirty="0"/>
              <a:t>Man mener, at den første udvandring skete for ca. 100.000 år siden, men der har nok været flere udvandringer både før og efter (fx fandt man i 2018 et eksemplar af </a:t>
            </a:r>
            <a:r>
              <a:rPr lang="da-DK" i="1" dirty="0"/>
              <a:t>H. sapiens</a:t>
            </a:r>
            <a:r>
              <a:rPr lang="da-DK" dirty="0"/>
              <a:t> i Israel som levede for 177.000-194.000 år siden)</a:t>
            </a:r>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Denne effekt kaldes enten flaskehals eller ’</a:t>
            </a:r>
            <a:r>
              <a:rPr lang="da-DK" dirty="0" err="1"/>
              <a:t>Founders</a:t>
            </a:r>
            <a:r>
              <a:rPr lang="da-DK" dirty="0"/>
              <a:t> </a:t>
            </a:r>
            <a:r>
              <a:rPr lang="da-DK" dirty="0" err="1"/>
              <a:t>effect</a:t>
            </a:r>
            <a:r>
              <a:rPr lang="da-DK" dirty="0"/>
              <a:t>’ (grundlæggereffekten), fordi man også ser det i det genetiske materiale i fx øsamfund hvor enkelte individer er flyttet til et nyt miljø, og danner genetisk grundlag for alle efterkommere. På den måde kan man også se udvandringen af Afrika, som det moderne menneskes en kolonisering af verdenen.</a:t>
            </a:r>
          </a:p>
          <a:p>
            <a:pPr marL="0" indent="0">
              <a:buNone/>
            </a:pPr>
            <a:r>
              <a:rPr lang="da-DK" dirty="0"/>
              <a:t>Tidligere har der været en hypotese om at </a:t>
            </a:r>
            <a:r>
              <a:rPr lang="da-DK" dirty="0" err="1"/>
              <a:t>Toba</a:t>
            </a:r>
            <a:r>
              <a:rPr lang="da-DK" dirty="0"/>
              <a:t>-vulkanudbruddet først til en mangeårig vinter periode, der reducerede det moderne menneske til 10.000 individer, dette er dog ikke længere noget man tror på (se fx </a:t>
            </a:r>
            <a:r>
              <a:rPr lang="da-DK" dirty="0">
                <a:hlinkClick r:id="rId2"/>
              </a:rPr>
              <a:t>Yost et al. 2018</a:t>
            </a:r>
            <a:r>
              <a:rPr lang="da-DK" dirty="0"/>
              <a:t>).</a:t>
            </a:r>
          </a:p>
        </p:txBody>
      </p:sp>
      <p:pic>
        <p:nvPicPr>
          <p:cNvPr id="8" name="pasted-image.png"/>
          <p:cNvPicPr>
            <a:picLocks noChangeAspect="1"/>
          </p:cNvPicPr>
          <p:nvPr/>
        </p:nvPicPr>
        <p:blipFill>
          <a:blip r:embed="rId3">
            <a:extLst/>
          </a:blip>
          <a:stretch>
            <a:fillRect/>
          </a:stretch>
        </p:blipFill>
        <p:spPr>
          <a:xfrm>
            <a:off x="5259040" y="1925057"/>
            <a:ext cx="3673254" cy="3113083"/>
          </a:xfrm>
          <a:prstGeom prst="rect">
            <a:avLst/>
          </a:prstGeom>
          <a:ln w="12700">
            <a:miter lim="400000"/>
          </a:ln>
        </p:spPr>
      </p:pic>
      <p:sp>
        <p:nvSpPr>
          <p:cNvPr id="6" name="Shape 267"/>
          <p:cNvSpPr/>
          <p:nvPr/>
        </p:nvSpPr>
        <p:spPr>
          <a:xfrm rot="5400000">
            <a:off x="8358533" y="4115311"/>
            <a:ext cx="1396794"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hlinkClick r:id="rId4"/>
              </a:rPr>
              <a:t>Wikimedia Commons</a:t>
            </a:r>
            <a:endParaRPr lang="da-DK" sz="1000" dirty="0">
              <a:solidFill>
                <a:schemeClr val="bg1">
                  <a:lumMod val="50000"/>
                </a:schemeClr>
              </a:solidFill>
            </a:endParaRPr>
          </a:p>
        </p:txBody>
      </p:sp>
    </p:spTree>
    <p:extLst>
      <p:ext uri="{BB962C8B-B14F-4D97-AF65-F5344CB8AC3E}">
        <p14:creationId xmlns:p14="http://schemas.microsoft.com/office/powerpoint/2010/main" val="661359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noProof="0"/>
              <a:t>Hvorfra i Afrika stammer vi?</a:t>
            </a:r>
          </a:p>
        </p:txBody>
      </p:sp>
      <p:sp>
        <p:nvSpPr>
          <p:cNvPr id="3" name="Content Placeholder 2"/>
          <p:cNvSpPr>
            <a:spLocks noGrp="1"/>
          </p:cNvSpPr>
          <p:nvPr>
            <p:ph idx="1"/>
          </p:nvPr>
        </p:nvSpPr>
        <p:spPr>
          <a:xfrm>
            <a:off x="628650" y="1825626"/>
            <a:ext cx="3907255" cy="3540458"/>
          </a:xfrm>
        </p:spPr>
        <p:txBody>
          <a:bodyPr>
            <a:normAutofit fontScale="62500" lnSpcReduction="20000"/>
          </a:bodyPr>
          <a:lstStyle/>
          <a:p>
            <a:r>
              <a:rPr lang="da-DK" dirty="0"/>
              <a:t>Ud fra et mål af gendiversiteten blandt nulevende stammefolk, fandt en forskergruppe i 2011 frem til at det moderne menneske må være opstået i det sydlige Afrika</a:t>
            </a:r>
          </a:p>
          <a:p>
            <a:r>
              <a:rPr lang="da-DK" dirty="0"/>
              <a:t>I 2017 fandt man dog rester af </a:t>
            </a:r>
            <a:r>
              <a:rPr lang="da-DK" i="1" dirty="0"/>
              <a:t>H. sapiens </a:t>
            </a:r>
            <a:r>
              <a:rPr lang="da-DK" dirty="0"/>
              <a:t>i </a:t>
            </a:r>
            <a:r>
              <a:rPr lang="da-DK" dirty="0" err="1"/>
              <a:t>Jebel</a:t>
            </a:r>
            <a:r>
              <a:rPr lang="da-DK" dirty="0"/>
              <a:t> </a:t>
            </a:r>
            <a:r>
              <a:rPr lang="da-DK" dirty="0" err="1"/>
              <a:t>Irhoud</a:t>
            </a:r>
            <a:r>
              <a:rPr lang="da-DK" dirty="0"/>
              <a:t> (Marokko) som er 300.000 år gamle, hvilket indikerer en større migration rundt i Afrika end hidtil antaget</a:t>
            </a:r>
          </a:p>
          <a:p>
            <a:r>
              <a:rPr lang="da-DK" dirty="0"/>
              <a:t>Der sker hele tiden ny opdagelser inden for dette område, og vi ved endnu ikke præcist hvorfra vi stammer, men indtil videre peger de fleste opdagelser på det sydlige Afrika (se fx </a:t>
            </a:r>
            <a:r>
              <a:rPr lang="da-DK" dirty="0" err="1">
                <a:hlinkClick r:id="rId2"/>
              </a:rPr>
              <a:t>Schlebusch</a:t>
            </a:r>
            <a:r>
              <a:rPr lang="da-DK" dirty="0">
                <a:hlinkClick r:id="rId2"/>
              </a:rPr>
              <a:t> et al. 2017</a:t>
            </a:r>
            <a:r>
              <a:rPr lang="da-DK" dirty="0"/>
              <a:t>)</a:t>
            </a:r>
          </a:p>
          <a:p>
            <a:endParaRPr lang="da-DK" dirty="0"/>
          </a:p>
        </p:txBody>
      </p:sp>
      <p:sp>
        <p:nvSpPr>
          <p:cNvPr id="4"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De første studier af menneskets indbyrdes slægtskab var baseret på udseende og sprog, men i dag er det dog domineret af DNA-forskningen. Det er muligt at DNA-</a:t>
            </a:r>
            <a:r>
              <a:rPr lang="da-DK" dirty="0" err="1"/>
              <a:t>sekventere</a:t>
            </a:r>
            <a:r>
              <a:rPr lang="da-DK" dirty="0"/>
              <a:t> fossiler (fx ben, tænder, hår, etc.), men også DNA fra nulevende individer indgår i fortællingen om, hvor vi kommer fra. På figuren angiver krydserne nulevende folkeslag af jæger/samlere hvis DNA her er blevet brugt til at estimere hvor de første moderne mennesker opstod.</a:t>
            </a:r>
          </a:p>
        </p:txBody>
      </p:sp>
      <p:pic>
        <p:nvPicPr>
          <p:cNvPr id="6" name="pasted-image.tiff"/>
          <p:cNvPicPr>
            <a:picLocks noChangeAspect="1"/>
          </p:cNvPicPr>
          <p:nvPr/>
        </p:nvPicPr>
        <p:blipFill>
          <a:blip r:embed="rId3">
            <a:extLst/>
          </a:blip>
          <a:stretch>
            <a:fillRect/>
          </a:stretch>
        </p:blipFill>
        <p:spPr>
          <a:xfrm>
            <a:off x="5669088" y="1359016"/>
            <a:ext cx="3214645" cy="2808684"/>
          </a:xfrm>
          <a:prstGeom prst="rect">
            <a:avLst/>
          </a:prstGeom>
          <a:ln w="12700">
            <a:miter lim="400000"/>
          </a:ln>
        </p:spPr>
      </p:pic>
      <p:sp>
        <p:nvSpPr>
          <p:cNvPr id="7" name="Shape 267"/>
          <p:cNvSpPr/>
          <p:nvPr/>
        </p:nvSpPr>
        <p:spPr>
          <a:xfrm rot="5400000">
            <a:off x="7775542" y="2928371"/>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nb-NO" sz="1000" dirty="0">
                <a:solidFill>
                  <a:schemeClr val="bg1">
                    <a:lumMod val="50000"/>
                  </a:schemeClr>
                </a:solidFill>
                <a:hlinkClick r:id="rId4"/>
              </a:rPr>
              <a:t>Henn, B. et al. PNAS (2011)</a:t>
            </a:r>
            <a:endParaRPr sz="1000"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5201631" y="4393826"/>
            <a:ext cx="2074779" cy="1384174"/>
          </a:xfrm>
          <a:prstGeom prst="rect">
            <a:avLst/>
          </a:prstGeom>
        </p:spPr>
      </p:pic>
      <p:sp>
        <p:nvSpPr>
          <p:cNvPr id="9" name="Shape 267"/>
          <p:cNvSpPr/>
          <p:nvPr/>
        </p:nvSpPr>
        <p:spPr>
          <a:xfrm rot="5400000">
            <a:off x="6888691" y="4813290"/>
            <a:ext cx="1223299" cy="447864"/>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en-US" sz="1000" dirty="0">
                <a:solidFill>
                  <a:schemeClr val="bg1">
                    <a:lumMod val="50000"/>
                  </a:schemeClr>
                </a:solidFill>
              </a:rPr>
              <a:t>Jean-Jacques </a:t>
            </a:r>
            <a:r>
              <a:rPr lang="en-US" sz="1000" dirty="0" err="1">
                <a:solidFill>
                  <a:schemeClr val="bg1">
                    <a:lumMod val="50000"/>
                  </a:schemeClr>
                </a:solidFill>
              </a:rPr>
              <a:t>Hublin</a:t>
            </a:r>
            <a:r>
              <a:rPr lang="en-US" sz="1000" dirty="0">
                <a:solidFill>
                  <a:schemeClr val="bg1">
                    <a:lumMod val="50000"/>
                  </a:schemeClr>
                </a:solidFill>
              </a:rPr>
              <a:t>, MPI-EVA, Leipzig</a:t>
            </a:r>
            <a:endParaRPr sz="1000" dirty="0">
              <a:solidFill>
                <a:schemeClr val="bg1">
                  <a:lumMod val="50000"/>
                </a:schemeClr>
              </a:solidFill>
            </a:endParaRPr>
          </a:p>
        </p:txBody>
      </p:sp>
    </p:spTree>
    <p:extLst>
      <p:ext uri="{BB962C8B-B14F-4D97-AF65-F5344CB8AC3E}">
        <p14:creationId xmlns:p14="http://schemas.microsoft.com/office/powerpoint/2010/main" val="1658309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sted-image.png"/>
          <p:cNvPicPr>
            <a:picLocks noChangeAspect="1"/>
          </p:cNvPicPr>
          <p:nvPr/>
        </p:nvPicPr>
        <p:blipFill>
          <a:blip r:embed="rId2">
            <a:extLst/>
          </a:blip>
          <a:stretch>
            <a:fillRect/>
          </a:stretch>
        </p:blipFill>
        <p:spPr>
          <a:xfrm>
            <a:off x="1263722" y="2804094"/>
            <a:ext cx="6621363" cy="3070658"/>
          </a:xfrm>
          <a:prstGeom prst="rect">
            <a:avLst/>
          </a:prstGeom>
          <a:ln w="12700">
            <a:miter lim="400000"/>
          </a:ln>
        </p:spPr>
      </p:pic>
      <p:sp>
        <p:nvSpPr>
          <p:cNvPr id="2" name="Title 1"/>
          <p:cNvSpPr>
            <a:spLocks noGrp="1"/>
          </p:cNvSpPr>
          <p:nvPr>
            <p:ph type="title"/>
          </p:nvPr>
        </p:nvSpPr>
        <p:spPr/>
        <p:txBody>
          <a:bodyPr>
            <a:normAutofit/>
          </a:bodyPr>
          <a:lstStyle/>
          <a:p>
            <a:r>
              <a:rPr lang="da-DK" noProof="0" dirty="0"/>
              <a:t>Hvornår skete folkevandringerne</a:t>
            </a:r>
          </a:p>
        </p:txBody>
      </p:sp>
      <p:sp>
        <p:nvSpPr>
          <p:cNvPr id="3" name="Content Placeholder 2"/>
          <p:cNvSpPr>
            <a:spLocks noGrp="1"/>
          </p:cNvSpPr>
          <p:nvPr>
            <p:ph idx="1"/>
          </p:nvPr>
        </p:nvSpPr>
        <p:spPr>
          <a:xfrm>
            <a:off x="628650" y="1825626"/>
            <a:ext cx="8515350" cy="1182270"/>
          </a:xfrm>
        </p:spPr>
        <p:txBody>
          <a:bodyPr>
            <a:normAutofit fontScale="55000" lnSpcReduction="20000"/>
          </a:bodyPr>
          <a:lstStyle/>
          <a:p>
            <a:r>
              <a:rPr lang="da-DK" dirty="0"/>
              <a:t>Når en undergruppe bryder ud af en population og flytter et andet sted hen, vil det generelt kun være dele af populations gendiversitet der bliver repræsenteret. </a:t>
            </a:r>
          </a:p>
          <a:p>
            <a:r>
              <a:rPr lang="da-DK" dirty="0"/>
              <a:t>Det er denne effekt man kan se i DNA for forskellige befolkningsgrupper, tælle hvor mange mutationer der adskiller dem og dermed hvornår de brød ud fra en tidligere population. </a:t>
            </a:r>
          </a:p>
        </p:txBody>
      </p:sp>
      <p:sp>
        <p:nvSpPr>
          <p:cNvPr id="4"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Nye forskningsresultater giver hele tiden flere nuancer og detaljer om folkevandringer ud og rundt i verden. Fx er vi nu ret overbevist om at udvandringen fra Afrika ikke skete i en enkelt bølge, men nok af flere omgange. </a:t>
            </a:r>
          </a:p>
          <a:p>
            <a:pPr marL="0" indent="0">
              <a:buNone/>
            </a:pPr>
            <a:r>
              <a:rPr lang="da-DK" dirty="0"/>
              <a:t>Generelt skal man huske på når man læser kortet ovenfor (og de efterfølgende), at folkevandringerne nok nærmere sker i ryk, og af mange forskellige årsager, nærmere end som en samlet flydende bevægelse – som pilene ellers godt kan antyde.</a:t>
            </a:r>
          </a:p>
        </p:txBody>
      </p:sp>
      <p:sp>
        <p:nvSpPr>
          <p:cNvPr id="6" name="Shape 267"/>
          <p:cNvSpPr/>
          <p:nvPr/>
        </p:nvSpPr>
        <p:spPr>
          <a:xfrm rot="5400000">
            <a:off x="7803382" y="3089599"/>
            <a:ext cx="423673"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nb-NO" sz="1000" dirty="0" err="1">
                <a:solidFill>
                  <a:schemeClr val="bg1">
                    <a:lumMod val="50000"/>
                  </a:schemeClr>
                </a:solidFill>
                <a:hlinkClick r:id="rId3"/>
              </a:rPr>
              <a:t>Sutori</a:t>
            </a:r>
            <a:endParaRPr sz="1000" dirty="0">
              <a:solidFill>
                <a:schemeClr val="bg1">
                  <a:lumMod val="50000"/>
                </a:schemeClr>
              </a:solidFill>
            </a:endParaRPr>
          </a:p>
        </p:txBody>
      </p:sp>
    </p:spTree>
    <p:extLst>
      <p:ext uri="{BB962C8B-B14F-4D97-AF65-F5344CB8AC3E}">
        <p14:creationId xmlns:p14="http://schemas.microsoft.com/office/powerpoint/2010/main" val="159548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2/27/Spreading_homo_sapiens_la.svg/1024px-Spreading_homo_sapiens_la.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3249"/>
            <a:ext cx="9144000" cy="42951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a-DK" noProof="0"/>
              <a:t>Udvandring fra </a:t>
            </a:r>
            <a:r>
              <a:rPr lang="da-DK" err="1"/>
              <a:t>A</a:t>
            </a:r>
            <a:r>
              <a:rPr lang="da-DK" noProof="0" err="1"/>
              <a:t>frika</a:t>
            </a:r>
            <a:endParaRPr lang="da-DK" noProof="0"/>
          </a:p>
        </p:txBody>
      </p:sp>
      <p:sp>
        <p:nvSpPr>
          <p:cNvPr id="4" name="Content Placeholder 2"/>
          <p:cNvSpPr txBox="1">
            <a:spLocks/>
          </p:cNvSpPr>
          <p:nvPr/>
        </p:nvSpPr>
        <p:spPr>
          <a:xfrm>
            <a:off x="0" y="5486400"/>
            <a:ext cx="9144000" cy="135045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i="1" dirty="0"/>
              <a:t>H. sapiens </a:t>
            </a:r>
            <a:r>
              <a:rPr lang="da-DK" dirty="0"/>
              <a:t>opstod et sted i Afrika for ca. 200.000 år siden, og udvandrede for ca. 100.000 år siden. Først ind i  Mellemøsten og derfra langs den asiatiske kyst til Kina og Australien. Det kunne lade sig gøre for de tidligste mennesker at komme over vandet til Australien, fordi det var istid, hvormed verdenshavene lå omkring 125 m under det niveau de nu har. Undervejs mødte de menneskearten </a:t>
            </a:r>
            <a:r>
              <a:rPr lang="da-DK" i="1" dirty="0"/>
              <a:t>H. </a:t>
            </a:r>
            <a:r>
              <a:rPr lang="da-DK" i="1" dirty="0" err="1"/>
              <a:t>erectus</a:t>
            </a:r>
            <a:r>
              <a:rPr lang="da-DK" dirty="0"/>
              <a:t>, som blev udkonkurreret af </a:t>
            </a:r>
            <a:r>
              <a:rPr lang="da-DK" i="1" dirty="0"/>
              <a:t>H. sapiens</a:t>
            </a:r>
            <a:r>
              <a:rPr lang="da-DK" dirty="0"/>
              <a:t>.</a:t>
            </a:r>
          </a:p>
          <a:p>
            <a:pPr marL="0" indent="0">
              <a:buNone/>
            </a:pPr>
            <a:r>
              <a:rPr lang="da-DK" dirty="0"/>
              <a:t>Europa blev befolket af </a:t>
            </a:r>
            <a:r>
              <a:rPr lang="da-DK" i="1" dirty="0"/>
              <a:t>H. sapiens </a:t>
            </a:r>
            <a:r>
              <a:rPr lang="da-DK" dirty="0"/>
              <a:t>for ca. 40.000 år siden (efter 1-4% krydsning og udryddelse af neandertaleren). Først for ca. 15.000 år siden lykkedes det mennesker at krydse over til det amerikanske kontinent (hvor ingen menneskearter boede), og brede sig ud over kontinentet. De sidste store øer blev befolket for for 1000-1500 år siden. Kortets tidsangivelser og befolkningsudbredelser afspejler ikke nødvendigvis den seneste forskning.</a:t>
            </a:r>
          </a:p>
        </p:txBody>
      </p:sp>
      <p:sp>
        <p:nvSpPr>
          <p:cNvPr id="6" name="Shape 267"/>
          <p:cNvSpPr/>
          <p:nvPr/>
        </p:nvSpPr>
        <p:spPr>
          <a:xfrm>
            <a:off x="7112000" y="1185333"/>
            <a:ext cx="2506133" cy="247916"/>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nb-NO" sz="1000" dirty="0">
                <a:solidFill>
                  <a:schemeClr val="bg1">
                    <a:lumMod val="50000"/>
                  </a:schemeClr>
                </a:solidFill>
                <a:hlinkClick r:id="rId3"/>
              </a:rPr>
              <a:t>Wikimedia </a:t>
            </a:r>
            <a:r>
              <a:rPr lang="nb-NO" sz="1000" dirty="0" err="1">
                <a:solidFill>
                  <a:schemeClr val="bg1">
                    <a:lumMod val="50000"/>
                  </a:schemeClr>
                </a:solidFill>
                <a:hlinkClick r:id="rId3"/>
              </a:rPr>
              <a:t>Commons</a:t>
            </a:r>
            <a:r>
              <a:rPr lang="nb-NO" sz="1000" dirty="0">
                <a:solidFill>
                  <a:schemeClr val="bg1">
                    <a:lumMod val="50000"/>
                  </a:schemeClr>
                </a:solidFill>
                <a:hlinkClick r:id="rId3"/>
              </a:rPr>
              <a:t>/</a:t>
            </a:r>
            <a:r>
              <a:rPr lang="nb-NO" sz="1000" dirty="0" err="1">
                <a:solidFill>
                  <a:schemeClr val="bg1">
                    <a:lumMod val="50000"/>
                  </a:schemeClr>
                </a:solidFill>
                <a:hlinkClick r:id="rId3"/>
              </a:rPr>
              <a:t>NordNordWest</a:t>
            </a:r>
            <a:endParaRPr sz="1000" dirty="0">
              <a:solidFill>
                <a:schemeClr val="bg1">
                  <a:lumMod val="50000"/>
                </a:schemeClr>
              </a:solidFill>
            </a:endParaRPr>
          </a:p>
        </p:txBody>
      </p:sp>
    </p:spTree>
    <p:extLst>
      <p:ext uri="{BB962C8B-B14F-4D97-AF65-F5344CB8AC3E}">
        <p14:creationId xmlns:p14="http://schemas.microsoft.com/office/powerpoint/2010/main" val="379203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2.bp.blogspot.com/-O3FdxllhRYc/W_Z7wy-kDNI/AAAAAAAAAUg/9Pz3WKy2K28hIjD8HelZ3I9Bi-VQuwpYACLcBGAs/s1600/language-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352518"/>
            <a:ext cx="7878498" cy="4404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a-DK" noProof="0" dirty="0"/>
              <a:t>Kort med landbroer</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Her er et andet kort svarende til det forrige. Historien er den samme, men her vises vandringer af både </a:t>
            </a:r>
            <a:r>
              <a:rPr lang="da-DK" i="1" dirty="0"/>
              <a:t>Homo </a:t>
            </a:r>
            <a:r>
              <a:rPr lang="da-DK" i="1" dirty="0" err="1"/>
              <a:t>erectus</a:t>
            </a:r>
            <a:r>
              <a:rPr lang="da-DK" dirty="0"/>
              <a:t> og </a:t>
            </a:r>
            <a:r>
              <a:rPr lang="da-DK" i="1" dirty="0"/>
              <a:t>Homo sapiens </a:t>
            </a:r>
            <a:r>
              <a:rPr lang="da-DK" dirty="0"/>
              <a:t>sammen med landbroer (som viser, at Asien dengang var bedre forbundet med både Australien og Amerika), </a:t>
            </a:r>
            <a:r>
              <a:rPr lang="da-DK" dirty="0" err="1"/>
              <a:t>iskapper</a:t>
            </a:r>
            <a:r>
              <a:rPr lang="da-DK" dirty="0"/>
              <a:t> og fossile fund.</a:t>
            </a:r>
          </a:p>
          <a:p>
            <a:pPr marL="0" indent="0">
              <a:buNone/>
            </a:pPr>
            <a:r>
              <a:rPr lang="da-DK" dirty="0"/>
              <a:t>Læg også mærke til den store udstrækning af området i Afrika, som man mener Homo Sapiens udvikledes i. Givet de få fossiler man har fundet, er det ikke nemt at bestemme, hvor de første mennesker kom til verden. </a:t>
            </a:r>
          </a:p>
        </p:txBody>
      </p:sp>
      <p:sp>
        <p:nvSpPr>
          <p:cNvPr id="7" name="Shape 267"/>
          <p:cNvSpPr/>
          <p:nvPr/>
        </p:nvSpPr>
        <p:spPr>
          <a:xfrm rot="5400000">
            <a:off x="7398957" y="2460709"/>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a:solidFill>
                  <a:schemeClr val="bg1">
                    <a:lumMod val="50000"/>
                  </a:schemeClr>
                </a:solidFill>
              </a:rPr>
              <a:t>Ophavsret ukendt</a:t>
            </a:r>
          </a:p>
        </p:txBody>
      </p:sp>
    </p:spTree>
    <p:extLst>
      <p:ext uri="{BB962C8B-B14F-4D97-AF65-F5344CB8AC3E}">
        <p14:creationId xmlns:p14="http://schemas.microsoft.com/office/powerpoint/2010/main" val="662559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noProof="0"/>
              <a:t>Endnu et kort over udvandringen</a:t>
            </a:r>
          </a:p>
        </p:txBody>
      </p:sp>
      <p:sp>
        <p:nvSpPr>
          <p:cNvPr id="3" name="Content Placeholder 2"/>
          <p:cNvSpPr>
            <a:spLocks noGrp="1"/>
          </p:cNvSpPr>
          <p:nvPr>
            <p:ph idx="1"/>
          </p:nvPr>
        </p:nvSpPr>
        <p:spPr/>
        <p:txBody>
          <a:bodyPr/>
          <a:lstStyle/>
          <a:p>
            <a:endParaRPr lang="da-DK"/>
          </a:p>
        </p:txBody>
      </p:sp>
      <p:pic>
        <p:nvPicPr>
          <p:cNvPr id="5" name="Picture 4"/>
          <p:cNvPicPr>
            <a:picLocks noChangeAspect="1"/>
          </p:cNvPicPr>
          <p:nvPr/>
        </p:nvPicPr>
        <p:blipFill>
          <a:blip r:embed="rId2"/>
          <a:stretch>
            <a:fillRect/>
          </a:stretch>
        </p:blipFill>
        <p:spPr>
          <a:xfrm>
            <a:off x="372980" y="1413845"/>
            <a:ext cx="8393697" cy="4355044"/>
          </a:xfrm>
          <a:prstGeom prst="rect">
            <a:avLst/>
          </a:prstGeom>
        </p:spPr>
      </p:pic>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Dette kort viser også de forskellige ruter, som menneskets fulgte i dets udvandring fra Afrika. En sammenligning af tidsangivelser viser noget om usikkerheden i estimaterne.</a:t>
            </a:r>
          </a:p>
          <a:p>
            <a:pPr marL="0" indent="0">
              <a:buNone/>
            </a:pPr>
            <a:r>
              <a:rPr lang="da-DK"/>
              <a:t>Det er heller ikke vidst, om de første mennesker rejste ud af Afrika over det Røde Hav eller ved </a:t>
            </a:r>
            <a:r>
              <a:rPr lang="da-DK" err="1"/>
              <a:t>Sinai</a:t>
            </a:r>
            <a:r>
              <a:rPr lang="da-DK"/>
              <a:t> i Ægypten (måske nok fra begge gennem tiden).</a:t>
            </a:r>
          </a:p>
        </p:txBody>
      </p:sp>
      <p:sp>
        <p:nvSpPr>
          <p:cNvPr id="6" name="Shape 267"/>
          <p:cNvSpPr/>
          <p:nvPr/>
        </p:nvSpPr>
        <p:spPr>
          <a:xfrm rot="5400000">
            <a:off x="7654016" y="2522036"/>
            <a:ext cx="2476649"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rPr>
              <a:t>New </a:t>
            </a:r>
            <a:r>
              <a:rPr lang="da-DK" sz="1000" dirty="0" err="1">
                <a:solidFill>
                  <a:schemeClr val="bg1">
                    <a:lumMod val="50000"/>
                  </a:schemeClr>
                </a:solidFill>
              </a:rPr>
              <a:t>Scientist</a:t>
            </a:r>
            <a:endParaRPr lang="da-DK" sz="1000" dirty="0">
              <a:solidFill>
                <a:schemeClr val="bg1">
                  <a:lumMod val="50000"/>
                </a:schemeClr>
              </a:solidFill>
            </a:endParaRPr>
          </a:p>
        </p:txBody>
      </p:sp>
    </p:spTree>
    <p:extLst>
      <p:ext uri="{BB962C8B-B14F-4D97-AF65-F5344CB8AC3E}">
        <p14:creationId xmlns:p14="http://schemas.microsoft.com/office/powerpoint/2010/main" val="932016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Neandertalere</a:t>
            </a:r>
          </a:p>
        </p:txBody>
      </p:sp>
      <p:sp>
        <p:nvSpPr>
          <p:cNvPr id="3" name="Content Placeholder 2"/>
          <p:cNvSpPr>
            <a:spLocks noGrp="1"/>
          </p:cNvSpPr>
          <p:nvPr>
            <p:ph idx="1"/>
          </p:nvPr>
        </p:nvSpPr>
        <p:spPr>
          <a:xfrm>
            <a:off x="628649" y="1825624"/>
            <a:ext cx="5169985" cy="3774069"/>
          </a:xfrm>
        </p:spPr>
        <p:txBody>
          <a:bodyPr>
            <a:normAutofit fontScale="62500" lnSpcReduction="20000"/>
          </a:bodyPr>
          <a:lstStyle/>
          <a:p>
            <a:r>
              <a:rPr lang="da-DK" dirty="0"/>
              <a:t>Neandertaleren er den “nærmeste” slægtning til det anatomisk moderne menneske (</a:t>
            </a:r>
            <a:r>
              <a:rPr lang="da-DK" i="1" dirty="0"/>
              <a:t>Homo sapiens</a:t>
            </a:r>
            <a:r>
              <a:rPr lang="da-DK" dirty="0"/>
              <a:t>)</a:t>
            </a:r>
          </a:p>
          <a:p>
            <a:r>
              <a:rPr lang="da-DK" dirty="0"/>
              <a:t>De boede i Europa og Mellemøsten men uddøde for 30-40 tusind år siden. </a:t>
            </a:r>
          </a:p>
          <a:p>
            <a:r>
              <a:rPr lang="da-DK" dirty="0"/>
              <a:t>Neandertalere forsvandt i sin grundform da </a:t>
            </a:r>
            <a:r>
              <a:rPr lang="da-DK" i="1" dirty="0"/>
              <a:t>H. Sapiens</a:t>
            </a:r>
            <a:r>
              <a:rPr lang="da-DK" dirty="0"/>
              <a:t> kom til Europa </a:t>
            </a:r>
          </a:p>
          <a:p>
            <a:r>
              <a:rPr lang="da-DK" dirty="0"/>
              <a:t>Neandertaleren deler omkring 2% af sine gener med alle ikke-afrikanere</a:t>
            </a:r>
          </a:p>
          <a:p>
            <a:r>
              <a:rPr lang="da-DK" dirty="0"/>
              <a:t>Fra DNA ved vi at neandertaleren</a:t>
            </a:r>
          </a:p>
          <a:p>
            <a:pPr lvl="1"/>
            <a:r>
              <a:rPr lang="da-DK" dirty="0"/>
              <a:t>formentlig kunne tale (Gen: </a:t>
            </a:r>
            <a:r>
              <a:rPr lang="da-DK" i="1" dirty="0"/>
              <a:t>FOXP2</a:t>
            </a:r>
            <a:r>
              <a:rPr lang="da-DK" dirty="0"/>
              <a:t>) (</a:t>
            </a:r>
            <a:r>
              <a:rPr lang="da-DK" dirty="0">
                <a:hlinkClick r:id="rId2"/>
              </a:rPr>
              <a:t>artikel</a:t>
            </a:r>
            <a:r>
              <a:rPr lang="da-DK" dirty="0"/>
              <a:t>) </a:t>
            </a:r>
          </a:p>
          <a:p>
            <a:pPr lvl="1"/>
            <a:r>
              <a:rPr lang="da-DK" dirty="0"/>
              <a:t>havde individuelle søvnmønstre (Gen: ASB1) (</a:t>
            </a:r>
            <a:r>
              <a:rPr lang="da-DK" dirty="0">
                <a:hlinkClick r:id="rId3"/>
              </a:rPr>
              <a:t>artikel</a:t>
            </a:r>
            <a:r>
              <a:rPr lang="da-DK" dirty="0"/>
              <a:t>) </a:t>
            </a:r>
          </a:p>
          <a:p>
            <a:pPr lvl="1"/>
            <a:r>
              <a:rPr lang="da-DK" dirty="0"/>
              <a:t>IKKE var rødhåret med lys hud (Gen: </a:t>
            </a:r>
            <a:r>
              <a:rPr lang="da-DK" i="1" dirty="0"/>
              <a:t>MC1R</a:t>
            </a:r>
            <a:r>
              <a:rPr lang="da-DK" dirty="0"/>
              <a:t>) (var først </a:t>
            </a:r>
            <a:r>
              <a:rPr lang="da-DK" dirty="0">
                <a:hlinkClick r:id="rId4"/>
              </a:rPr>
              <a:t>foreslået</a:t>
            </a:r>
            <a:r>
              <a:rPr lang="da-DK" dirty="0"/>
              <a:t>, men ser ud til ikke at passe (</a:t>
            </a:r>
            <a:r>
              <a:rPr lang="da-DK" dirty="0">
                <a:hlinkClick r:id="rId3"/>
              </a:rPr>
              <a:t>artikel</a:t>
            </a:r>
            <a:r>
              <a:rPr lang="da-DK" dirty="0"/>
              <a:t>)</a:t>
            </a:r>
          </a:p>
          <a:p>
            <a:pPr lvl="1"/>
            <a:endParaRPr lang="da-DK" dirty="0"/>
          </a:p>
          <a:p>
            <a:pPr lvl="1"/>
            <a:endParaRPr lang="da-DK" dirty="0"/>
          </a:p>
          <a:p>
            <a:pPr lvl="1"/>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Neandertaleren er nok den mest kendte anden menneske-art, især fordi den var vores nærmeste slægtning og fordi det er lykkedes at finde rester af ben og kranier fra neandertalere, således at man har kunne DNA-</a:t>
            </a:r>
            <a:r>
              <a:rPr lang="da-DK" dirty="0" err="1"/>
              <a:t>sekventere</a:t>
            </a:r>
            <a:r>
              <a:rPr lang="da-DK" dirty="0"/>
              <a:t> dem fuldstændigt (hvilket lykkedes i 2014, </a:t>
            </a:r>
            <a:r>
              <a:rPr lang="da-DK" dirty="0">
                <a:hlinkClick r:id="rId5"/>
              </a:rPr>
              <a:t>artikel</a:t>
            </a:r>
            <a:r>
              <a:rPr lang="da-DK" dirty="0"/>
              <a:t>).</a:t>
            </a:r>
          </a:p>
          <a:p>
            <a:pPr marL="0" indent="0">
              <a:buNone/>
            </a:pPr>
            <a:r>
              <a:rPr lang="da-DK" dirty="0"/>
              <a:t>Der er flere andre menneske-arter, som nok har haft større indflydelse, men de er endnu så langt tilbage i historien, at vi ikke ved så meget om dem (endnu!).</a:t>
            </a:r>
          </a:p>
        </p:txBody>
      </p:sp>
      <p:pic>
        <p:nvPicPr>
          <p:cNvPr id="5" name="Picture 4" descr="Neandertal_reconstruct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3155" y="624468"/>
            <a:ext cx="3100028" cy="4661625"/>
          </a:xfrm>
          <a:prstGeom prst="rect">
            <a:avLst/>
          </a:prstGeom>
        </p:spPr>
      </p:pic>
      <p:sp>
        <p:nvSpPr>
          <p:cNvPr id="6" name="TextBox 5"/>
          <p:cNvSpPr txBox="1"/>
          <p:nvPr/>
        </p:nvSpPr>
        <p:spPr>
          <a:xfrm>
            <a:off x="5869973" y="5261139"/>
            <a:ext cx="3001143" cy="338554"/>
          </a:xfrm>
          <a:prstGeom prst="rect">
            <a:avLst/>
          </a:prstGeom>
          <a:noFill/>
        </p:spPr>
        <p:txBody>
          <a:bodyPr wrap="none" rtlCol="0">
            <a:spAutoFit/>
          </a:bodyPr>
          <a:lstStyle/>
          <a:p>
            <a:pPr algn="ctr"/>
            <a:r>
              <a:rPr lang="en-US" sz="1600" dirty="0" err="1"/>
              <a:t>Muligt</a:t>
            </a:r>
            <a:r>
              <a:rPr lang="en-US" sz="1600" dirty="0"/>
              <a:t> </a:t>
            </a:r>
            <a:r>
              <a:rPr lang="en-US" sz="1600" dirty="0" err="1"/>
              <a:t>udseende</a:t>
            </a:r>
            <a:r>
              <a:rPr lang="en-US" sz="1600" dirty="0"/>
              <a:t> for </a:t>
            </a:r>
            <a:r>
              <a:rPr lang="en-US" sz="1600" dirty="0" err="1"/>
              <a:t>neandertaler</a:t>
            </a:r>
            <a:endParaRPr lang="en-US" sz="1600" dirty="0"/>
          </a:p>
        </p:txBody>
      </p:sp>
      <p:sp>
        <p:nvSpPr>
          <p:cNvPr id="7" name="Shape 267"/>
          <p:cNvSpPr/>
          <p:nvPr/>
        </p:nvSpPr>
        <p:spPr>
          <a:xfrm rot="5400000">
            <a:off x="6952315" y="2549967"/>
            <a:ext cx="4034054"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rPr>
              <a:t>J. Krause, Max Planck </a:t>
            </a:r>
            <a:r>
              <a:rPr lang="da-DK" sz="1000" dirty="0" err="1">
                <a:solidFill>
                  <a:schemeClr val="bg1">
                    <a:lumMod val="50000"/>
                  </a:schemeClr>
                </a:solidFill>
              </a:rPr>
              <a:t>Institute</a:t>
            </a:r>
            <a:r>
              <a:rPr lang="da-DK" sz="1000" dirty="0">
                <a:solidFill>
                  <a:schemeClr val="bg1">
                    <a:lumMod val="50000"/>
                  </a:schemeClr>
                </a:solidFill>
              </a:rPr>
              <a:t> for </a:t>
            </a:r>
            <a:r>
              <a:rPr lang="da-DK" sz="1000" dirty="0" err="1">
                <a:solidFill>
                  <a:schemeClr val="bg1">
                    <a:lumMod val="50000"/>
                  </a:schemeClr>
                </a:solidFill>
              </a:rPr>
              <a:t>Evolutionary</a:t>
            </a:r>
            <a:r>
              <a:rPr lang="da-DK" sz="1000" dirty="0">
                <a:solidFill>
                  <a:schemeClr val="bg1">
                    <a:lumMod val="50000"/>
                  </a:schemeClr>
                </a:solidFill>
              </a:rPr>
              <a:t> </a:t>
            </a:r>
            <a:r>
              <a:rPr lang="da-DK" sz="1000" dirty="0" err="1">
                <a:solidFill>
                  <a:schemeClr val="bg1">
                    <a:lumMod val="50000"/>
                  </a:schemeClr>
                </a:solidFill>
              </a:rPr>
              <a:t>Anthropology</a:t>
            </a:r>
            <a:endParaRPr lang="da-DK" sz="1000" dirty="0">
              <a:solidFill>
                <a:schemeClr val="bg1">
                  <a:lumMod val="50000"/>
                </a:schemeClr>
              </a:solidFill>
            </a:endParaRPr>
          </a:p>
        </p:txBody>
      </p:sp>
    </p:spTree>
    <p:extLst>
      <p:ext uri="{BB962C8B-B14F-4D97-AF65-F5344CB8AC3E}">
        <p14:creationId xmlns:p14="http://schemas.microsoft.com/office/powerpoint/2010/main" val="1093641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a-DK" noProof="0"/>
              <a:t>Neandertaleres udbredelse</a:t>
            </a:r>
          </a:p>
        </p:txBody>
      </p:sp>
      <p:sp>
        <p:nvSpPr>
          <p:cNvPr id="3" name="Content Placeholder 2"/>
          <p:cNvSpPr>
            <a:spLocks noGrp="1"/>
          </p:cNvSpPr>
          <p:nvPr>
            <p:ph idx="1"/>
          </p:nvPr>
        </p:nvSpPr>
        <p:spPr>
          <a:xfrm>
            <a:off x="628650" y="1825626"/>
            <a:ext cx="2854289" cy="3712146"/>
          </a:xfrm>
        </p:spPr>
        <p:txBody>
          <a:bodyPr>
            <a:normAutofit fontScale="70000" lnSpcReduction="20000"/>
          </a:bodyPr>
          <a:lstStyle/>
          <a:p>
            <a:r>
              <a:rPr lang="da-DK"/>
              <a:t>Fossiler af neandertalere har tidligere været fundet hovedsageligt i Europa og Mellemøsten</a:t>
            </a:r>
          </a:p>
          <a:p>
            <a:r>
              <a:rPr lang="da-DK"/>
              <a:t>Men gennem DNA analyse er der tegn på at neandertalerne har befundet sig helt op imod Novosibirsk</a:t>
            </a:r>
          </a:p>
          <a:p>
            <a:r>
              <a:rPr lang="da-DK"/>
              <a:t>Deres tilstedeværelse i Europa overlapper med vores med omkring 20.000 år</a:t>
            </a:r>
          </a:p>
        </p:txBody>
      </p:sp>
      <p:sp>
        <p:nvSpPr>
          <p:cNvPr id="10"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Den første større DNA kortlægning af en neandertaler var udført med prøver fra knoglerne fundet i </a:t>
            </a:r>
            <a:r>
              <a:rPr lang="da-DK" dirty="0" err="1"/>
              <a:t>Altai</a:t>
            </a:r>
            <a:r>
              <a:rPr lang="da-DK" dirty="0"/>
              <a:t> </a:t>
            </a:r>
            <a:r>
              <a:rPr lang="da-DK" dirty="0" err="1"/>
              <a:t>Krai</a:t>
            </a:r>
            <a:r>
              <a:rPr lang="da-DK" dirty="0"/>
              <a:t>, Rusland (her ligger også </a:t>
            </a:r>
            <a:r>
              <a:rPr lang="da-DK" dirty="0" err="1"/>
              <a:t>Okladnikov</a:t>
            </a:r>
            <a:r>
              <a:rPr lang="da-DK" dirty="0"/>
              <a:t>-hulen, angivet på kortet ovenfor).</a:t>
            </a:r>
          </a:p>
          <a:p>
            <a:pPr marL="0" indent="0">
              <a:buNone/>
            </a:pPr>
            <a:r>
              <a:rPr lang="da-DK" dirty="0"/>
              <a:t>Kvinden fundet i </a:t>
            </a:r>
            <a:r>
              <a:rPr lang="da-DK" dirty="0" err="1"/>
              <a:t>Vindija</a:t>
            </a:r>
            <a:r>
              <a:rPr lang="da-DK" dirty="0"/>
              <a:t> var den anden neandertaler hvis DNA blev komplet kortlagt i 2017, hvis dødstidspunkt er blevet estimeret til ca. 52.000 år siden (</a:t>
            </a:r>
            <a:r>
              <a:rPr lang="da-DK" dirty="0">
                <a:hlinkClick r:id="rId2"/>
              </a:rPr>
              <a:t>Artikel på videnskab.dk</a:t>
            </a:r>
            <a:r>
              <a:rPr lang="da-DK" dirty="0"/>
              <a:t>). De to genomer viste sig at være utroligt ens, mere beslægtet to forældre er i dag. Denne lille variation i generne antyder at der har været relativt få </a:t>
            </a:r>
            <a:r>
              <a:rPr lang="da-DK" dirty="0" err="1"/>
              <a:t>neandertaelere</a:t>
            </a:r>
            <a:r>
              <a:rPr lang="da-DK" dirty="0"/>
              <a:t>.</a:t>
            </a:r>
          </a:p>
        </p:txBody>
      </p:sp>
      <p:pic>
        <p:nvPicPr>
          <p:cNvPr id="13" name="pasted-image.png"/>
          <p:cNvPicPr>
            <a:picLocks noChangeAspect="1"/>
          </p:cNvPicPr>
          <p:nvPr/>
        </p:nvPicPr>
        <p:blipFill>
          <a:blip r:embed="rId3">
            <a:extLst/>
          </a:blip>
          <a:stretch>
            <a:fillRect/>
          </a:stretch>
        </p:blipFill>
        <p:spPr>
          <a:xfrm>
            <a:off x="3407364" y="1929205"/>
            <a:ext cx="5363352" cy="3325278"/>
          </a:xfrm>
          <a:prstGeom prst="rect">
            <a:avLst/>
          </a:prstGeom>
          <a:ln w="12700">
            <a:miter lim="400000"/>
          </a:ln>
        </p:spPr>
      </p:pic>
      <p:sp>
        <p:nvSpPr>
          <p:cNvPr id="14" name="Shape 267"/>
          <p:cNvSpPr/>
          <p:nvPr/>
        </p:nvSpPr>
        <p:spPr>
          <a:xfrm rot="5400000">
            <a:off x="8125978" y="2531319"/>
            <a:ext cx="1549744"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defRPr sz="1800">
                <a:solidFill>
                  <a:schemeClr val="accent6">
                    <a:hueOff val="-12921703"/>
                    <a:satOff val="-11099"/>
                    <a:lumOff val="-7127"/>
                  </a:schemeClr>
                </a:solidFill>
              </a:defRPr>
            </a:pPr>
            <a:r>
              <a:rPr lang="en-US" sz="1000">
                <a:hlinkClick r:id="rId4"/>
              </a:rPr>
              <a:t>Krause et al. </a:t>
            </a:r>
            <a:r>
              <a:rPr lang="en-US" sz="1000" i="1">
                <a:hlinkClick r:id="rId4"/>
              </a:rPr>
              <a:t>Nature </a:t>
            </a:r>
            <a:r>
              <a:rPr lang="en-US" sz="1000">
                <a:hlinkClick r:id="rId4"/>
              </a:rPr>
              <a:t>2007</a:t>
            </a:r>
            <a:endParaRPr lang="en-US" sz="1000"/>
          </a:p>
        </p:txBody>
      </p:sp>
    </p:spTree>
    <p:extLst>
      <p:ext uri="{BB962C8B-B14F-4D97-AF65-F5344CB8AC3E}">
        <p14:creationId xmlns:p14="http://schemas.microsoft.com/office/powerpoint/2010/main" val="191509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a-DK" noProof="0"/>
              <a:t>Neandertalere og os</a:t>
            </a:r>
          </a:p>
        </p:txBody>
      </p:sp>
      <p:sp>
        <p:nvSpPr>
          <p:cNvPr id="10"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For omkring 370.000 år siden havde vi en fælles stamfar, hvorfra både </a:t>
            </a:r>
            <a:r>
              <a:rPr lang="da-DK" i="1" dirty="0"/>
              <a:t>Homo sapiens </a:t>
            </a:r>
            <a:r>
              <a:rPr lang="da-DK" dirty="0"/>
              <a:t>og neandertalerne kom fra. Derefter delte</a:t>
            </a:r>
            <a:r>
              <a:rPr lang="da-DK" i="1" dirty="0"/>
              <a:t> Homo sapiens</a:t>
            </a:r>
            <a:r>
              <a:rPr lang="da-DK" dirty="0"/>
              <a:t> sig yderligere, og de som udvandrede fra Afrika blandede sig med neandertalerne. Af den grund bærer europæere rundt på </a:t>
            </a:r>
            <a:r>
              <a:rPr lang="da-DK" dirty="0" err="1"/>
              <a:t>neandertal</a:t>
            </a:r>
            <a:r>
              <a:rPr lang="da-DK" dirty="0"/>
              <a:t>-DNA, mens afrikanerne ikke har noget.</a:t>
            </a:r>
          </a:p>
          <a:p>
            <a:pPr marL="0" indent="0">
              <a:buNone/>
            </a:pPr>
            <a:r>
              <a:rPr lang="da-DK" dirty="0"/>
              <a:t>Dette er illustreret ovenfor, hvor figuren til højre særligt fokuserer på at gensekvenserne generelt deler sig før populationerne deler sig, og det i princippet kun er splittet i gensekvensen man kan måle sig frem til, men under enkelte antagelser kan man også komme frem til hvornår populationerne fysisk splittede op.</a:t>
            </a:r>
          </a:p>
        </p:txBody>
      </p:sp>
      <p:pic>
        <p:nvPicPr>
          <p:cNvPr id="11" name="pasted-image.png"/>
          <p:cNvPicPr>
            <a:picLocks noChangeAspect="1"/>
          </p:cNvPicPr>
          <p:nvPr/>
        </p:nvPicPr>
        <p:blipFill>
          <a:blip r:embed="rId2">
            <a:extLst/>
          </a:blip>
          <a:stretch>
            <a:fillRect/>
          </a:stretch>
        </p:blipFill>
        <p:spPr>
          <a:xfrm>
            <a:off x="5235346" y="2535416"/>
            <a:ext cx="3877832" cy="2332759"/>
          </a:xfrm>
          <a:prstGeom prst="rect">
            <a:avLst/>
          </a:prstGeom>
          <a:ln w="12700">
            <a:miter lim="400000"/>
          </a:ln>
        </p:spPr>
      </p:pic>
      <p:sp>
        <p:nvSpPr>
          <p:cNvPr id="14" name="Shape 267"/>
          <p:cNvSpPr/>
          <p:nvPr/>
        </p:nvSpPr>
        <p:spPr>
          <a:xfrm>
            <a:off x="7563434" y="2287501"/>
            <a:ext cx="1549744"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defRPr sz="1800">
                <a:solidFill>
                  <a:schemeClr val="accent6">
                    <a:hueOff val="-12921703"/>
                    <a:satOff val="-11099"/>
                    <a:lumOff val="-7127"/>
                  </a:schemeClr>
                </a:solidFill>
              </a:defRPr>
            </a:pPr>
            <a:r>
              <a:rPr lang="en-US" sz="1000">
                <a:hlinkClick r:id="rId3"/>
              </a:rPr>
              <a:t>Noonan et al. </a:t>
            </a:r>
            <a:r>
              <a:rPr lang="en-US" sz="1000" i="1">
                <a:hlinkClick r:id="rId3"/>
              </a:rPr>
              <a:t>Science</a:t>
            </a:r>
            <a:r>
              <a:rPr lang="en-US" sz="1000">
                <a:hlinkClick r:id="rId3"/>
              </a:rPr>
              <a:t> 2006</a:t>
            </a:r>
            <a:endParaRPr lang="en-US" sz="1000"/>
          </a:p>
        </p:txBody>
      </p:sp>
      <p:pic>
        <p:nvPicPr>
          <p:cNvPr id="9" name="Picture 8" descr="neanderthals_786.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14" y="2009968"/>
            <a:ext cx="5076637" cy="3229413"/>
          </a:xfrm>
          <a:prstGeom prst="rect">
            <a:avLst/>
          </a:prstGeom>
        </p:spPr>
      </p:pic>
    </p:spTree>
    <p:extLst>
      <p:ext uri="{BB962C8B-B14F-4D97-AF65-F5344CB8AC3E}">
        <p14:creationId xmlns:p14="http://schemas.microsoft.com/office/powerpoint/2010/main" val="1544538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da-DK" noProof="0" dirty="0"/>
              <a:t>Neandertalernes skæbne</a:t>
            </a:r>
          </a:p>
        </p:txBody>
      </p:sp>
      <p:sp>
        <p:nvSpPr>
          <p:cNvPr id="2" name="Content Placeholder 1"/>
          <p:cNvSpPr>
            <a:spLocks noGrp="1"/>
          </p:cNvSpPr>
          <p:nvPr>
            <p:ph idx="1"/>
          </p:nvPr>
        </p:nvSpPr>
        <p:spPr>
          <a:xfrm>
            <a:off x="628650" y="1825625"/>
            <a:ext cx="3830955" cy="3931231"/>
          </a:xfrm>
        </p:spPr>
        <p:txBody>
          <a:bodyPr>
            <a:normAutofit fontScale="55000" lnSpcReduction="20000"/>
          </a:bodyPr>
          <a:lstStyle/>
          <a:p>
            <a:r>
              <a:rPr lang="da-DK" dirty="0"/>
              <a:t>Det diskuteres fortsat hvorvidt </a:t>
            </a:r>
            <a:r>
              <a:rPr lang="da-DK" i="1" dirty="0"/>
              <a:t>H. </a:t>
            </a:r>
            <a:r>
              <a:rPr lang="da-DK" i="1" dirty="0" err="1"/>
              <a:t>neanderthalensis</a:t>
            </a:r>
            <a:r>
              <a:rPr lang="da-DK" dirty="0"/>
              <a:t> og </a:t>
            </a:r>
            <a:r>
              <a:rPr lang="da-DK" i="1" dirty="0"/>
              <a:t>H. sapiens</a:t>
            </a:r>
            <a:r>
              <a:rPr lang="da-DK" dirty="0"/>
              <a:t> skal klassificeres som samme art da, vi nu ved at de fik fertilt afkom sammen</a:t>
            </a:r>
          </a:p>
          <a:p>
            <a:r>
              <a:rPr lang="da-DK" dirty="0"/>
              <a:t>Hvis det drejede sig om en hvilken som helst anden gruppe end mennesket, ville vi nok sige at vi var en del af den samme art</a:t>
            </a:r>
          </a:p>
          <a:p>
            <a:r>
              <a:rPr lang="da-DK" dirty="0"/>
              <a:t>Det ser ikke ud til at neandertalerne blev udryddet gennem krige. De blev nok snarere udvandet eller genetisk opslugt. som følge af en fortsat indvandring af </a:t>
            </a:r>
            <a:r>
              <a:rPr lang="da-DK" i="1" dirty="0"/>
              <a:t>H. sapiens</a:t>
            </a:r>
          </a:p>
          <a:p>
            <a:r>
              <a:rPr lang="da-DK" dirty="0"/>
              <a:t>Resultatet er at vi ikke længere finder  neandertalere i deres grundform</a:t>
            </a:r>
          </a:p>
          <a:p>
            <a:r>
              <a:rPr lang="da-DK" dirty="0"/>
              <a:t>Da mennesker (nord for Sahara) bærer 1-4% af deres gener, kan man måske snakke om at de lever videre</a:t>
            </a:r>
          </a:p>
        </p:txBody>
      </p:sp>
      <p:sp>
        <p:nvSpPr>
          <p:cNvPr id="10"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Gennem generne i os, lever neandertalerne videre, og vi kan takke dem for at give os fx fedtomsætning, styrket immunsystem og forsvar imod UV stråling. Derimod havde neandertalerne også de gener, som i mennesker giver ophav til at være B-mennesker, introverte samt en øget rygetrang og risiko for diabetes</a:t>
            </a:r>
          </a:p>
          <a:p>
            <a:pPr marL="0" indent="0">
              <a:buNone/>
            </a:pPr>
            <a:r>
              <a:rPr lang="da-DK" dirty="0"/>
              <a:t>Der kan være flere grunde til at </a:t>
            </a:r>
            <a:r>
              <a:rPr lang="da-DK" i="1" dirty="0"/>
              <a:t>H. sapiens</a:t>
            </a:r>
            <a:r>
              <a:rPr lang="da-DK" dirty="0"/>
              <a:t> vandt i det lange løb. I øjeblikket overvejer man at det kan skyldes held, udadvendthed og deraf følgende større samarbejde og handel, eller simpelthen (som nævnt ovenfor) fordi antallet af  </a:t>
            </a:r>
            <a:r>
              <a:rPr lang="da-DK" i="1" dirty="0"/>
              <a:t>H. sapiens </a:t>
            </a:r>
            <a:r>
              <a:rPr lang="da-DK" dirty="0"/>
              <a:t>oversteg populationen af </a:t>
            </a:r>
            <a:r>
              <a:rPr lang="da-DK" i="1" dirty="0"/>
              <a:t>H. </a:t>
            </a:r>
            <a:r>
              <a:rPr lang="da-DK" i="1" dirty="0" err="1"/>
              <a:t>neanderthalensis</a:t>
            </a:r>
            <a:r>
              <a:rPr lang="da-DK" dirty="0"/>
              <a:t> (</a:t>
            </a:r>
            <a:r>
              <a:rPr lang="da-DK" dirty="0">
                <a:hlinkClick r:id="rId2"/>
              </a:rPr>
              <a:t>præsentation</a:t>
            </a:r>
            <a:r>
              <a:rPr lang="da-DK" dirty="0"/>
              <a:t>)</a:t>
            </a:r>
          </a:p>
          <a:p>
            <a:pPr marL="0" indent="0">
              <a:buNone/>
            </a:pPr>
            <a:endParaRPr lang="da-DK" dirty="0"/>
          </a:p>
          <a:p>
            <a:pPr marL="0" indent="0">
              <a:buNone/>
            </a:pPr>
            <a:endParaRPr lang="da-DK" dirty="0"/>
          </a:p>
          <a:p>
            <a:pPr marL="0" indent="0">
              <a:buNone/>
            </a:pPr>
            <a:endParaRPr lang="da-DK" dirty="0"/>
          </a:p>
        </p:txBody>
      </p:sp>
      <p:pic>
        <p:nvPicPr>
          <p:cNvPr id="12" name="Picture 11" descr="37099703---16_05_20_787386a.jpg"/>
          <p:cNvPicPr>
            <a:picLocks noChangeAspect="1"/>
          </p:cNvPicPr>
          <p:nvPr/>
        </p:nvPicPr>
        <p:blipFill rotWithShape="1">
          <a:blip r:embed="rId3">
            <a:extLst>
              <a:ext uri="{28A0092B-C50C-407E-A947-70E740481C1C}">
                <a14:useLocalDpi xmlns:a14="http://schemas.microsoft.com/office/drawing/2010/main" val="0"/>
              </a:ext>
            </a:extLst>
          </a:blip>
          <a:srcRect l="13762" t="3879" r="9753" b="6184"/>
          <a:stretch/>
        </p:blipFill>
        <p:spPr>
          <a:xfrm>
            <a:off x="4519893" y="1648150"/>
            <a:ext cx="4343400" cy="3487873"/>
          </a:xfrm>
          <a:prstGeom prst="rect">
            <a:avLst/>
          </a:prstGeom>
        </p:spPr>
      </p:pic>
      <p:sp>
        <p:nvSpPr>
          <p:cNvPr id="13" name="TextBox 12"/>
          <p:cNvSpPr txBox="1"/>
          <p:nvPr/>
        </p:nvSpPr>
        <p:spPr>
          <a:xfrm>
            <a:off x="5927189" y="2796570"/>
            <a:ext cx="1152128" cy="461665"/>
          </a:xfrm>
          <a:prstGeom prst="rect">
            <a:avLst/>
          </a:prstGeom>
          <a:noFill/>
        </p:spPr>
        <p:txBody>
          <a:bodyPr wrap="square" rtlCol="0">
            <a:spAutoFit/>
          </a:bodyPr>
          <a:lstStyle/>
          <a:p>
            <a:pPr algn="ctr"/>
            <a:r>
              <a:rPr lang="en-US" sz="2400" b="1" dirty="0"/>
              <a:t>4%</a:t>
            </a:r>
          </a:p>
        </p:txBody>
      </p:sp>
      <p:sp>
        <p:nvSpPr>
          <p:cNvPr id="15" name="Shape 267"/>
          <p:cNvSpPr/>
          <p:nvPr/>
        </p:nvSpPr>
        <p:spPr>
          <a:xfrm rot="5400000">
            <a:off x="7876582" y="2615773"/>
            <a:ext cx="2195513" cy="260267"/>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defRPr sz="1800">
                <a:solidFill>
                  <a:schemeClr val="accent6">
                    <a:hueOff val="-12921703"/>
                    <a:satOff val="-11099"/>
                    <a:lumOff val="-7127"/>
                  </a:schemeClr>
                </a:solidFill>
              </a:defRPr>
            </a:pPr>
            <a:r>
              <a:rPr lang="en-US" sz="1000" dirty="0">
                <a:solidFill>
                  <a:schemeClr val="bg1">
                    <a:lumMod val="50000"/>
                  </a:schemeClr>
                </a:solidFill>
              </a:rPr>
              <a:t>Jacob </a:t>
            </a:r>
            <a:r>
              <a:rPr lang="en-US" sz="1000" dirty="0" err="1">
                <a:solidFill>
                  <a:schemeClr val="bg1">
                    <a:lumMod val="50000"/>
                  </a:schemeClr>
                </a:solidFill>
              </a:rPr>
              <a:t>Ehrbahn</a:t>
            </a:r>
            <a:r>
              <a:rPr lang="en-US" sz="1000" dirty="0">
                <a:solidFill>
                  <a:schemeClr val="bg1">
                    <a:lumMod val="50000"/>
                  </a:schemeClr>
                </a:solidFill>
              </a:rPr>
              <a:t>/POLFOTO</a:t>
            </a:r>
          </a:p>
        </p:txBody>
      </p:sp>
    </p:spTree>
    <p:extLst>
      <p:ext uri="{BB962C8B-B14F-4D97-AF65-F5344CB8AC3E}">
        <p14:creationId xmlns:p14="http://schemas.microsoft.com/office/powerpoint/2010/main" val="148218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30.tif"/>
          <p:cNvPicPr>
            <a:picLocks noChangeAspect="1"/>
          </p:cNvPicPr>
          <p:nvPr/>
        </p:nvPicPr>
        <p:blipFill rotWithShape="1">
          <a:blip r:embed="rId2">
            <a:extLst/>
          </a:blip>
          <a:srcRect t="14748" b="3338"/>
          <a:stretch/>
        </p:blipFill>
        <p:spPr>
          <a:xfrm>
            <a:off x="92126" y="1511085"/>
            <a:ext cx="7116985" cy="4260147"/>
          </a:xfrm>
          <a:prstGeom prst="rect">
            <a:avLst/>
          </a:prstGeom>
          <a:ln w="12700">
            <a:miter lim="400000"/>
          </a:ln>
        </p:spPr>
      </p:pic>
      <p:sp>
        <p:nvSpPr>
          <p:cNvPr id="2" name="Title 1"/>
          <p:cNvSpPr>
            <a:spLocks noGrp="1"/>
          </p:cNvSpPr>
          <p:nvPr>
            <p:ph type="title"/>
          </p:nvPr>
        </p:nvSpPr>
        <p:spPr/>
        <p:txBody>
          <a:bodyPr>
            <a:noAutofit/>
          </a:bodyPr>
          <a:lstStyle/>
          <a:p>
            <a:r>
              <a:rPr lang="da-DK" noProof="0"/>
              <a:t>Forfædre siden chimpansen</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Siden den sidste fælles forfader med aberne for 7 mia. år siden, har der eksisteret mange forskellige arter af menneske (altså ikke bare racer af mennesker, som kun er meget lidt forskellige). Det ved vi fra fossiler, som går omkring syv millioner år tilbage.</a:t>
            </a:r>
          </a:p>
          <a:p>
            <a:pPr marL="0" indent="0">
              <a:buFont typeface="Arial" panose="020B0604020202020204" pitchFamily="34" charset="0"/>
              <a:buNone/>
            </a:pPr>
            <a:r>
              <a:rPr lang="da-DK" dirty="0"/>
              <a:t>En af de kendte arter (ud over os selv) er neandertaleren, måske især fordi den boede i Europa. En anden central art var </a:t>
            </a:r>
            <a:r>
              <a:rPr lang="da-DK" i="1" dirty="0"/>
              <a:t>Homo </a:t>
            </a:r>
            <a:r>
              <a:rPr lang="da-DK" i="1" dirty="0" err="1"/>
              <a:t>Erectus</a:t>
            </a:r>
            <a:r>
              <a:rPr lang="da-DK" dirty="0"/>
              <a:t>, som eksisterede utroligt længe og var mere udbredt. Vi moderne mennesker fra Europa har omkring 2.5% </a:t>
            </a:r>
            <a:r>
              <a:rPr lang="da-DK" dirty="0" err="1"/>
              <a:t>neandertal</a:t>
            </a:r>
            <a:r>
              <a:rPr lang="da-DK" dirty="0"/>
              <a:t>-DNA i os, så på den måde har neandertaleren ”overlevet” lidt, selv om den blev udkonkurreret af os, </a:t>
            </a:r>
            <a:r>
              <a:rPr lang="da-DK" i="1" dirty="0"/>
              <a:t>Homo Sapiens</a:t>
            </a:r>
            <a:r>
              <a:rPr lang="da-DK" dirty="0"/>
              <a:t>, for omkring 40.000 år siden. I det følgende ser vi nærmere på nogle af de abemennesker der udgør vores forfædre siden chimpansen.</a:t>
            </a:r>
          </a:p>
        </p:txBody>
      </p:sp>
      <p:sp>
        <p:nvSpPr>
          <p:cNvPr id="8" name="Oval 7"/>
          <p:cNvSpPr/>
          <p:nvPr/>
        </p:nvSpPr>
        <p:spPr>
          <a:xfrm>
            <a:off x="6132768" y="2589164"/>
            <a:ext cx="655980" cy="6559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5"/>
          <p:cNvSpPr txBox="1">
            <a:spLocks noChangeArrowheads="1"/>
          </p:cNvSpPr>
          <p:nvPr/>
        </p:nvSpPr>
        <p:spPr bwMode="auto">
          <a:xfrm>
            <a:off x="7162801" y="2589164"/>
            <a:ext cx="19811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400" b="1" i="1">
                <a:latin typeface="+mn-lt"/>
              </a:rPr>
              <a:t>Homo sapiens</a:t>
            </a:r>
          </a:p>
          <a:p>
            <a:pPr eaLnBrk="1" hangingPunct="1">
              <a:spcBef>
                <a:spcPct val="0"/>
              </a:spcBef>
            </a:pPr>
            <a:r>
              <a:rPr lang="da-DK" altLang="da-DK" sz="1400">
                <a:latin typeface="+mn-lt"/>
              </a:rPr>
              <a:t>200.000 – nutiden, først i Afrika, nu alle steder!</a:t>
            </a:r>
          </a:p>
        </p:txBody>
      </p:sp>
      <p:sp>
        <p:nvSpPr>
          <p:cNvPr id="15" name="Text Box 5"/>
          <p:cNvSpPr txBox="1">
            <a:spLocks noChangeArrowheads="1"/>
          </p:cNvSpPr>
          <p:nvPr/>
        </p:nvSpPr>
        <p:spPr bwMode="auto">
          <a:xfrm>
            <a:off x="7162801" y="3404383"/>
            <a:ext cx="19811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400" b="1" i="1">
                <a:latin typeface="+mn-lt"/>
              </a:rPr>
              <a:t>Homo </a:t>
            </a:r>
            <a:r>
              <a:rPr lang="da-DK" altLang="da-DK" sz="1400" b="1" i="1" err="1">
                <a:latin typeface="+mn-lt"/>
              </a:rPr>
              <a:t>erectus</a:t>
            </a:r>
            <a:endParaRPr lang="da-DK" altLang="da-DK" sz="1400" b="1" i="1">
              <a:latin typeface="+mn-lt"/>
            </a:endParaRPr>
          </a:p>
          <a:p>
            <a:pPr eaLnBrk="1" hangingPunct="1">
              <a:spcBef>
                <a:spcPct val="0"/>
              </a:spcBef>
            </a:pPr>
            <a:r>
              <a:rPr lang="da-DK" altLang="da-DK" sz="1400">
                <a:latin typeface="+mn-lt"/>
              </a:rPr>
              <a:t>1.800.000 – 140.000 år siden i Afrika og Fjernøsten</a:t>
            </a:r>
          </a:p>
        </p:txBody>
      </p:sp>
      <p:sp>
        <p:nvSpPr>
          <p:cNvPr id="16" name="Text Box 5"/>
          <p:cNvSpPr txBox="1">
            <a:spLocks noChangeArrowheads="1"/>
          </p:cNvSpPr>
          <p:nvPr/>
        </p:nvSpPr>
        <p:spPr bwMode="auto">
          <a:xfrm>
            <a:off x="7162801" y="1790574"/>
            <a:ext cx="212308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eaLnBrk="1" hangingPunct="1">
              <a:spcBef>
                <a:spcPct val="0"/>
              </a:spcBef>
            </a:pPr>
            <a:r>
              <a:rPr lang="da-DK" altLang="da-DK" sz="1400" b="1" i="1">
                <a:latin typeface="+mn-lt"/>
              </a:rPr>
              <a:t>Homo </a:t>
            </a:r>
            <a:r>
              <a:rPr lang="da-DK" altLang="da-DK" sz="1400" b="1" i="1" err="1">
                <a:latin typeface="+mn-lt"/>
              </a:rPr>
              <a:t>neanderthalensis</a:t>
            </a:r>
            <a:endParaRPr lang="da-DK" altLang="da-DK" sz="1400" b="1" i="1">
              <a:latin typeface="+mn-lt"/>
            </a:endParaRPr>
          </a:p>
          <a:p>
            <a:pPr eaLnBrk="1" hangingPunct="1">
              <a:spcBef>
                <a:spcPct val="0"/>
              </a:spcBef>
            </a:pPr>
            <a:r>
              <a:rPr lang="da-DK" altLang="da-DK" sz="1400">
                <a:latin typeface="+mn-lt"/>
              </a:rPr>
              <a:t>600.000 – 30.000 år siden i Europa og Mellemøsten</a:t>
            </a:r>
          </a:p>
        </p:txBody>
      </p:sp>
      <p:sp>
        <p:nvSpPr>
          <p:cNvPr id="17" name="Oval 16"/>
          <p:cNvSpPr/>
          <p:nvPr/>
        </p:nvSpPr>
        <p:spPr>
          <a:xfrm>
            <a:off x="5046903" y="1831916"/>
            <a:ext cx="655980" cy="6559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382268" y="3304301"/>
            <a:ext cx="655980" cy="6559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267"/>
          <p:cNvSpPr/>
          <p:nvPr/>
        </p:nvSpPr>
        <p:spPr>
          <a:xfrm rot="5400000">
            <a:off x="6652542" y="5032253"/>
            <a:ext cx="1351305" cy="19752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sz="1000" dirty="0">
                <a:solidFill>
                  <a:schemeClr val="bg1">
                    <a:lumMod val="50000"/>
                  </a:schemeClr>
                </a:solidFill>
              </a:rPr>
              <a:t>Ophavsret ukendt</a:t>
            </a:r>
            <a:endParaRPr sz="1000" dirty="0">
              <a:solidFill>
                <a:schemeClr val="bg1">
                  <a:lumMod val="50000"/>
                </a:schemeClr>
              </a:solidFill>
            </a:endParaRPr>
          </a:p>
        </p:txBody>
      </p:sp>
    </p:spTree>
    <p:extLst>
      <p:ext uri="{BB962C8B-B14F-4D97-AF65-F5344CB8AC3E}">
        <p14:creationId xmlns:p14="http://schemas.microsoft.com/office/powerpoint/2010/main" val="1471522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185988"/>
            <a:ext cx="7886700" cy="1400175"/>
          </a:xfrm>
        </p:spPr>
        <p:txBody>
          <a:bodyPr>
            <a:normAutofit/>
          </a:bodyPr>
          <a:lstStyle/>
          <a:p>
            <a:pPr algn="ctr"/>
            <a:r>
              <a:rPr lang="da-DK" sz="6000" noProof="0"/>
              <a:t>Udvandringen til Europa</a:t>
            </a:r>
          </a:p>
        </p:txBody>
      </p:sp>
      <p:sp>
        <p:nvSpPr>
          <p:cNvPr id="4" name="Content Placeholder 2"/>
          <p:cNvSpPr txBox="1">
            <a:spLocks/>
          </p:cNvSpPr>
          <p:nvPr/>
        </p:nvSpPr>
        <p:spPr>
          <a:xfrm>
            <a:off x="0" y="5452782"/>
            <a:ext cx="9144000" cy="140521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Det vil blive klart i dette afsnit at danskere (og generelt moderne mennesker i Europa) er en blanding af flere forskellige folkeslag. Først og fremmest er der neandertalerne, som boede i området før det </a:t>
            </a:r>
            <a:r>
              <a:rPr lang="da-DK" i="1" dirty="0"/>
              <a:t>H. sapiens</a:t>
            </a:r>
            <a:r>
              <a:rPr lang="da-DK" dirty="0"/>
              <a:t> kom til området (indtil for 40.000 år siden), hvoraf vi har enkelte % af vores DNA til fælles med. Der har været forskellige migrationer i perioden for mellem 40.000 og 15.000 år siden, men inden for de sidste år er vi særligt blevet klogere på de seneste tre migrationer fra stenalder til bronzealder (for mellem 12.500 og 4.000 år siden).</a:t>
            </a:r>
          </a:p>
          <a:p>
            <a:pPr marL="0" indent="0">
              <a:buFont typeface="Arial" panose="020B0604020202020204" pitchFamily="34" charset="0"/>
              <a:buNone/>
            </a:pPr>
            <a:r>
              <a:rPr lang="da-DK" dirty="0"/>
              <a:t>Europas og specielt Danmarks befolkning stammer nemlig ikke fra den oprindelige jæger-samler befolkning. Disse kom til ved den første (</a:t>
            </a:r>
            <a:r>
              <a:rPr lang="da-DK" dirty="0" err="1"/>
              <a:t>mesolitiske</a:t>
            </a:r>
            <a:r>
              <a:rPr lang="da-DK" dirty="0"/>
              <a:t>) indvandring til Danmark for omkring 12.500 år siden. Agerbrugsrevolutionen bragte en ny (neolitisk) indvandring til Danmark for 6000 år siden, som langsomt udkonkurrerede de tidligere beboere. Senere i bronzealderen for ca. 4000-5000 år siden kom </a:t>
            </a:r>
            <a:r>
              <a:rPr lang="da-DK" dirty="0" err="1"/>
              <a:t>Yamnaya</a:t>
            </a:r>
            <a:r>
              <a:rPr lang="da-DK" dirty="0"/>
              <a:t>-folket til, og de er de egentlige grundlæggere af det europæiske og danske DNA (30-50% i os).</a:t>
            </a:r>
          </a:p>
          <a:p>
            <a:pPr marL="0" indent="0">
              <a:buFont typeface="Arial" panose="020B0604020202020204" pitchFamily="34" charset="0"/>
              <a:buNone/>
            </a:pPr>
            <a:r>
              <a:rPr lang="da-DK" dirty="0"/>
              <a:t>En fin oversigt over hvilke aldre der skete hvornår i Danmark og andre dele af Europa kan </a:t>
            </a:r>
            <a:r>
              <a:rPr lang="da-DK" dirty="0">
                <a:hlinkClick r:id="rId2"/>
              </a:rPr>
              <a:t>findes i Den Store Danske</a:t>
            </a:r>
            <a:r>
              <a:rPr lang="da-DK" dirty="0"/>
              <a:t>. </a:t>
            </a:r>
          </a:p>
        </p:txBody>
      </p:sp>
    </p:spTree>
    <p:extLst>
      <p:ext uri="{BB962C8B-B14F-4D97-AF65-F5344CB8AC3E}">
        <p14:creationId xmlns:p14="http://schemas.microsoft.com/office/powerpoint/2010/main" val="2020957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3"/>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522878" y="3329356"/>
            <a:ext cx="6098243" cy="2427500"/>
          </a:xfrm>
          <a:prstGeom prst="rect">
            <a:avLst/>
          </a:prstGeom>
        </p:spPr>
      </p:pic>
      <p:sp>
        <p:nvSpPr>
          <p:cNvPr id="5" name="Title 4"/>
          <p:cNvSpPr>
            <a:spLocks noGrp="1"/>
          </p:cNvSpPr>
          <p:nvPr>
            <p:ph type="title"/>
          </p:nvPr>
        </p:nvSpPr>
        <p:spPr/>
        <p:txBody>
          <a:bodyPr/>
          <a:lstStyle/>
          <a:p>
            <a:r>
              <a:rPr lang="da-DK" dirty="0"/>
              <a:t>De første europæere</a:t>
            </a:r>
          </a:p>
        </p:txBody>
      </p:sp>
      <p:sp>
        <p:nvSpPr>
          <p:cNvPr id="7" name="Content Placeholder 6"/>
          <p:cNvSpPr>
            <a:spLocks noGrp="1"/>
          </p:cNvSpPr>
          <p:nvPr>
            <p:ph idx="1"/>
          </p:nvPr>
        </p:nvSpPr>
        <p:spPr>
          <a:xfrm>
            <a:off x="628648" y="1825625"/>
            <a:ext cx="7379076" cy="1429017"/>
          </a:xfrm>
        </p:spPr>
        <p:txBody>
          <a:bodyPr>
            <a:normAutofit fontScale="55000" lnSpcReduction="20000"/>
          </a:bodyPr>
          <a:lstStyle/>
          <a:p>
            <a:r>
              <a:rPr lang="da-DK" dirty="0"/>
              <a:t>De første befolkningsgrupper af </a:t>
            </a:r>
            <a:r>
              <a:rPr lang="da-DK" i="1" dirty="0"/>
              <a:t>H. sapiens</a:t>
            </a:r>
            <a:r>
              <a:rPr lang="da-DK" dirty="0"/>
              <a:t> opstår som mindre stammesamfund for 50.000 år siden</a:t>
            </a:r>
          </a:p>
          <a:p>
            <a:r>
              <a:rPr lang="da-DK" dirty="0"/>
              <a:t>Vi kender dog endnu ikke alle detaljerne, men de første ældre fund bliver i disse dage analyseret og præsenteret</a:t>
            </a:r>
          </a:p>
          <a:p>
            <a:r>
              <a:rPr lang="da-DK" dirty="0"/>
              <a:t>Det vi kan sige er alt der helt sikkert været flere forskellige migrationer i perioden efter de første bølger og inden </a:t>
            </a:r>
            <a:r>
              <a:rPr lang="da-DK" dirty="0" err="1"/>
              <a:t>mesolitikum</a:t>
            </a:r>
            <a:r>
              <a:rPr lang="da-DK" dirty="0"/>
              <a:t> (for mellem 40.000 og 15.000 år siden)</a:t>
            </a:r>
          </a:p>
        </p:txBody>
      </p:sp>
      <p:sp>
        <p:nvSpPr>
          <p:cNvPr id="17"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Fundene i tiden inden </a:t>
            </a:r>
            <a:r>
              <a:rPr lang="da-DK" dirty="0" err="1"/>
              <a:t>mesolitikum</a:t>
            </a:r>
            <a:r>
              <a:rPr lang="da-DK" dirty="0"/>
              <a:t> (mere end 15.000 år siden), er endnu for få og for spredte i tid og rum, til at kunne drage stærke konklusioner. Det er svært at klassificere, hvornår der er foregået genetisk udskiftning (grundet migration og kulturudvidelser) og hvornår det blot er genetisk struktur (altså forskellige kulturer).</a:t>
            </a:r>
          </a:p>
          <a:p>
            <a:pPr marL="0" indent="0">
              <a:buNone/>
            </a:pPr>
            <a:r>
              <a:rPr lang="da-DK" dirty="0"/>
              <a:t>I det område, som i dag er Europa, har der i en periode på omkring 10.000 år levet neandertalere og moderne mennesker side om side. Det er jo lidt fascinerende at tænke på; det er ikke bare mennesker, som ser lidt anderledes ud, men helt anderledes ud - en helt anden verden end den vi lever i i dag, hvor alle levende mennesker er </a:t>
            </a:r>
            <a:r>
              <a:rPr lang="da-DK" i="1" dirty="0"/>
              <a:t>Homo sapiens</a:t>
            </a:r>
            <a:r>
              <a:rPr lang="da-DK" dirty="0"/>
              <a:t>.</a:t>
            </a:r>
          </a:p>
        </p:txBody>
      </p:sp>
      <p:sp>
        <p:nvSpPr>
          <p:cNvPr id="20" name="Shape 267"/>
          <p:cNvSpPr/>
          <p:nvPr/>
        </p:nvSpPr>
        <p:spPr>
          <a:xfrm rot="3905777">
            <a:off x="6833009" y="5201094"/>
            <a:ext cx="1061867" cy="200111"/>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just">
              <a:defRPr sz="1800">
                <a:solidFill>
                  <a:schemeClr val="accent6">
                    <a:hueOff val="-12921703"/>
                    <a:satOff val="-11099"/>
                    <a:lumOff val="-7127"/>
                  </a:schemeClr>
                </a:solidFill>
              </a:defRPr>
            </a:pPr>
            <a:r>
              <a:rPr lang="en-US" sz="800" dirty="0">
                <a:hlinkClick r:id="rId3"/>
              </a:rPr>
              <a:t>Fu et al. </a:t>
            </a:r>
            <a:r>
              <a:rPr lang="en-US" sz="800" i="1" dirty="0">
                <a:hlinkClick r:id="rId3"/>
              </a:rPr>
              <a:t>Nature </a:t>
            </a:r>
            <a:r>
              <a:rPr lang="en-US" sz="800" dirty="0">
                <a:hlinkClick r:id="rId3"/>
              </a:rPr>
              <a:t>(2016)</a:t>
            </a:r>
            <a:endParaRPr lang="en-US" sz="800" dirty="0"/>
          </a:p>
        </p:txBody>
      </p:sp>
    </p:spTree>
    <p:extLst>
      <p:ext uri="{BB962C8B-B14F-4D97-AF65-F5344CB8AC3E}">
        <p14:creationId xmlns:p14="http://schemas.microsoft.com/office/powerpoint/2010/main" val="1636329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02733" y="2095859"/>
            <a:ext cx="2664588" cy="3140968"/>
          </a:xfrm>
          <a:prstGeom prst="rect">
            <a:avLst/>
          </a:prstGeom>
        </p:spPr>
      </p:pic>
      <p:cxnSp>
        <p:nvCxnSpPr>
          <p:cNvPr id="6" name="Straight Arrow Connector 5"/>
          <p:cNvCxnSpPr>
            <a:stCxn id="12" idx="2"/>
          </p:cNvCxnSpPr>
          <p:nvPr/>
        </p:nvCxnSpPr>
        <p:spPr>
          <a:xfrm flipH="1">
            <a:off x="7574604" y="1432376"/>
            <a:ext cx="292352" cy="998654"/>
          </a:xfrm>
          <a:prstGeom prst="straightConnector1">
            <a:avLst/>
          </a:prstGeom>
          <a:ln w="2857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3" idx="2"/>
          </p:cNvCxnSpPr>
          <p:nvPr/>
        </p:nvCxnSpPr>
        <p:spPr>
          <a:xfrm>
            <a:off x="6318080" y="1895999"/>
            <a:ext cx="768886" cy="1197397"/>
          </a:xfrm>
          <a:prstGeom prst="straightConnector1">
            <a:avLst/>
          </a:prstGeom>
          <a:ln w="2857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7920322" y="4958159"/>
            <a:ext cx="750968" cy="345085"/>
          </a:xfrm>
          <a:prstGeom prst="straightConnector1">
            <a:avLst/>
          </a:prstGeom>
          <a:ln w="2857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021711" y="1124599"/>
            <a:ext cx="1690489" cy="307777"/>
          </a:xfrm>
          <a:prstGeom prst="rect">
            <a:avLst/>
          </a:prstGeom>
          <a:noFill/>
        </p:spPr>
        <p:txBody>
          <a:bodyPr wrap="square" rtlCol="0">
            <a:spAutoFit/>
          </a:bodyPr>
          <a:lstStyle/>
          <a:p>
            <a:r>
              <a:rPr lang="da-DK" sz="1400"/>
              <a:t>Stor hjernevolumen</a:t>
            </a:r>
          </a:p>
        </p:txBody>
      </p:sp>
      <p:sp>
        <p:nvSpPr>
          <p:cNvPr id="13" name="TextBox 12"/>
          <p:cNvSpPr txBox="1"/>
          <p:nvPr/>
        </p:nvSpPr>
        <p:spPr>
          <a:xfrm>
            <a:off x="5291667" y="1588222"/>
            <a:ext cx="2052826" cy="307777"/>
          </a:xfrm>
          <a:prstGeom prst="rect">
            <a:avLst/>
          </a:prstGeom>
          <a:noFill/>
        </p:spPr>
        <p:txBody>
          <a:bodyPr wrap="square" rtlCol="0">
            <a:spAutoFit/>
          </a:bodyPr>
          <a:lstStyle/>
          <a:p>
            <a:r>
              <a:rPr lang="da-DK" sz="1400"/>
              <a:t>Rektangul</a:t>
            </a:r>
            <a:r>
              <a:rPr lang="da-DK" sz="1400">
                <a:solidFill>
                  <a:srgbClr val="000000"/>
                </a:solidFill>
              </a:rPr>
              <a:t>æ</a:t>
            </a:r>
            <a:r>
              <a:rPr lang="da-DK" sz="1400"/>
              <a:t>re </a:t>
            </a:r>
            <a:r>
              <a:rPr lang="da-DK" sz="1400">
                <a:solidFill>
                  <a:srgbClr val="000000"/>
                </a:solidFill>
              </a:rPr>
              <a:t>ø</a:t>
            </a:r>
            <a:r>
              <a:rPr lang="da-DK" sz="1400"/>
              <a:t>jenhuler</a:t>
            </a:r>
          </a:p>
        </p:txBody>
      </p:sp>
      <p:sp>
        <p:nvSpPr>
          <p:cNvPr id="14" name="TextBox 13"/>
          <p:cNvSpPr txBox="1"/>
          <p:nvPr/>
        </p:nvSpPr>
        <p:spPr>
          <a:xfrm>
            <a:off x="8295806" y="5282798"/>
            <a:ext cx="871620" cy="307777"/>
          </a:xfrm>
          <a:prstGeom prst="rect">
            <a:avLst/>
          </a:prstGeom>
          <a:noFill/>
        </p:spPr>
        <p:txBody>
          <a:bodyPr wrap="square" rtlCol="0">
            <a:spAutoFit/>
          </a:bodyPr>
          <a:lstStyle/>
          <a:p>
            <a:pPr algn="ctr"/>
            <a:r>
              <a:rPr lang="da-DK" sz="1400" dirty="0"/>
              <a:t>Hage</a:t>
            </a:r>
          </a:p>
        </p:txBody>
      </p:sp>
      <p:sp>
        <p:nvSpPr>
          <p:cNvPr id="5" name="Title 4"/>
          <p:cNvSpPr>
            <a:spLocks noGrp="1"/>
          </p:cNvSpPr>
          <p:nvPr>
            <p:ph type="title"/>
          </p:nvPr>
        </p:nvSpPr>
        <p:spPr/>
        <p:txBody>
          <a:bodyPr/>
          <a:lstStyle/>
          <a:p>
            <a:r>
              <a:rPr lang="da-DK" err="1"/>
              <a:t>Cro-Magnon</a:t>
            </a:r>
            <a:endParaRPr lang="da-DK"/>
          </a:p>
        </p:txBody>
      </p:sp>
      <p:sp>
        <p:nvSpPr>
          <p:cNvPr id="7" name="Content Placeholder 6"/>
          <p:cNvSpPr>
            <a:spLocks noGrp="1"/>
          </p:cNvSpPr>
          <p:nvPr>
            <p:ph idx="1"/>
          </p:nvPr>
        </p:nvSpPr>
        <p:spPr>
          <a:xfrm>
            <a:off x="628649" y="1825626"/>
            <a:ext cx="4798484" cy="2200338"/>
          </a:xfrm>
        </p:spPr>
        <p:txBody>
          <a:bodyPr>
            <a:normAutofit fontScale="62500" lnSpcReduction="20000"/>
          </a:bodyPr>
          <a:lstStyle/>
          <a:p>
            <a:r>
              <a:rPr lang="da-DK" dirty="0" err="1">
                <a:solidFill>
                  <a:srgbClr val="000000"/>
                </a:solidFill>
              </a:rPr>
              <a:t>Cro-Magnon</a:t>
            </a:r>
            <a:r>
              <a:rPr lang="da-DK" dirty="0">
                <a:solidFill>
                  <a:srgbClr val="000000"/>
                </a:solidFill>
              </a:rPr>
              <a:t> er det tidligere brugte navn for Europas ældste befolkning af </a:t>
            </a:r>
            <a:r>
              <a:rPr lang="da-DK" i="1" dirty="0">
                <a:solidFill>
                  <a:srgbClr val="000000"/>
                </a:solidFill>
              </a:rPr>
              <a:t>H. sapiens</a:t>
            </a:r>
            <a:endParaRPr lang="da-DK" dirty="0">
              <a:solidFill>
                <a:srgbClr val="000000"/>
              </a:solidFill>
            </a:endParaRPr>
          </a:p>
          <a:p>
            <a:r>
              <a:rPr lang="da-DK" dirty="0">
                <a:solidFill>
                  <a:srgbClr val="000000"/>
                </a:solidFill>
              </a:rPr>
              <a:t>Æ</a:t>
            </a:r>
            <a:r>
              <a:rPr lang="da-DK" dirty="0"/>
              <a:t>ldste velbevarede </a:t>
            </a:r>
            <a:r>
              <a:rPr lang="da-DK" dirty="0" err="1"/>
              <a:t>Cro-Magnon</a:t>
            </a:r>
            <a:r>
              <a:rPr lang="da-DK" dirty="0"/>
              <a:t> er ca. 35.000 </a:t>
            </a:r>
            <a:r>
              <a:rPr lang="da-DK" dirty="0">
                <a:solidFill>
                  <a:srgbClr val="000000"/>
                </a:solidFill>
              </a:rPr>
              <a:t>å</a:t>
            </a:r>
            <a:r>
              <a:rPr lang="da-DK" dirty="0"/>
              <a:t>r gamle, men der er fundet 40-45.000 </a:t>
            </a:r>
            <a:r>
              <a:rPr lang="da-DK" dirty="0">
                <a:solidFill>
                  <a:srgbClr val="000000"/>
                </a:solidFill>
              </a:rPr>
              <a:t>å</a:t>
            </a:r>
            <a:r>
              <a:rPr lang="da-DK" dirty="0"/>
              <a:t>r gamle </a:t>
            </a:r>
            <a:r>
              <a:rPr lang="da-DK" i="1" dirty="0"/>
              <a:t>H. sapiens </a:t>
            </a:r>
            <a:r>
              <a:rPr lang="da-DK" dirty="0"/>
              <a:t>t</a:t>
            </a:r>
            <a:r>
              <a:rPr lang="da-DK" dirty="0">
                <a:solidFill>
                  <a:srgbClr val="000000"/>
                </a:solidFill>
              </a:rPr>
              <a:t>æ</a:t>
            </a:r>
            <a:r>
              <a:rPr lang="da-DK" dirty="0"/>
              <a:t>nder og redskaber i Europa</a:t>
            </a:r>
          </a:p>
          <a:p>
            <a:r>
              <a:rPr lang="da-DK" dirty="0"/>
              <a:t>Det ser altså ud til at det er </a:t>
            </a:r>
            <a:r>
              <a:rPr lang="da-DK" dirty="0" err="1"/>
              <a:t>Cro-Magnon</a:t>
            </a:r>
            <a:r>
              <a:rPr lang="da-DK" dirty="0"/>
              <a:t> som har overtaget efter neandertalerne i Europa </a:t>
            </a:r>
          </a:p>
          <a:p>
            <a:endParaRPr lang="da-DK" dirty="0"/>
          </a:p>
        </p:txBody>
      </p:sp>
      <p:sp>
        <p:nvSpPr>
          <p:cNvPr id="17"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Denne tidlige befolkning af det moderne menneske i Europa, er navngivet efter det franske udtryk for den store grotte, hvor de første eksemplarer blev fundet i Les </a:t>
            </a:r>
            <a:r>
              <a:rPr lang="da-DK" dirty="0" err="1"/>
              <a:t>Eyzies</a:t>
            </a:r>
            <a:r>
              <a:rPr lang="da-DK" dirty="0"/>
              <a:t>, Frankrig. Da der nu er fund fra mange andre steder i Europa, benytter man generelt udtrykket ’anatomisk moderne menneske’ om gruppen af tidligere mennesker i Europa og for de individuelle fund benytter man stednavnet for fundene.</a:t>
            </a:r>
          </a:p>
          <a:p>
            <a:pPr marL="0" indent="0">
              <a:buNone/>
            </a:pPr>
            <a:r>
              <a:rPr lang="da-DK" dirty="0"/>
              <a:t>Fra kranier kan man se forskellen fra neandertalere i form af langt mere rektangulære øjenhuler og en mere fremskudt hage. Der er dog ikke (særligt meget) DNA bevaret fra disse fund, så vi kan endnu ikke blive meget klogere på præcis hvem de var. Indtil videre ser der ikke ud til at være neandertaler gener hos et 28.000 år gammelt </a:t>
            </a:r>
            <a:r>
              <a:rPr lang="da-DK" dirty="0" err="1"/>
              <a:t>Cro-Magnon</a:t>
            </a:r>
            <a:r>
              <a:rPr lang="da-DK" dirty="0"/>
              <a:t> fund (se fx </a:t>
            </a:r>
            <a:r>
              <a:rPr lang="da-DK" dirty="0">
                <a:hlinkClick r:id="rId3"/>
              </a:rPr>
              <a:t>Caramelli et al. PloS 2008</a:t>
            </a:r>
            <a:r>
              <a:rPr lang="da-DK" dirty="0"/>
              <a:t>). Neandertaleren har haft træspyd med ildhærdede træspidser, men </a:t>
            </a:r>
            <a:r>
              <a:rPr lang="da-DK" dirty="0" err="1"/>
              <a:t>Cro-Magnon</a:t>
            </a:r>
            <a:r>
              <a:rPr lang="da-DK" dirty="0"/>
              <a:t> ser ud til at være den tidligste forfader der har produceret stenværktøj.</a:t>
            </a:r>
          </a:p>
        </p:txBody>
      </p:sp>
      <p:pic>
        <p:nvPicPr>
          <p:cNvPr id="21506" name="Picture 2" descr="https://upload.wikimedia.org/wikipedia/commons/thumb/1/19/Silex_cromagnon_noir.jpg/1024px-Silex_cromagnon_no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127" y="3819288"/>
            <a:ext cx="2715122" cy="1532559"/>
          </a:xfrm>
          <a:prstGeom prst="rect">
            <a:avLst/>
          </a:prstGeom>
          <a:noFill/>
          <a:extLst>
            <a:ext uri="{909E8E84-426E-40DD-AFC4-6F175D3DCCD1}">
              <a14:hiddenFill xmlns:a14="http://schemas.microsoft.com/office/drawing/2010/main">
                <a:solidFill>
                  <a:srgbClr val="FFFFFF"/>
                </a:solidFill>
              </a14:hiddenFill>
            </a:ext>
          </a:extLst>
        </p:spPr>
      </p:pic>
      <p:sp>
        <p:nvSpPr>
          <p:cNvPr id="32" name="Shape 267"/>
          <p:cNvSpPr/>
          <p:nvPr/>
        </p:nvSpPr>
        <p:spPr>
          <a:xfrm rot="5400000">
            <a:off x="3732169" y="4392042"/>
            <a:ext cx="139061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en-US" sz="1000" dirty="0">
                <a:hlinkClick r:id="rId5"/>
              </a:rPr>
              <a:t>Didier Descouens</a:t>
            </a:r>
            <a:endParaRPr lang="en-US" sz="1000" dirty="0"/>
          </a:p>
        </p:txBody>
      </p:sp>
      <p:sp>
        <p:nvSpPr>
          <p:cNvPr id="33" name="TextBox 32"/>
          <p:cNvSpPr txBox="1"/>
          <p:nvPr/>
        </p:nvSpPr>
        <p:spPr>
          <a:xfrm>
            <a:off x="1028798" y="5368303"/>
            <a:ext cx="3774571" cy="307777"/>
          </a:xfrm>
          <a:prstGeom prst="rect">
            <a:avLst/>
          </a:prstGeom>
          <a:noFill/>
        </p:spPr>
        <p:txBody>
          <a:bodyPr wrap="square" rtlCol="0">
            <a:spAutoFit/>
          </a:bodyPr>
          <a:lstStyle/>
          <a:p>
            <a:pPr algn="ctr"/>
            <a:r>
              <a:rPr lang="da-DK" sz="1400"/>
              <a:t>Skraber fundet i grotten med </a:t>
            </a:r>
            <a:r>
              <a:rPr lang="da-DK" sz="1400" err="1"/>
              <a:t>Cro-Magnon</a:t>
            </a:r>
            <a:endParaRPr lang="da-DK" sz="1400"/>
          </a:p>
        </p:txBody>
      </p:sp>
      <p:pic>
        <p:nvPicPr>
          <p:cNvPr id="1026" name="Picture 2" descr="https://upload.wikimedia.org/wikipedia/commons/e/e0/Homo_sapiens_neanderthalens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4325" y="3613425"/>
            <a:ext cx="1479431" cy="188634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054217" y="5236827"/>
            <a:ext cx="1149155" cy="307777"/>
          </a:xfrm>
          <a:prstGeom prst="rect">
            <a:avLst/>
          </a:prstGeom>
          <a:noFill/>
        </p:spPr>
        <p:txBody>
          <a:bodyPr wrap="square" rtlCol="0">
            <a:spAutoFit/>
          </a:bodyPr>
          <a:lstStyle/>
          <a:p>
            <a:pPr algn="ctr"/>
            <a:r>
              <a:rPr lang="da-DK" sz="1400" dirty="0" err="1"/>
              <a:t>Cro-Magnon</a:t>
            </a:r>
            <a:endParaRPr lang="da-DK" sz="1400" dirty="0"/>
          </a:p>
        </p:txBody>
      </p:sp>
      <p:sp>
        <p:nvSpPr>
          <p:cNvPr id="18" name="TextBox 17"/>
          <p:cNvSpPr txBox="1"/>
          <p:nvPr/>
        </p:nvSpPr>
        <p:spPr>
          <a:xfrm>
            <a:off x="5129462" y="5479606"/>
            <a:ext cx="1149155" cy="307777"/>
          </a:xfrm>
          <a:prstGeom prst="rect">
            <a:avLst/>
          </a:prstGeom>
          <a:noFill/>
        </p:spPr>
        <p:txBody>
          <a:bodyPr wrap="square" rtlCol="0">
            <a:spAutoFit/>
          </a:bodyPr>
          <a:lstStyle/>
          <a:p>
            <a:pPr algn="ctr"/>
            <a:r>
              <a:rPr lang="da-DK" sz="1400" dirty="0"/>
              <a:t>Neandertaler</a:t>
            </a:r>
          </a:p>
        </p:txBody>
      </p:sp>
      <p:sp>
        <p:nvSpPr>
          <p:cNvPr id="19" name="Shape 267"/>
          <p:cNvSpPr/>
          <p:nvPr/>
        </p:nvSpPr>
        <p:spPr>
          <a:xfrm rot="5400000">
            <a:off x="4058410" y="4294993"/>
            <a:ext cx="162340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en-US" sz="1000" dirty="0">
                <a:hlinkClick r:id="rId7"/>
              </a:rPr>
              <a:t>Wikimedia Commons/Luna04</a:t>
            </a:r>
            <a:endParaRPr lang="en-US" sz="1000" dirty="0"/>
          </a:p>
        </p:txBody>
      </p:sp>
      <p:sp>
        <p:nvSpPr>
          <p:cNvPr id="20" name="Shape 267"/>
          <p:cNvSpPr/>
          <p:nvPr/>
        </p:nvSpPr>
        <p:spPr>
          <a:xfrm rot="5400000">
            <a:off x="8155597" y="2755440"/>
            <a:ext cx="162340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just">
              <a:defRPr sz="1800">
                <a:solidFill>
                  <a:schemeClr val="accent6">
                    <a:hueOff val="-12921703"/>
                    <a:satOff val="-11099"/>
                    <a:lumOff val="-7127"/>
                  </a:schemeClr>
                </a:solidFill>
              </a:defRPr>
            </a:pPr>
            <a:r>
              <a:rPr lang="en-US" sz="1000" dirty="0">
                <a:hlinkClick r:id="rId8"/>
              </a:rPr>
              <a:t>Wikimedia Commons/120</a:t>
            </a:r>
            <a:endParaRPr lang="en-US" sz="1000" dirty="0"/>
          </a:p>
        </p:txBody>
      </p:sp>
    </p:spTree>
    <p:extLst>
      <p:ext uri="{BB962C8B-B14F-4D97-AF65-F5344CB8AC3E}">
        <p14:creationId xmlns:p14="http://schemas.microsoft.com/office/powerpoint/2010/main" val="50132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6229878" y="2220935"/>
            <a:ext cx="2915816" cy="3610058"/>
            <a:chOff x="6229878" y="2220935"/>
            <a:chExt cx="2915816" cy="3610058"/>
          </a:xfrm>
        </p:grpSpPr>
        <p:pic>
          <p:nvPicPr>
            <p:cNvPr id="38" name="Picture 37"/>
            <p:cNvPicPr>
              <a:picLocks noChangeAspect="1"/>
            </p:cNvPicPr>
            <p:nvPr/>
          </p:nvPicPr>
          <p:blipFill>
            <a:blip r:embed="rId2"/>
            <a:stretch>
              <a:fillRect/>
            </a:stretch>
          </p:blipFill>
          <p:spPr>
            <a:xfrm>
              <a:off x="6229878" y="2220935"/>
              <a:ext cx="2915816" cy="3610058"/>
            </a:xfrm>
            <a:prstGeom prst="rect">
              <a:avLst/>
            </a:prstGeom>
          </p:spPr>
        </p:pic>
        <p:sp>
          <p:nvSpPr>
            <p:cNvPr id="39" name="Oval 38"/>
            <p:cNvSpPr/>
            <p:nvPr/>
          </p:nvSpPr>
          <p:spPr>
            <a:xfrm>
              <a:off x="6946413" y="4873925"/>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7283478" y="3725640"/>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7427494" y="4801917"/>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p:txBody>
          <a:bodyPr/>
          <a:lstStyle/>
          <a:p>
            <a:r>
              <a:rPr lang="da-DK"/>
              <a:t>De første danskere</a:t>
            </a:r>
          </a:p>
        </p:txBody>
      </p:sp>
      <p:sp>
        <p:nvSpPr>
          <p:cNvPr id="7" name="Content Placeholder 6"/>
          <p:cNvSpPr>
            <a:spLocks noGrp="1"/>
          </p:cNvSpPr>
          <p:nvPr>
            <p:ph idx="1"/>
          </p:nvPr>
        </p:nvSpPr>
        <p:spPr>
          <a:xfrm>
            <a:off x="628649" y="1825626"/>
            <a:ext cx="4798484" cy="1900014"/>
          </a:xfrm>
        </p:spPr>
        <p:txBody>
          <a:bodyPr>
            <a:normAutofit fontScale="62500" lnSpcReduction="20000"/>
          </a:bodyPr>
          <a:lstStyle/>
          <a:p>
            <a:r>
              <a:rPr lang="da-DK" dirty="0"/>
              <a:t>Tidligt spor?: Marvspaltede d</a:t>
            </a:r>
            <a:r>
              <a:rPr lang="da-DK" dirty="0">
                <a:solidFill>
                  <a:srgbClr val="000000"/>
                </a:solidFill>
              </a:rPr>
              <a:t>å</a:t>
            </a:r>
            <a:r>
              <a:rPr lang="da-DK" dirty="0"/>
              <a:t>dyr-knogler fundet i Hollerup, som er mere end 100.000 år gamle (skyldes nok ikke mennesker)</a:t>
            </a:r>
          </a:p>
          <a:p>
            <a:r>
              <a:rPr lang="da-DK" dirty="0"/>
              <a:t> Ældste sikre spor: Pilespidser i og ved samling af rensdyrknogler fundet ved Slotseng i Jylland, som er omkring 14.100 år gamle</a:t>
            </a:r>
          </a:p>
          <a:p>
            <a:r>
              <a:rPr lang="da-DK" dirty="0"/>
              <a:t>Endnu ikke noget DNA publiceret fra Danmarks Stenalder</a:t>
            </a:r>
          </a:p>
          <a:p>
            <a:endParaRPr lang="da-DK" dirty="0"/>
          </a:p>
          <a:p>
            <a:endParaRPr lang="da-DK" dirty="0"/>
          </a:p>
        </p:txBody>
      </p:sp>
      <p:sp>
        <p:nvSpPr>
          <p:cNvPr id="17"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Studie fra 2012 afgjorde at der ikke er tegn på at  menneskelig aktivitet er skyld i spaltningen af knoglerne (se artikel i Skalk 2012(5), s 6-10).</a:t>
            </a:r>
          </a:p>
          <a:p>
            <a:pPr marL="0" indent="0">
              <a:buNone/>
            </a:pPr>
            <a:r>
              <a:rPr lang="da-DK"/>
              <a:t>Resterne efter mindst 11 rensdyr blev fundet i Slotseng og er sandsynligvis resultatet af jagt udført af rensdyrjægere fra Hamburgkulturen. Pilespidser og rensdyrknogler var der masser af, men særligt det at finde en knogle med et stykke flint i, bevidner at det er dyr der er blevet nedlagt i jagt (se </a:t>
            </a:r>
            <a:r>
              <a:rPr lang="da-DK">
                <a:hlinkClick r:id="rId3"/>
              </a:rPr>
              <a:t>nyhed fra Nationalmuseet</a:t>
            </a:r>
            <a:r>
              <a:rPr lang="da-DK"/>
              <a:t>).</a:t>
            </a:r>
          </a:p>
          <a:p>
            <a:pPr marL="0" indent="0">
              <a:buNone/>
            </a:pPr>
            <a:endParaRPr lang="da-DK"/>
          </a:p>
          <a:p>
            <a:pPr marL="0" indent="0">
              <a:buNone/>
            </a:pPr>
            <a:endParaRPr lang="da-DK"/>
          </a:p>
        </p:txBody>
      </p:sp>
      <p:pic>
        <p:nvPicPr>
          <p:cNvPr id="19" name="Picture 18"/>
          <p:cNvPicPr>
            <a:picLocks noChangeAspect="1"/>
          </p:cNvPicPr>
          <p:nvPr/>
        </p:nvPicPr>
        <p:blipFill rotWithShape="1">
          <a:blip r:embed="rId4"/>
          <a:srcRect r="7303"/>
          <a:stretch/>
        </p:blipFill>
        <p:spPr>
          <a:xfrm>
            <a:off x="44423" y="3692725"/>
            <a:ext cx="2478200" cy="2003314"/>
          </a:xfrm>
          <a:prstGeom prst="rect">
            <a:avLst/>
          </a:prstGeom>
        </p:spPr>
      </p:pic>
      <p:pic>
        <p:nvPicPr>
          <p:cNvPr id="3" name="Picture 2"/>
          <p:cNvPicPr>
            <a:picLocks noChangeAspect="1"/>
          </p:cNvPicPr>
          <p:nvPr/>
        </p:nvPicPr>
        <p:blipFill rotWithShape="1">
          <a:blip r:embed="rId5"/>
          <a:srcRect l="16777" t="3077" r="13239" b="3396"/>
          <a:stretch/>
        </p:blipFill>
        <p:spPr>
          <a:xfrm rot="5400000">
            <a:off x="6369428" y="-133601"/>
            <a:ext cx="1796128" cy="3000469"/>
          </a:xfrm>
          <a:prstGeom prst="rect">
            <a:avLst/>
          </a:prstGeom>
        </p:spPr>
      </p:pic>
      <p:sp>
        <p:nvSpPr>
          <p:cNvPr id="20" name="Shape 267"/>
          <p:cNvSpPr/>
          <p:nvPr/>
        </p:nvSpPr>
        <p:spPr>
          <a:xfrm rot="5400000">
            <a:off x="8202554" y="1028420"/>
            <a:ext cx="139061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en-US" sz="1000">
                <a:hlinkClick r:id="rId6"/>
              </a:rPr>
              <a:t>Nationalmuseet</a:t>
            </a:r>
            <a:endParaRPr lang="en-US" sz="1000"/>
          </a:p>
        </p:txBody>
      </p:sp>
      <p:cxnSp>
        <p:nvCxnSpPr>
          <p:cNvPr id="8" name="Straight Arrow Connector 7"/>
          <p:cNvCxnSpPr/>
          <p:nvPr/>
        </p:nvCxnSpPr>
        <p:spPr>
          <a:xfrm flipH="1">
            <a:off x="7361623" y="2318791"/>
            <a:ext cx="15986" cy="12923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184232" y="4612105"/>
            <a:ext cx="677744" cy="2858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rotWithShape="1">
          <a:blip r:embed="rId7"/>
          <a:srcRect r="10599" b="33418"/>
          <a:stretch/>
        </p:blipFill>
        <p:spPr>
          <a:xfrm>
            <a:off x="2560676" y="3692725"/>
            <a:ext cx="3585122" cy="2003314"/>
          </a:xfrm>
          <a:prstGeom prst="rect">
            <a:avLst/>
          </a:prstGeom>
        </p:spPr>
      </p:pic>
      <p:sp>
        <p:nvSpPr>
          <p:cNvPr id="44" name="Shape 267"/>
          <p:cNvSpPr/>
          <p:nvPr/>
        </p:nvSpPr>
        <p:spPr>
          <a:xfrm rot="5400000">
            <a:off x="5526975" y="4250630"/>
            <a:ext cx="139061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en-US" sz="1000">
                <a:hlinkClick r:id="rId3"/>
              </a:rPr>
              <a:t>Nationalmuseet</a:t>
            </a:r>
            <a:endParaRPr lang="en-US" sz="1000"/>
          </a:p>
        </p:txBody>
      </p:sp>
    </p:spTree>
    <p:extLst>
      <p:ext uri="{BB962C8B-B14F-4D97-AF65-F5344CB8AC3E}">
        <p14:creationId xmlns:p14="http://schemas.microsoft.com/office/powerpoint/2010/main" val="176789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29878" y="2220935"/>
            <a:ext cx="2915816" cy="3610058"/>
            <a:chOff x="6229878" y="2220935"/>
            <a:chExt cx="2915816" cy="3610058"/>
          </a:xfrm>
        </p:grpSpPr>
        <p:pic>
          <p:nvPicPr>
            <p:cNvPr id="22" name="Picture 21"/>
            <p:cNvPicPr>
              <a:picLocks noChangeAspect="1"/>
            </p:cNvPicPr>
            <p:nvPr/>
          </p:nvPicPr>
          <p:blipFill>
            <a:blip r:embed="rId2"/>
            <a:stretch>
              <a:fillRect/>
            </a:stretch>
          </p:blipFill>
          <p:spPr>
            <a:xfrm>
              <a:off x="6229878" y="2220935"/>
              <a:ext cx="2915816" cy="3610058"/>
            </a:xfrm>
            <a:prstGeom prst="rect">
              <a:avLst/>
            </a:prstGeom>
          </p:spPr>
        </p:pic>
        <p:sp>
          <p:nvSpPr>
            <p:cNvPr id="23" name="Oval 22"/>
            <p:cNvSpPr/>
            <p:nvPr/>
          </p:nvSpPr>
          <p:spPr>
            <a:xfrm>
              <a:off x="6946413" y="4873925"/>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283478" y="3725640"/>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427494" y="4801917"/>
              <a:ext cx="144016" cy="144016"/>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p:txBody>
          <a:bodyPr/>
          <a:lstStyle/>
          <a:p>
            <a:r>
              <a:rPr lang="da-DK"/>
              <a:t>Skandinaviens ældste fossil</a:t>
            </a:r>
          </a:p>
        </p:txBody>
      </p:sp>
      <p:sp>
        <p:nvSpPr>
          <p:cNvPr id="7" name="Content Placeholder 6"/>
          <p:cNvSpPr>
            <a:spLocks noGrp="1"/>
          </p:cNvSpPr>
          <p:nvPr>
            <p:ph idx="1"/>
          </p:nvPr>
        </p:nvSpPr>
        <p:spPr>
          <a:xfrm>
            <a:off x="628649" y="1825625"/>
            <a:ext cx="3949279" cy="1556078"/>
          </a:xfrm>
        </p:spPr>
        <p:txBody>
          <a:bodyPr>
            <a:normAutofit fontScale="62500" lnSpcReduction="20000"/>
          </a:bodyPr>
          <a:lstStyle/>
          <a:p>
            <a:r>
              <a:rPr lang="da-DK"/>
              <a:t>Skelet fundet i Koelbjerg i 1941</a:t>
            </a:r>
          </a:p>
          <a:p>
            <a:r>
              <a:rPr lang="da-DK"/>
              <a:t>Er dateret til at være omkring 10.500 år gammelt</a:t>
            </a:r>
          </a:p>
          <a:p>
            <a:r>
              <a:rPr lang="da-DK"/>
              <a:t>DNA-analyser har indtil videre kunne fortælle at skelettet har tilhørt en lokalboende mand</a:t>
            </a:r>
          </a:p>
        </p:txBody>
      </p:sp>
      <p:sp>
        <p:nvSpPr>
          <p:cNvPr id="17"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Efter i lang tid at have troet at der var tale om en kvinde, viste resultater fra en DNA-analyse i 2017 at resterne fra stammer fra en mand. </a:t>
            </a:r>
          </a:p>
          <a:p>
            <a:pPr marL="0" indent="0">
              <a:buNone/>
            </a:pPr>
            <a:r>
              <a:rPr lang="da-DK"/>
              <a:t>Desuden er manden geografiske oprindelsessted blevet undersøgt ved hjælp af en analyse af prøve taget fra mandens kindtand, som udvikles tidligt i ens liv, og dermed bære præg fra det område man var i indtil en alder af omkring 4 år. Analysen tyder på at manden er vokset op i Syddanmark (se </a:t>
            </a:r>
            <a:r>
              <a:rPr lang="da-DK">
                <a:hlinkClick r:id="rId3"/>
              </a:rPr>
              <a:t>nyhed fra DR</a:t>
            </a:r>
            <a:r>
              <a:rPr lang="da-DK"/>
              <a:t> baseret på resultat i </a:t>
            </a:r>
            <a:r>
              <a:rPr lang="da-DK">
                <a:hlinkClick r:id="rId4"/>
              </a:rPr>
              <a:t>Hansen et al. (2017)</a:t>
            </a:r>
            <a:r>
              <a:rPr lang="da-DK"/>
              <a:t>).</a:t>
            </a:r>
          </a:p>
          <a:p>
            <a:pPr marL="0" indent="0">
              <a:buNone/>
            </a:pPr>
            <a:endParaRPr lang="da-DK"/>
          </a:p>
        </p:txBody>
      </p:sp>
      <p:cxnSp>
        <p:nvCxnSpPr>
          <p:cNvPr id="28" name="Straight Arrow Connector 27"/>
          <p:cNvCxnSpPr/>
          <p:nvPr/>
        </p:nvCxnSpPr>
        <p:spPr>
          <a:xfrm>
            <a:off x="6184232" y="4612105"/>
            <a:ext cx="1170725" cy="1984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556" name="Picture 4" descr="http://koelbjergmanden.dk/wp-content/uploads/2017/05/F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574" y="1638677"/>
            <a:ext cx="1560658" cy="402224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asset.dr.dk/imagescaler/?file=/images/crop/2017/03/30/1490851316_20110921-113126-5-1000x713we.jpg&amp;server=www.dr.dk&amp;w=1399&amp;h=998&amp;scaleAfter=crop&amp;quality=38&amp;ratio=1000-713"/>
          <p:cNvPicPr>
            <a:picLocks noChangeAspect="1" noChangeArrowheads="1"/>
          </p:cNvPicPr>
          <p:nvPr/>
        </p:nvPicPr>
        <p:blipFill rotWithShape="1">
          <a:blip r:embed="rId6">
            <a:extLst>
              <a:ext uri="{28A0092B-C50C-407E-A947-70E740481C1C}">
                <a14:useLocalDpi xmlns:a14="http://schemas.microsoft.com/office/drawing/2010/main" val="0"/>
              </a:ext>
            </a:extLst>
          </a:blip>
          <a:srcRect l="23947" t="11201" r="16184"/>
          <a:stretch/>
        </p:blipFill>
        <p:spPr bwMode="auto">
          <a:xfrm>
            <a:off x="6903178" y="252507"/>
            <a:ext cx="1895062" cy="2005115"/>
          </a:xfrm>
          <a:prstGeom prst="rect">
            <a:avLst/>
          </a:prstGeom>
          <a:noFill/>
          <a:extLst>
            <a:ext uri="{909E8E84-426E-40DD-AFC4-6F175D3DCCD1}">
              <a14:hiddenFill xmlns:a14="http://schemas.microsoft.com/office/drawing/2010/main">
                <a:solidFill>
                  <a:srgbClr val="FFFFFF"/>
                </a:solidFill>
              </a14:hiddenFill>
            </a:ext>
          </a:extLst>
        </p:spPr>
      </p:pic>
      <p:sp>
        <p:nvSpPr>
          <p:cNvPr id="25" name="Shape 267"/>
          <p:cNvSpPr/>
          <p:nvPr/>
        </p:nvSpPr>
        <p:spPr>
          <a:xfrm rot="5400000">
            <a:off x="8233066" y="803061"/>
            <a:ext cx="139061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t>Erik </a:t>
            </a:r>
            <a:r>
              <a:rPr lang="da-DK" sz="1000" dirty="0">
                <a:solidFill>
                  <a:schemeClr val="bg1">
                    <a:lumMod val="50000"/>
                  </a:schemeClr>
                </a:solidFill>
              </a:rPr>
              <a:t>Thomsen</a:t>
            </a:r>
          </a:p>
        </p:txBody>
      </p:sp>
      <p:pic>
        <p:nvPicPr>
          <p:cNvPr id="10" name="Picture 9"/>
          <p:cNvPicPr>
            <a:picLocks noChangeAspect="1"/>
          </p:cNvPicPr>
          <p:nvPr/>
        </p:nvPicPr>
        <p:blipFill>
          <a:blip r:embed="rId7"/>
          <a:stretch>
            <a:fillRect/>
          </a:stretch>
        </p:blipFill>
        <p:spPr>
          <a:xfrm>
            <a:off x="240341" y="3340379"/>
            <a:ext cx="4128967" cy="2336307"/>
          </a:xfrm>
          <a:prstGeom prst="rect">
            <a:avLst/>
          </a:prstGeom>
        </p:spPr>
      </p:pic>
      <p:sp>
        <p:nvSpPr>
          <p:cNvPr id="26" name="Shape 267"/>
          <p:cNvSpPr/>
          <p:nvPr/>
        </p:nvSpPr>
        <p:spPr>
          <a:xfrm rot="5400000">
            <a:off x="3798132" y="3872681"/>
            <a:ext cx="139061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4"/>
              </a:rPr>
              <a:t>Hansen et al. (2017)</a:t>
            </a:r>
            <a:endParaRPr lang="da-DK" sz="1000"/>
          </a:p>
        </p:txBody>
      </p:sp>
    </p:spTree>
    <p:extLst>
      <p:ext uri="{BB962C8B-B14F-4D97-AF65-F5344CB8AC3E}">
        <p14:creationId xmlns:p14="http://schemas.microsoft.com/office/powerpoint/2010/main" val="1731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627494" cy="1325563"/>
          </a:xfrm>
        </p:spPr>
        <p:txBody>
          <a:bodyPr/>
          <a:lstStyle/>
          <a:p>
            <a:r>
              <a:rPr lang="da-DK" noProof="0" dirty="0"/>
              <a:t>Hulemænd</a:t>
            </a:r>
          </a:p>
        </p:txBody>
      </p:sp>
      <p:sp>
        <p:nvSpPr>
          <p:cNvPr id="3" name="Content Placeholder 2"/>
          <p:cNvSpPr>
            <a:spLocks noGrp="1"/>
          </p:cNvSpPr>
          <p:nvPr>
            <p:ph idx="1"/>
          </p:nvPr>
        </p:nvSpPr>
        <p:spPr>
          <a:xfrm>
            <a:off x="628650" y="1825623"/>
            <a:ext cx="3778774" cy="3617645"/>
          </a:xfrm>
        </p:spPr>
        <p:txBody>
          <a:bodyPr>
            <a:normAutofit fontScale="55000" lnSpcReduction="20000"/>
          </a:bodyPr>
          <a:lstStyle/>
          <a:p>
            <a:r>
              <a:rPr lang="da-DK" sz="3200" dirty="0"/>
              <a:t>Det første stenaldergenom, som blev kortlangt er 7.000 år gammelt, og blev fundet i La </a:t>
            </a:r>
            <a:r>
              <a:rPr lang="da-DK" sz="3200" dirty="0" err="1"/>
              <a:t>Braña</a:t>
            </a:r>
            <a:r>
              <a:rPr lang="da-DK" sz="3200" dirty="0"/>
              <a:t>, Spanien</a:t>
            </a:r>
          </a:p>
          <a:p>
            <a:r>
              <a:rPr lang="da-DK" sz="3200" dirty="0"/>
              <a:t>Knoglerne tilhører </a:t>
            </a:r>
            <a:r>
              <a:rPr lang="da-DK" sz="3200" dirty="0" err="1"/>
              <a:t>mesolitiske</a:t>
            </a:r>
            <a:r>
              <a:rPr lang="da-DK" sz="3200" dirty="0"/>
              <a:t> jægere (hulemænd) </a:t>
            </a:r>
          </a:p>
          <a:p>
            <a:r>
              <a:rPr lang="da-DK" sz="3200" dirty="0"/>
              <a:t>Fundet har en fantastisk DNA bevaring: 50% af DNA I prøven var fra jægeren, hvilket giver adgang til meget information</a:t>
            </a:r>
          </a:p>
          <a:p>
            <a:pPr marL="228600" lvl="1">
              <a:spcBef>
                <a:spcPts val="1000"/>
              </a:spcBef>
            </a:pPr>
            <a:r>
              <a:rPr lang="da-DK" sz="3200" dirty="0"/>
              <a:t>Jægeren var laktoseintolerant og ikke særlig god til at nedbryde stivelse (så han har hovedsageligt levet af kød - han var jo hulemand!)</a:t>
            </a:r>
          </a:p>
          <a:p>
            <a:r>
              <a:rPr lang="da-DK" sz="3200" dirty="0"/>
              <a:t>Den </a:t>
            </a:r>
            <a:r>
              <a:rPr lang="da-DK" sz="3200" dirty="0" err="1"/>
              <a:t>mesolitiske</a:t>
            </a:r>
            <a:r>
              <a:rPr lang="da-DK" sz="3200" dirty="0"/>
              <a:t> jæger er ikke stamfader til nulevende europæere</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I prøven var der 2.158.245.715 humane DNA-basepar (normalt er der 6 mia. basepar I helt DNA). Med denne store andel af DNA har vi kunne sammenligne det med moderne DNA, og det viser sig, at vi ikke rigtig nedstammer fra disse jægere (se senere). Informationen om jægerens diet tyder på at muligheden for at indtage mælk og stivelse først opstår i forbindelse med indførelsen af landbrug. </a:t>
            </a:r>
          </a:p>
          <a:p>
            <a:pPr marL="0" indent="0">
              <a:buNone/>
            </a:pPr>
            <a:r>
              <a:rPr lang="da-DK"/>
              <a:t>Ældre stenalder/jægerstenalderen (</a:t>
            </a:r>
            <a:r>
              <a:rPr lang="da-DK" err="1"/>
              <a:t>Mesolitikum</a:t>
            </a:r>
            <a:r>
              <a:rPr lang="da-DK"/>
              <a:t>), spænder i Danmark over tiden fra 10.900-5.900 år siden.</a:t>
            </a:r>
          </a:p>
        </p:txBody>
      </p:sp>
      <p:pic>
        <p:nvPicPr>
          <p:cNvPr id="7" name="Picture 6"/>
          <p:cNvPicPr>
            <a:picLocks noChangeAspect="1"/>
          </p:cNvPicPr>
          <p:nvPr/>
        </p:nvPicPr>
        <p:blipFill rotWithShape="1">
          <a:blip r:embed="rId2"/>
          <a:srcRect l="43813"/>
          <a:stretch/>
        </p:blipFill>
        <p:spPr>
          <a:xfrm>
            <a:off x="5938978" y="3541050"/>
            <a:ext cx="3039484" cy="2215806"/>
          </a:xfrm>
          <a:prstGeom prst="rect">
            <a:avLst/>
          </a:prstGeom>
        </p:spPr>
      </p:pic>
      <p:sp>
        <p:nvSpPr>
          <p:cNvPr id="8" name="Shape 267"/>
          <p:cNvSpPr/>
          <p:nvPr/>
        </p:nvSpPr>
        <p:spPr>
          <a:xfrm rot="5400000">
            <a:off x="8131020" y="2450733"/>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3"/>
              </a:rPr>
              <a:t>Olalde et al. </a:t>
            </a:r>
            <a:r>
              <a:rPr lang="da-DK" sz="1000" i="1">
                <a:hlinkClick r:id="rId3"/>
              </a:rPr>
              <a:t>Nature</a:t>
            </a:r>
            <a:r>
              <a:rPr lang="da-DK" sz="1000">
                <a:hlinkClick r:id="rId3"/>
              </a:rPr>
              <a:t> (2017)</a:t>
            </a:r>
            <a:endParaRPr lang="da-DK" sz="1000"/>
          </a:p>
        </p:txBody>
      </p:sp>
      <p:pic>
        <p:nvPicPr>
          <p:cNvPr id="10" name="Picture 9"/>
          <p:cNvPicPr>
            <a:picLocks noChangeAspect="1"/>
          </p:cNvPicPr>
          <p:nvPr/>
        </p:nvPicPr>
        <p:blipFill rotWithShape="1">
          <a:blip r:embed="rId2"/>
          <a:srcRect r="56378" b="1375"/>
          <a:stretch/>
        </p:blipFill>
        <p:spPr>
          <a:xfrm>
            <a:off x="6523987" y="1487686"/>
            <a:ext cx="2359747" cy="2185351"/>
          </a:xfrm>
          <a:prstGeom prst="rect">
            <a:avLst/>
          </a:prstGeom>
        </p:spPr>
      </p:pic>
      <p:pic>
        <p:nvPicPr>
          <p:cNvPr id="11" name="Picture 10" descr="article-2546421-1AF740F200000578-441_306x44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949" y="1574841"/>
            <a:ext cx="1255512" cy="1809415"/>
          </a:xfrm>
          <a:prstGeom prst="rect">
            <a:avLst/>
          </a:prstGeom>
        </p:spPr>
      </p:pic>
    </p:spTree>
    <p:extLst>
      <p:ext uri="{BB962C8B-B14F-4D97-AF65-F5344CB8AC3E}">
        <p14:creationId xmlns:p14="http://schemas.microsoft.com/office/powerpoint/2010/main" val="979176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a:t>Hulemændenes udseende</a:t>
            </a:r>
          </a:p>
        </p:txBody>
      </p:sp>
      <p:sp>
        <p:nvSpPr>
          <p:cNvPr id="3" name="Content Placeholder 2"/>
          <p:cNvSpPr>
            <a:spLocks noGrp="1"/>
          </p:cNvSpPr>
          <p:nvPr>
            <p:ph idx="1"/>
          </p:nvPr>
        </p:nvSpPr>
        <p:spPr>
          <a:xfrm>
            <a:off x="628650" y="1825625"/>
            <a:ext cx="4297033" cy="3695281"/>
          </a:xfrm>
        </p:spPr>
        <p:txBody>
          <a:bodyPr>
            <a:normAutofit/>
          </a:bodyPr>
          <a:lstStyle/>
          <a:p>
            <a:r>
              <a:rPr lang="da-DK" sz="1800"/>
              <a:t>Med DNA er det muligt at blive klogere på udseendet af fra hulemanden i La </a:t>
            </a:r>
            <a:r>
              <a:rPr lang="da-DK" sz="1800" err="1"/>
              <a:t>Braña</a:t>
            </a:r>
            <a:endParaRPr lang="da-DK" sz="1800"/>
          </a:p>
          <a:p>
            <a:r>
              <a:rPr lang="da-DK" sz="1800"/>
              <a:t>Den </a:t>
            </a:r>
            <a:r>
              <a:rPr lang="da-DK" sz="1800" err="1"/>
              <a:t>mesolitiske</a:t>
            </a:r>
            <a:r>
              <a:rPr lang="da-DK" sz="1800"/>
              <a:t> jæger (hulemanden) havde:</a:t>
            </a:r>
            <a:endParaRPr lang="da-DK" sz="1800" noProof="0"/>
          </a:p>
          <a:p>
            <a:pPr lvl="1"/>
            <a:r>
              <a:rPr lang="da-DK" sz="1600" noProof="0"/>
              <a:t>Brunt hår</a:t>
            </a:r>
          </a:p>
          <a:p>
            <a:pPr lvl="1"/>
            <a:r>
              <a:rPr lang="da-DK" sz="1600" noProof="0"/>
              <a:t>Mørk hud</a:t>
            </a:r>
          </a:p>
          <a:p>
            <a:pPr lvl="1"/>
            <a:r>
              <a:rPr lang="da-DK" sz="1600" noProof="0"/>
              <a:t>Ikke brune øjne</a:t>
            </a:r>
          </a:p>
          <a:p>
            <a:r>
              <a:rPr lang="da-DK" sz="1800"/>
              <a:t>De fundne jægere har været nogle af de sidste af deres slags, idet landbruget (og bønderne) på dette tidspunkt ruller ind over Europa.</a:t>
            </a:r>
            <a:endParaRPr lang="da-DK" sz="1800" noProof="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Indtil for nyligt var det kun muligt at vurdere fund ud fra skelettets (og især kraniets) form. Der var ikke yderligere information, og man måtte derfor forsøge at se på omgivelserne (værktøj, bolig, etc.) og ellers gætte sig frem.</a:t>
            </a:r>
          </a:p>
          <a:p>
            <a:pPr marL="0" indent="0">
              <a:buFont typeface="Arial" panose="020B0604020202020204" pitchFamily="34" charset="0"/>
              <a:buNone/>
            </a:pPr>
            <a:r>
              <a:rPr lang="da-DK"/>
              <a:t>Med DNA fra et fossil er det blevet muligt at undersøge, hvilket menneske det er, hvordan det har set ud, og endda hvilke evner det har haft. Man kan også bestemme, hvem det er beslægtet med, og dermed hvor det kommer fra. Sidst men ikke mindst kan man få næsten alt denne information fra blot en enkelt tand eller fingerknogle.</a:t>
            </a:r>
          </a:p>
        </p:txBody>
      </p:sp>
      <p:pic>
        <p:nvPicPr>
          <p:cNvPr id="8" name="Picture 7" descr="2D11430827-140126-coslog-skull4.blocks_desktop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1098" y="1578634"/>
            <a:ext cx="3653071" cy="4038396"/>
          </a:xfrm>
          <a:prstGeom prst="rect">
            <a:avLst/>
          </a:prstGeom>
        </p:spPr>
      </p:pic>
      <p:sp>
        <p:nvSpPr>
          <p:cNvPr id="6" name="Shape 267"/>
          <p:cNvSpPr/>
          <p:nvPr/>
        </p:nvSpPr>
        <p:spPr>
          <a:xfrm rot="5400000">
            <a:off x="8190120" y="2143808"/>
            <a:ext cx="139061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err="1">
                <a:solidFill>
                  <a:schemeClr val="bg1">
                    <a:lumMod val="50000"/>
                  </a:schemeClr>
                </a:solidFill>
              </a:rPr>
              <a:t>Scanpix</a:t>
            </a:r>
            <a:endParaRPr lang="da-DK" sz="1000" dirty="0">
              <a:solidFill>
                <a:schemeClr val="bg1">
                  <a:lumMod val="50000"/>
                </a:schemeClr>
              </a:solidFill>
            </a:endParaRPr>
          </a:p>
        </p:txBody>
      </p:sp>
    </p:spTree>
    <p:extLst>
      <p:ext uri="{BB962C8B-B14F-4D97-AF65-F5344CB8AC3E}">
        <p14:creationId xmlns:p14="http://schemas.microsoft.com/office/powerpoint/2010/main" val="1743938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2730"/>
          <a:stretch/>
        </p:blipFill>
        <p:spPr>
          <a:xfrm>
            <a:off x="95149" y="1490963"/>
            <a:ext cx="6417796" cy="4741260"/>
          </a:xfrm>
          <a:prstGeom prst="rect">
            <a:avLst/>
          </a:prstGeom>
        </p:spPr>
      </p:pic>
      <p:sp>
        <p:nvSpPr>
          <p:cNvPr id="2" name="Title 1"/>
          <p:cNvSpPr>
            <a:spLocks noGrp="1"/>
          </p:cNvSpPr>
          <p:nvPr>
            <p:ph type="title"/>
          </p:nvPr>
        </p:nvSpPr>
        <p:spPr/>
        <p:txBody>
          <a:bodyPr/>
          <a:lstStyle/>
          <a:p>
            <a:r>
              <a:rPr lang="da-DK"/>
              <a:t>Landbruget kommer til Europa</a:t>
            </a:r>
            <a:endParaRPr lang="da-DK" noProof="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Landbrugskulturen opstår for omkring 12.000 år siden i ’Den frugtbare halvmåne’ (området øst for den arabiske ørken, i Mesopotamien og langs middelhavet). Herefter spredte det sig mod resten af Europa (og verden), og når til Danmark for omkring 6.000 år siden.</a:t>
            </a:r>
          </a:p>
          <a:p>
            <a:pPr marL="0" indent="0">
              <a:buFont typeface="Arial" panose="020B0604020202020204" pitchFamily="34" charset="0"/>
              <a:buNone/>
            </a:pPr>
            <a:r>
              <a:rPr lang="da-DK"/>
              <a:t>Spørgsmål: Er det blot agerbrugskulturen der spreder sig eller skyldes det en folkevandring af landmænd igennem Europa?</a:t>
            </a:r>
          </a:p>
          <a:p>
            <a:pPr marL="0" indent="0">
              <a:buNone/>
            </a:pPr>
            <a:r>
              <a:rPr lang="da-DK"/>
              <a:t>Yngre stenalder/bondestenalderen (Neolitikum) spænder i Danmark over tiden fra 5.900-2.700 år siden</a:t>
            </a:r>
          </a:p>
          <a:p>
            <a:pPr marL="0" indent="0">
              <a:buFont typeface="Arial" panose="020B0604020202020204" pitchFamily="34" charset="0"/>
              <a:buNone/>
            </a:pPr>
            <a:endParaRPr lang="da-DK"/>
          </a:p>
          <a:p>
            <a:pPr marL="0" indent="0">
              <a:buFont typeface="Arial" panose="020B0604020202020204" pitchFamily="34" charset="0"/>
              <a:buNone/>
            </a:pPr>
            <a:endParaRPr lang="da-DK"/>
          </a:p>
          <a:p>
            <a:pPr marL="0" indent="0">
              <a:buFont typeface="Arial" panose="020B0604020202020204" pitchFamily="34" charset="0"/>
              <a:buNone/>
            </a:pPr>
            <a:endParaRPr lang="da-DK"/>
          </a:p>
        </p:txBody>
      </p:sp>
      <p:pic>
        <p:nvPicPr>
          <p:cNvPr id="6" name="Picture 5"/>
          <p:cNvPicPr>
            <a:picLocks noChangeAspect="1"/>
          </p:cNvPicPr>
          <p:nvPr/>
        </p:nvPicPr>
        <p:blipFill>
          <a:blip r:embed="rId3"/>
          <a:stretch>
            <a:fillRect/>
          </a:stretch>
        </p:blipFill>
        <p:spPr>
          <a:xfrm>
            <a:off x="4838699" y="1379683"/>
            <a:ext cx="4123767" cy="2992374"/>
          </a:xfrm>
          <a:prstGeom prst="rect">
            <a:avLst/>
          </a:prstGeom>
        </p:spPr>
      </p:pic>
      <p:pic>
        <p:nvPicPr>
          <p:cNvPr id="9" name="Picture 8"/>
          <p:cNvPicPr>
            <a:picLocks noChangeAspect="1"/>
          </p:cNvPicPr>
          <p:nvPr/>
        </p:nvPicPr>
        <p:blipFill rotWithShape="1">
          <a:blip r:embed="rId2"/>
          <a:srcRect l="79766" t="6184" r="8797" b="78235"/>
          <a:stretch/>
        </p:blipFill>
        <p:spPr>
          <a:xfrm>
            <a:off x="3564762" y="2078037"/>
            <a:ext cx="1152018" cy="1127637"/>
          </a:xfrm>
          <a:prstGeom prst="rect">
            <a:avLst/>
          </a:prstGeom>
        </p:spPr>
      </p:pic>
      <p:sp>
        <p:nvSpPr>
          <p:cNvPr id="10" name="Shape 267"/>
          <p:cNvSpPr/>
          <p:nvPr/>
        </p:nvSpPr>
        <p:spPr>
          <a:xfrm rot="5400000">
            <a:off x="8705322" y="1598727"/>
            <a:ext cx="698354"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err="1">
                <a:hlinkClick r:id="rId4"/>
              </a:rPr>
              <a:t>Europedia</a:t>
            </a:r>
            <a:endParaRPr lang="da-DK" sz="1000"/>
          </a:p>
        </p:txBody>
      </p:sp>
    </p:spTree>
    <p:extLst>
      <p:ext uri="{BB962C8B-B14F-4D97-AF65-F5344CB8AC3E}">
        <p14:creationId xmlns:p14="http://schemas.microsoft.com/office/powerpoint/2010/main" val="1200738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Landbrugsmand på is </a:t>
            </a:r>
            <a:endParaRPr lang="da-DK" noProof="0"/>
          </a:p>
        </p:txBody>
      </p:sp>
      <p:sp>
        <p:nvSpPr>
          <p:cNvPr id="3" name="Content Placeholder 2"/>
          <p:cNvSpPr>
            <a:spLocks noGrp="1"/>
          </p:cNvSpPr>
          <p:nvPr>
            <p:ph idx="1"/>
          </p:nvPr>
        </p:nvSpPr>
        <p:spPr>
          <a:xfrm>
            <a:off x="628650" y="1825625"/>
            <a:ext cx="4629150" cy="3736975"/>
          </a:xfrm>
        </p:spPr>
        <p:txBody>
          <a:bodyPr>
            <a:normAutofit fontScale="70000" lnSpcReduction="20000"/>
          </a:bodyPr>
          <a:lstStyle/>
          <a:p>
            <a:r>
              <a:rPr lang="da-DK"/>
              <a:t>’</a:t>
            </a:r>
            <a:r>
              <a:rPr lang="da-DK" err="1"/>
              <a:t>Ötzi</a:t>
            </a:r>
            <a:r>
              <a:rPr lang="da-DK"/>
              <a:t>’ er ca. 5200 år gammel og blev fundet i </a:t>
            </a:r>
            <a:r>
              <a:rPr lang="da-DK" err="1"/>
              <a:t>Ötztal</a:t>
            </a:r>
            <a:r>
              <a:rPr lang="da-DK"/>
              <a:t>-Alperne, Tyrol, Østrig</a:t>
            </a:r>
          </a:p>
          <a:p>
            <a:r>
              <a:rPr lang="da-DK"/>
              <a:t>Han er utroligt velbevaret (da han har været frosset nede siden sin død)</a:t>
            </a:r>
          </a:p>
          <a:p>
            <a:r>
              <a:rPr lang="da-DK" err="1"/>
              <a:t>Ötzi</a:t>
            </a:r>
            <a:r>
              <a:rPr lang="da-DK"/>
              <a:t> har nok ikke selv været landmand, men har været i forbindelse med noget landbrug i området da han har spist forarbejdet korn</a:t>
            </a:r>
          </a:p>
          <a:p>
            <a:r>
              <a:rPr lang="da-DK"/>
              <a:t>Han er så velbevaret at man har fundet maveindhold og naturligvis også en masse DNA</a:t>
            </a:r>
          </a:p>
          <a:p>
            <a:r>
              <a:rPr lang="da-DK"/>
              <a:t>Det viser sig at vi heller ikke nedstammer direkte fra de tidlige bønder i Europa!</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err="1"/>
              <a:t>Otzi</a:t>
            </a:r>
            <a:r>
              <a:rPr lang="da-DK"/>
              <a:t> blev fundet i 1991 i 3200 meters højde af to turister. Han har 1,65 m høj, vejet omkring 60 kg, været midt i 40’erne da han døde (gammelt for sin tid), havde kort skæg og tatoveringer (akupunktur mod gigt), og medbragte sin kobberøkse og svampe (mod maveorm). Han var nok stadig laktoseintolerant.</a:t>
            </a:r>
          </a:p>
          <a:p>
            <a:pPr marL="0" indent="0">
              <a:buNone/>
            </a:pPr>
            <a:r>
              <a:rPr lang="da-DK"/>
              <a:t>Han havde boet hele sit liv i området (det ved man fra pollen på ham), arbejdede nok med at smelte kobber (idet der var kobber og arsenik i hans hår), og hans sidste måltid var hjortesteg og senere lidt brød. Han døde i kamp (pil bagfra i venstre skulder), men fik også ramt nogen af sine fjender (blod fra flere personer) inden han døde.</a:t>
            </a:r>
          </a:p>
        </p:txBody>
      </p:sp>
      <p:pic>
        <p:nvPicPr>
          <p:cNvPr id="11" name="Picture 10" descr="oetzi_die_bergu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463" y="1633485"/>
            <a:ext cx="3280400" cy="2309401"/>
          </a:xfrm>
          <a:prstGeom prst="rect">
            <a:avLst/>
          </a:prstGeom>
          <a:ln w="12700">
            <a:solidFill>
              <a:schemeClr val="tx1"/>
            </a:solidFill>
          </a:ln>
        </p:spPr>
      </p:pic>
      <p:pic>
        <p:nvPicPr>
          <p:cNvPr id="8" name="Picture 7" descr="oetzi_dieentdeckung.jpg"/>
          <p:cNvPicPr>
            <a:picLocks noChangeAspect="1"/>
          </p:cNvPicPr>
          <p:nvPr/>
        </p:nvPicPr>
        <p:blipFill rotWithShape="1">
          <a:blip r:embed="rId3">
            <a:extLst>
              <a:ext uri="{28A0092B-C50C-407E-A947-70E740481C1C}">
                <a14:useLocalDpi xmlns:a14="http://schemas.microsoft.com/office/drawing/2010/main" val="0"/>
              </a:ext>
            </a:extLst>
          </a:blip>
          <a:srcRect b="14850"/>
          <a:stretch/>
        </p:blipFill>
        <p:spPr>
          <a:xfrm>
            <a:off x="6474603" y="263201"/>
            <a:ext cx="2573509" cy="1542711"/>
          </a:xfrm>
          <a:prstGeom prst="rect">
            <a:avLst/>
          </a:prstGeom>
          <a:ln w="12700">
            <a:solidFill>
              <a:schemeClr val="tx1"/>
            </a:solidFill>
          </a:ln>
        </p:spPr>
      </p:pic>
      <p:sp>
        <p:nvSpPr>
          <p:cNvPr id="14" name="Shape 267"/>
          <p:cNvSpPr/>
          <p:nvPr/>
        </p:nvSpPr>
        <p:spPr>
          <a:xfrm rot="5400000">
            <a:off x="8080395" y="4727432"/>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4"/>
              </a:rPr>
              <a:t>Keller et al. </a:t>
            </a:r>
            <a:r>
              <a:rPr lang="da-DK" sz="1000" i="1">
                <a:hlinkClick r:id="rId4"/>
              </a:rPr>
              <a:t>Nat. </a:t>
            </a:r>
            <a:r>
              <a:rPr lang="da-DK" sz="1000" i="1">
                <a:hlinkClick r:id="rId5"/>
              </a:rPr>
              <a:t>Comms (2012)</a:t>
            </a:r>
            <a:endParaRPr lang="da-DK" sz="1000"/>
          </a:p>
        </p:txBody>
      </p:sp>
      <p:pic>
        <p:nvPicPr>
          <p:cNvPr id="15" name="Picture 14"/>
          <p:cNvPicPr>
            <a:picLocks noChangeAspect="1"/>
          </p:cNvPicPr>
          <p:nvPr/>
        </p:nvPicPr>
        <p:blipFill rotWithShape="1">
          <a:blip r:embed="rId6"/>
          <a:srcRect t="21667" r="5115" b="24167"/>
          <a:stretch/>
        </p:blipFill>
        <p:spPr>
          <a:xfrm>
            <a:off x="5109210" y="3904582"/>
            <a:ext cx="3698872" cy="1687429"/>
          </a:xfrm>
          <a:prstGeom prst="rect">
            <a:avLst/>
          </a:prstGeom>
          <a:ln>
            <a:solidFill>
              <a:schemeClr val="tx1"/>
            </a:solidFill>
          </a:ln>
        </p:spPr>
      </p:pic>
    </p:spTree>
    <p:extLst>
      <p:ext uri="{BB962C8B-B14F-4D97-AF65-F5344CB8AC3E}">
        <p14:creationId xmlns:p14="http://schemas.microsoft.com/office/powerpoint/2010/main" val="1446388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055" y="1616347"/>
            <a:ext cx="8739677" cy="3983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Box 1"/>
          <p:cNvSpPr txBox="1">
            <a:spLocks noChangeArrowheads="1"/>
          </p:cNvSpPr>
          <p:nvPr/>
        </p:nvSpPr>
        <p:spPr bwMode="auto">
          <a:xfrm>
            <a:off x="7547275" y="2007619"/>
            <a:ext cx="10801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457200" eaLnBrk="1" fontAlgn="auto" hangingPunct="1">
              <a:spcBef>
                <a:spcPts val="0"/>
              </a:spcBef>
              <a:spcAft>
                <a:spcPts val="0"/>
              </a:spcAft>
            </a:pPr>
            <a:r>
              <a:rPr lang="en-US" sz="2000" err="1">
                <a:solidFill>
                  <a:prstClr val="black"/>
                </a:solidFill>
              </a:rPr>
              <a:t>Nutid</a:t>
            </a:r>
            <a:endParaRPr lang="en-US" sz="2000">
              <a:solidFill>
                <a:prstClr val="black"/>
              </a:solidFill>
            </a:endParaRPr>
          </a:p>
        </p:txBody>
      </p:sp>
      <p:sp>
        <p:nvSpPr>
          <p:cNvPr id="9" name="TextBox 1"/>
          <p:cNvSpPr txBox="1">
            <a:spLocks noChangeArrowheads="1"/>
          </p:cNvSpPr>
          <p:nvPr/>
        </p:nvSpPr>
        <p:spPr bwMode="auto">
          <a:xfrm>
            <a:off x="3533627" y="2012941"/>
            <a:ext cx="122413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457200" eaLnBrk="1" fontAlgn="auto" hangingPunct="1">
              <a:spcBef>
                <a:spcPts val="0"/>
              </a:spcBef>
              <a:spcAft>
                <a:spcPts val="0"/>
              </a:spcAft>
            </a:pPr>
            <a:r>
              <a:rPr lang="en-US" sz="2000">
                <a:solidFill>
                  <a:prstClr val="black"/>
                </a:solidFill>
              </a:rPr>
              <a:t>Fortid</a:t>
            </a:r>
            <a:endParaRPr lang="en-US" sz="2000" dirty="0">
              <a:solidFill>
                <a:prstClr val="black"/>
              </a:solidFill>
            </a:endParaRPr>
          </a:p>
        </p:txBody>
      </p:sp>
      <p:sp>
        <p:nvSpPr>
          <p:cNvPr id="8"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Et eksempel på et gen, som har haft stor betydning for den nye befolkning af bønder, er genet for laktose-tolerance. Laktose (og dermed mælk) var der relativt få, som kunne tåle til at begynde med. Det blev mere udbredt med landbruget og gav en fordel til de individer der havde mulighed for at indtage det.</a:t>
            </a:r>
          </a:p>
          <a:p>
            <a:pPr marL="0" indent="0">
              <a:buNone/>
            </a:pPr>
            <a:r>
              <a:rPr lang="da-DK" dirty="0"/>
              <a:t>Dog kan man se på figuren at selv i neolitikum og i bronzealderens (BA) Europa, er der stadig en meget lav tolerance for laktose. Det ser ud til at komme til Europa fra </a:t>
            </a:r>
            <a:r>
              <a:rPr lang="da-DK" dirty="0" err="1"/>
              <a:t>Yamnaya</a:t>
            </a:r>
            <a:r>
              <a:rPr lang="da-DK" dirty="0"/>
              <a:t>-folket fra stepperne (BA Steppe), men muligvis også først noget senere. Dette er bestemt ikke afgjort endnu, men ved hjælp af DNA studier, begynder der at tegne sig et billede.</a:t>
            </a:r>
          </a:p>
        </p:txBody>
      </p:sp>
      <p:sp>
        <p:nvSpPr>
          <p:cNvPr id="2" name="Title 1"/>
          <p:cNvSpPr>
            <a:spLocks noGrp="1"/>
          </p:cNvSpPr>
          <p:nvPr>
            <p:ph type="title"/>
          </p:nvPr>
        </p:nvSpPr>
        <p:spPr/>
        <p:txBody>
          <a:bodyPr/>
          <a:lstStyle/>
          <a:p>
            <a:pPr defTabSz="457200">
              <a:spcBef>
                <a:spcPts val="0"/>
              </a:spcBef>
            </a:pPr>
            <a:r>
              <a:rPr lang="en-US" err="1">
                <a:solidFill>
                  <a:srgbClr val="000000"/>
                </a:solidFill>
              </a:rPr>
              <a:t>Laktose</a:t>
            </a:r>
            <a:r>
              <a:rPr lang="en-US">
                <a:solidFill>
                  <a:srgbClr val="000000"/>
                </a:solidFill>
              </a:rPr>
              <a:t> tolerance (rs4988235) </a:t>
            </a:r>
          </a:p>
        </p:txBody>
      </p:sp>
    </p:spTree>
    <p:extLst>
      <p:ext uri="{BB962C8B-B14F-4D97-AF65-F5344CB8AC3E}">
        <p14:creationId xmlns:p14="http://schemas.microsoft.com/office/powerpoint/2010/main" val="1050409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67"/>
          <p:cNvSpPr/>
          <p:nvPr/>
        </p:nvSpPr>
        <p:spPr>
          <a:xfrm rot="5400000">
            <a:off x="7557724" y="2396447"/>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rPr>
              <a:t>S. V. </a:t>
            </a:r>
            <a:r>
              <a:rPr lang="da-DK" sz="1000" dirty="0" err="1">
                <a:solidFill>
                  <a:schemeClr val="bg1">
                    <a:lumMod val="50000"/>
                  </a:schemeClr>
                </a:solidFill>
              </a:rPr>
              <a:t>Medaris</a:t>
            </a:r>
            <a:r>
              <a:rPr lang="da-DK" sz="1000" dirty="0">
                <a:solidFill>
                  <a:schemeClr val="bg1">
                    <a:lumMod val="50000"/>
                  </a:schemeClr>
                </a:solidFill>
              </a:rPr>
              <a:t>, UW-Madison</a:t>
            </a:r>
            <a:endParaRPr sz="1000" dirty="0">
              <a:solidFill>
                <a:schemeClr val="bg1">
                  <a:lumMod val="50000"/>
                </a:schemeClr>
              </a:solidFill>
            </a:endParaRPr>
          </a:p>
        </p:txBody>
      </p:sp>
      <p:pic>
        <p:nvPicPr>
          <p:cNvPr id="2" name="Picture 1"/>
          <p:cNvPicPr>
            <a:picLocks noChangeAspect="1"/>
          </p:cNvPicPr>
          <p:nvPr/>
        </p:nvPicPr>
        <p:blipFill>
          <a:blip r:embed="rId2"/>
          <a:stretch>
            <a:fillRect/>
          </a:stretch>
        </p:blipFill>
        <p:spPr>
          <a:xfrm>
            <a:off x="666646" y="1452584"/>
            <a:ext cx="7810708" cy="4393522"/>
          </a:xfrm>
          <a:prstGeom prst="rect">
            <a:avLst/>
          </a:prstGeom>
        </p:spPr>
      </p:pic>
      <p:sp>
        <p:nvSpPr>
          <p:cNvPr id="7" name="Title 1"/>
          <p:cNvSpPr>
            <a:spLocks noGrp="1"/>
          </p:cNvSpPr>
          <p:nvPr>
            <p:ph type="title"/>
          </p:nvPr>
        </p:nvSpPr>
        <p:spPr>
          <a:xfrm>
            <a:off x="628650" y="365126"/>
            <a:ext cx="7886700" cy="1325563"/>
          </a:xfrm>
        </p:spPr>
        <p:txBody>
          <a:bodyPr>
            <a:noAutofit/>
          </a:bodyPr>
          <a:lstStyle/>
          <a:p>
            <a:r>
              <a:rPr lang="da-DK" noProof="0"/>
              <a:t>Forfædre siden chimpansen</a:t>
            </a:r>
          </a:p>
        </p:txBody>
      </p:sp>
      <p:sp>
        <p:nvSpPr>
          <p:cNvPr id="8"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En lidt anden illustration, som mere direkte angiver det formentlige slægtsskab mellem forskellige fund af menneskearter.</a:t>
            </a:r>
          </a:p>
          <a:p>
            <a:pPr marL="0" indent="0">
              <a:buFont typeface="Arial" panose="020B0604020202020204" pitchFamily="34" charset="0"/>
              <a:buNone/>
            </a:pPr>
            <a:r>
              <a:rPr lang="da-DK" dirty="0"/>
              <a:t>Figuren blev produceret i forbindelse med opdagelsen af arten </a:t>
            </a:r>
            <a:r>
              <a:rPr lang="da-DK" i="1" dirty="0"/>
              <a:t>Homo </a:t>
            </a:r>
            <a:r>
              <a:rPr lang="da-DK" i="1" dirty="0" err="1"/>
              <a:t>naledi</a:t>
            </a:r>
            <a:r>
              <a:rPr lang="da-DK" dirty="0"/>
              <a:t>, som blev fundet i samme område som nogle af de tidligste individer af </a:t>
            </a:r>
            <a:r>
              <a:rPr lang="da-DK" i="1" dirty="0"/>
              <a:t>Homo sapiens</a:t>
            </a:r>
            <a:r>
              <a:rPr lang="da-DK" dirty="0"/>
              <a:t> og fra omkring samme tid (2-300.000 år siden). Denne art ser dog ud til at være nærmere beslægtet med </a:t>
            </a:r>
            <a:r>
              <a:rPr lang="da-DK" i="1" dirty="0"/>
              <a:t>Homo</a:t>
            </a:r>
            <a:r>
              <a:rPr lang="da-DK" dirty="0"/>
              <a:t> </a:t>
            </a:r>
            <a:r>
              <a:rPr lang="da-DK" i="1" dirty="0" err="1"/>
              <a:t>erectus</a:t>
            </a:r>
            <a:r>
              <a:rPr lang="da-DK" dirty="0"/>
              <a:t> og </a:t>
            </a:r>
            <a:r>
              <a:rPr lang="da-DK" i="1" dirty="0"/>
              <a:t>Homo</a:t>
            </a:r>
            <a:r>
              <a:rPr lang="da-DK" dirty="0"/>
              <a:t> </a:t>
            </a:r>
            <a:r>
              <a:rPr lang="da-DK" i="1" dirty="0" err="1"/>
              <a:t>habilis</a:t>
            </a:r>
            <a:r>
              <a:rPr lang="da-DK" dirty="0"/>
              <a:t>, som levede langt tidligere end </a:t>
            </a:r>
            <a:r>
              <a:rPr lang="da-DK" i="1" dirty="0"/>
              <a:t>Homo</a:t>
            </a:r>
            <a:r>
              <a:rPr lang="da-DK" dirty="0"/>
              <a:t> </a:t>
            </a:r>
            <a:r>
              <a:rPr lang="da-DK" i="1" dirty="0"/>
              <a:t>sapiens</a:t>
            </a:r>
            <a:r>
              <a:rPr lang="da-DK" dirty="0"/>
              <a:t>. </a:t>
            </a:r>
          </a:p>
        </p:txBody>
      </p:sp>
    </p:spTree>
    <p:extLst>
      <p:ext uri="{BB962C8B-B14F-4D97-AF65-F5344CB8AC3E}">
        <p14:creationId xmlns:p14="http://schemas.microsoft.com/office/powerpoint/2010/main" val="2133479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Bronzealder i Europa </a:t>
            </a:r>
            <a:endParaRPr lang="da-DK" noProof="0"/>
          </a:p>
        </p:txBody>
      </p:sp>
      <p:sp>
        <p:nvSpPr>
          <p:cNvPr id="3" name="Content Placeholder 2"/>
          <p:cNvSpPr>
            <a:spLocks noGrp="1"/>
          </p:cNvSpPr>
          <p:nvPr>
            <p:ph idx="1"/>
          </p:nvPr>
        </p:nvSpPr>
        <p:spPr>
          <a:xfrm>
            <a:off x="628650" y="1825625"/>
            <a:ext cx="4629150" cy="3736975"/>
          </a:xfrm>
        </p:spPr>
        <p:txBody>
          <a:bodyPr>
            <a:normAutofit/>
          </a:bodyPr>
          <a:lstStyle/>
          <a:p>
            <a:pPr defTabSz="457200">
              <a:lnSpc>
                <a:spcPct val="70000"/>
              </a:lnSpc>
            </a:pPr>
            <a:r>
              <a:rPr lang="da-DK" dirty="0">
                <a:solidFill>
                  <a:srgbClr val="000000"/>
                </a:solidFill>
              </a:rPr>
              <a:t>Bronze var hårdere end andre metaller kendt på det tidspunkt, og kommer til Danmark af de samme veje som landbruget gjorde</a:t>
            </a:r>
          </a:p>
          <a:p>
            <a:pPr defTabSz="457200">
              <a:lnSpc>
                <a:spcPct val="70000"/>
              </a:lnSpc>
            </a:pPr>
            <a:r>
              <a:rPr lang="da-DK" dirty="0">
                <a:solidFill>
                  <a:srgbClr val="000000"/>
                </a:solidFill>
              </a:rPr>
              <a:t>Vi har en hel del fossilt DNA fra Bronzealderen</a:t>
            </a:r>
          </a:p>
          <a:p>
            <a:pPr defTabSz="457200">
              <a:lnSpc>
                <a:spcPct val="70000"/>
              </a:lnSpc>
            </a:pPr>
            <a:r>
              <a:rPr lang="da-DK" dirty="0">
                <a:solidFill>
                  <a:srgbClr val="000000"/>
                </a:solidFill>
              </a:rPr>
              <a:t>Hermed kan vi følge hele befolkninger og ikke bare enkelt individer</a:t>
            </a:r>
          </a:p>
          <a:p>
            <a:pPr defTabSz="457200">
              <a:lnSpc>
                <a:spcPct val="70000"/>
              </a:lnSpc>
            </a:pPr>
            <a:endParaRPr lang="da-DK" dirty="0">
              <a:solidFill>
                <a:srgbClr val="000000"/>
              </a:solidFill>
            </a:endParaRP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I Bronzealderen opstår rigtig mange forskellige kulturer, som spreder kunst, keramik og byggestil rundt i hele Europa.</a:t>
            </a:r>
          </a:p>
          <a:p>
            <a:pPr marL="0" indent="0">
              <a:buNone/>
            </a:pPr>
            <a:r>
              <a:rPr lang="da-DK"/>
              <a:t>Bronzealder spænder i Danmark over tiden fra 3.700-2.500 år siden.</a:t>
            </a:r>
          </a:p>
          <a:p>
            <a:pPr marL="0" indent="0">
              <a:buNone/>
            </a:pPr>
            <a:endParaRPr lang="da-DK"/>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2984"/>
          <a:stretch/>
        </p:blipFill>
        <p:spPr bwMode="auto">
          <a:xfrm>
            <a:off x="5842685" y="3778400"/>
            <a:ext cx="3007247" cy="1850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hape 267"/>
          <p:cNvSpPr/>
          <p:nvPr/>
        </p:nvSpPr>
        <p:spPr>
          <a:xfrm rot="5400000">
            <a:off x="7896457" y="4650571"/>
            <a:ext cx="2119316"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hlinkClick r:id="rId3"/>
              </a:rPr>
              <a:t>Wikimedia Commons/Nationalmuseet</a:t>
            </a:r>
            <a:endParaRPr lang="da-DK" sz="1000" dirty="0">
              <a:solidFill>
                <a:schemeClr val="bg1">
                  <a:lumMod val="50000"/>
                </a:schemeClr>
              </a:solidFill>
            </a:endParaRPr>
          </a:p>
        </p:txBody>
      </p:sp>
      <p:pic>
        <p:nvPicPr>
          <p:cNvPr id="9218" name="Picture 2" descr="https://asset.dr.dk/imagescaler/?file=/images/article/2017/03/31/bronzealder_svaerd.jpg&amp;server=www.dr.dk&amp;w=1572&amp;h=1048&amp;scaleAfter=ratio&amp;quality=38&amp;ratio=3-2&amp;bgColor=000000"/>
          <p:cNvPicPr>
            <a:picLocks noChangeAspect="1" noChangeArrowheads="1"/>
          </p:cNvPicPr>
          <p:nvPr/>
        </p:nvPicPr>
        <p:blipFill rotWithShape="1">
          <a:blip r:embed="rId4">
            <a:extLst>
              <a:ext uri="{28A0092B-C50C-407E-A947-70E740481C1C}">
                <a14:useLocalDpi xmlns:a14="http://schemas.microsoft.com/office/drawing/2010/main" val="0"/>
              </a:ext>
            </a:extLst>
          </a:blip>
          <a:srcRect t="8023" b="7655"/>
          <a:stretch/>
        </p:blipFill>
        <p:spPr bwMode="auto">
          <a:xfrm>
            <a:off x="5842684" y="117928"/>
            <a:ext cx="3007247" cy="1688912"/>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267"/>
          <p:cNvSpPr/>
          <p:nvPr/>
        </p:nvSpPr>
        <p:spPr>
          <a:xfrm rot="5400000">
            <a:off x="8380982" y="552989"/>
            <a:ext cx="1150266"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Museum Østjylland</a:t>
            </a:r>
          </a:p>
        </p:txBody>
      </p:sp>
      <p:sp>
        <p:nvSpPr>
          <p:cNvPr id="12" name="Shape 267"/>
          <p:cNvSpPr/>
          <p:nvPr/>
        </p:nvSpPr>
        <p:spPr>
          <a:xfrm rot="5400000">
            <a:off x="8380981" y="2387123"/>
            <a:ext cx="1150266"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err="1">
                <a:solidFill>
                  <a:schemeClr val="bg1">
                    <a:lumMod val="50000"/>
                  </a:schemeClr>
                </a:solidFill>
              </a:rPr>
              <a:t>VisitMariagerfjord</a:t>
            </a:r>
            <a:endParaRPr lang="da-DK" sz="1000" dirty="0">
              <a:solidFill>
                <a:schemeClr val="bg1">
                  <a:lumMod val="50000"/>
                </a:schemeClr>
              </a:solidFill>
            </a:endParaRPr>
          </a:p>
        </p:txBody>
      </p:sp>
      <p:pic>
        <p:nvPicPr>
          <p:cNvPr id="9222" name="Picture 6" descr="https://files.guidedanmark.org/files/441/441_308165.jpg?qfix"/>
          <p:cNvPicPr>
            <a:picLocks noChangeAspect="1" noChangeArrowheads="1"/>
          </p:cNvPicPr>
          <p:nvPr/>
        </p:nvPicPr>
        <p:blipFill rotWithShape="1">
          <a:blip r:embed="rId5">
            <a:extLst>
              <a:ext uri="{28A0092B-C50C-407E-A947-70E740481C1C}">
                <a14:useLocalDpi xmlns:a14="http://schemas.microsoft.com/office/drawing/2010/main" val="0"/>
              </a:ext>
            </a:extLst>
          </a:blip>
          <a:srcRect t="12593" b="8997"/>
          <a:stretch/>
        </p:blipFill>
        <p:spPr bwMode="auto">
          <a:xfrm>
            <a:off x="5842684" y="1918068"/>
            <a:ext cx="3007247" cy="176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36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r="4001"/>
          <a:stretch/>
        </p:blipFill>
        <p:spPr>
          <a:xfrm>
            <a:off x="4926330" y="1367165"/>
            <a:ext cx="3912991" cy="4358735"/>
          </a:xfrm>
          <a:prstGeom prst="rect">
            <a:avLst/>
          </a:prstGeom>
        </p:spPr>
      </p:pic>
      <p:sp>
        <p:nvSpPr>
          <p:cNvPr id="2" name="Title 1"/>
          <p:cNvSpPr>
            <a:spLocks noGrp="1"/>
          </p:cNvSpPr>
          <p:nvPr>
            <p:ph type="title"/>
          </p:nvPr>
        </p:nvSpPr>
        <p:spPr>
          <a:xfrm>
            <a:off x="628650" y="365126"/>
            <a:ext cx="8023860" cy="1325563"/>
          </a:xfrm>
        </p:spPr>
        <p:txBody>
          <a:bodyPr/>
          <a:lstStyle/>
          <a:p>
            <a:r>
              <a:rPr lang="da-DK"/>
              <a:t>Folkevandringer i Bronzealderen</a:t>
            </a:r>
            <a:endParaRPr lang="da-DK" noProof="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fontAlgn="auto">
              <a:spcAft>
                <a:spcPts val="0"/>
              </a:spcAft>
              <a:buNone/>
            </a:pPr>
            <a:r>
              <a:rPr lang="da-DK">
                <a:solidFill>
                  <a:prstClr val="black"/>
                </a:solidFill>
              </a:rPr>
              <a:t>Ved Københavns Universitet har forskere indsamlet DNA data fra 101 individer, hvilket blandt andet involverer tænder fra 600 mennesker.</a:t>
            </a:r>
          </a:p>
          <a:p>
            <a:pPr marL="0" indent="0" defTabSz="457200" fontAlgn="auto">
              <a:spcAft>
                <a:spcPts val="0"/>
              </a:spcAft>
              <a:buNone/>
            </a:pPr>
            <a:r>
              <a:rPr lang="da-DK">
                <a:solidFill>
                  <a:prstClr val="black"/>
                </a:solidFill>
              </a:rPr>
              <a:t>De bedste prøver har DNA-data nok til at man kan bestemme, hvordan folk har vandret, og de bekræfter det man fra sprogforskning allerede har haft en mistanke om, nemlig at vi fik både gener og sprog fra stepperne mod sydøst.</a:t>
            </a:r>
          </a:p>
          <a:p>
            <a:pPr marL="0" indent="0">
              <a:buNone/>
            </a:pPr>
            <a:endParaRPr lang="da-DK"/>
          </a:p>
        </p:txBody>
      </p:sp>
      <p:pic>
        <p:nvPicPr>
          <p:cNvPr id="12" name="Picture 11" descr="RISE103.jpg"/>
          <p:cNvPicPr>
            <a:picLocks noChangeAspect="1"/>
          </p:cNvPicPr>
          <p:nvPr/>
        </p:nvPicPr>
        <p:blipFill rotWithShape="1">
          <a:blip r:embed="rId3" cstate="print">
            <a:extLst>
              <a:ext uri="{28A0092B-C50C-407E-A947-70E740481C1C}">
                <a14:useLocalDpi xmlns:a14="http://schemas.microsoft.com/office/drawing/2010/main" val="0"/>
              </a:ext>
            </a:extLst>
          </a:blip>
          <a:srcRect l="20424" r="12328"/>
          <a:stretch/>
        </p:blipFill>
        <p:spPr>
          <a:xfrm>
            <a:off x="628649" y="1507228"/>
            <a:ext cx="1663099" cy="1638028"/>
          </a:xfrm>
          <a:prstGeom prst="rect">
            <a:avLst/>
          </a:prstGeom>
        </p:spPr>
      </p:pic>
      <p:sp>
        <p:nvSpPr>
          <p:cNvPr id="15" name="Shape 267"/>
          <p:cNvSpPr/>
          <p:nvPr/>
        </p:nvSpPr>
        <p:spPr>
          <a:xfrm rot="5400000">
            <a:off x="7984857" y="2289465"/>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4"/>
              </a:rPr>
              <a:t>Allentoft et al. </a:t>
            </a:r>
            <a:r>
              <a:rPr lang="da-DK" sz="1000" i="1">
                <a:hlinkClick r:id="rId4"/>
              </a:rPr>
              <a:t>Nature</a:t>
            </a:r>
            <a:r>
              <a:rPr lang="da-DK" sz="1000">
                <a:hlinkClick r:id="rId4"/>
              </a:rPr>
              <a:t> (2015)</a:t>
            </a:r>
            <a:endParaRPr lang="da-DK" sz="1000"/>
          </a:p>
        </p:txBody>
      </p:sp>
      <p:pic>
        <p:nvPicPr>
          <p:cNvPr id="16" name="Content Placeholder 3" descr="RISE25b.JPG"/>
          <p:cNvPicPr>
            <a:picLocks noChangeAspect="1"/>
          </p:cNvPicPr>
          <p:nvPr/>
        </p:nvPicPr>
        <p:blipFill rotWithShape="1">
          <a:blip r:embed="rId5" cstate="print">
            <a:extLst>
              <a:ext uri="{28A0092B-C50C-407E-A947-70E740481C1C}">
                <a14:useLocalDpi xmlns:a14="http://schemas.microsoft.com/office/drawing/2010/main" val="0"/>
              </a:ext>
            </a:extLst>
          </a:blip>
          <a:srcRect l="6069" t="16141" r="13327" b="26657"/>
          <a:stretch/>
        </p:blipFill>
        <p:spPr>
          <a:xfrm>
            <a:off x="2374963" y="1777814"/>
            <a:ext cx="2174176" cy="1028643"/>
          </a:xfrm>
          <a:prstGeom prst="rect">
            <a:avLst/>
          </a:prstGeom>
        </p:spPr>
      </p:pic>
      <p:pic>
        <p:nvPicPr>
          <p:cNvPr id="17" name="Picture 16"/>
          <p:cNvPicPr>
            <a:picLocks noChangeAspect="1"/>
          </p:cNvPicPr>
          <p:nvPr/>
        </p:nvPicPr>
        <p:blipFill>
          <a:blip r:embed="rId6"/>
          <a:stretch>
            <a:fillRect/>
          </a:stretch>
        </p:blipFill>
        <p:spPr>
          <a:xfrm>
            <a:off x="330214" y="3283620"/>
            <a:ext cx="4136364" cy="2410482"/>
          </a:xfrm>
          <a:prstGeom prst="rect">
            <a:avLst/>
          </a:prstGeom>
        </p:spPr>
      </p:pic>
      <p:sp>
        <p:nvSpPr>
          <p:cNvPr id="18" name="Shape 267"/>
          <p:cNvSpPr/>
          <p:nvPr/>
        </p:nvSpPr>
        <p:spPr>
          <a:xfrm rot="5400000">
            <a:off x="3586125" y="4212402"/>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hlinkClick r:id="rId4"/>
              </a:rPr>
              <a:t>Allentoft et al. </a:t>
            </a:r>
            <a:r>
              <a:rPr lang="da-DK" sz="1000" i="1" dirty="0">
                <a:hlinkClick r:id="rId4"/>
              </a:rPr>
              <a:t>Nature</a:t>
            </a:r>
            <a:r>
              <a:rPr lang="da-DK" sz="1000" dirty="0">
                <a:hlinkClick r:id="rId4"/>
              </a:rPr>
              <a:t> (2015)</a:t>
            </a:r>
            <a:endParaRPr lang="da-DK" sz="1000" dirty="0"/>
          </a:p>
        </p:txBody>
      </p:sp>
    </p:spTree>
    <p:extLst>
      <p:ext uri="{BB962C8B-B14F-4D97-AF65-F5344CB8AC3E}">
        <p14:creationId xmlns:p14="http://schemas.microsoft.com/office/powerpoint/2010/main" val="1942207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0" y="5778000"/>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Fra sprogforskning har man kunne se, at de europæiske og mellemøstlige sprog har en tydelig sammenhæng. Derfor har man længe har haft en stærk mistanke om, at vi moderne Europæere har oprindelse fra samme sted hvor det indoeuropæiske sprog udvikledes, nemlig på stepperne i det sydvestlige Rusland (hvilket vi nu ved stemmer overens med DNA-prøverne fra </a:t>
            </a:r>
            <a:r>
              <a:rPr lang="da-DK" err="1"/>
              <a:t>Yamnaya</a:t>
            </a:r>
            <a:r>
              <a:rPr lang="da-DK"/>
              <a:t>-folket).</a:t>
            </a:r>
          </a:p>
        </p:txBody>
      </p:sp>
      <p:sp>
        <p:nvSpPr>
          <p:cNvPr id="4" name="Title 3"/>
          <p:cNvSpPr>
            <a:spLocks noGrp="1"/>
          </p:cNvSpPr>
          <p:nvPr>
            <p:ph type="title"/>
          </p:nvPr>
        </p:nvSpPr>
        <p:spPr/>
        <p:txBody>
          <a:bodyPr/>
          <a:lstStyle/>
          <a:p>
            <a:r>
              <a:rPr lang="en-US" err="1"/>
              <a:t>Spredning</a:t>
            </a:r>
            <a:r>
              <a:rPr lang="en-US"/>
              <a:t> </a:t>
            </a:r>
            <a:r>
              <a:rPr lang="en-US" err="1"/>
              <a:t>af</a:t>
            </a:r>
            <a:r>
              <a:rPr lang="en-US"/>
              <a:t> de indo-</a:t>
            </a:r>
            <a:r>
              <a:rPr lang="en-US" err="1"/>
              <a:t>europæiske</a:t>
            </a:r>
            <a:r>
              <a:rPr lang="en-US"/>
              <a:t> sprog</a:t>
            </a:r>
          </a:p>
        </p:txBody>
      </p:sp>
      <p:sp>
        <p:nvSpPr>
          <p:cNvPr id="8" name="Shape 267"/>
          <p:cNvSpPr/>
          <p:nvPr/>
        </p:nvSpPr>
        <p:spPr>
          <a:xfrm>
            <a:off x="2957485" y="4874401"/>
            <a:ext cx="1303020" cy="225446"/>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solidFill>
                  <a:schemeClr val="bg1">
                    <a:lumMod val="50000"/>
                  </a:schemeClr>
                </a:solidFill>
                <a:hlinkClick r:id="rId2"/>
              </a:rPr>
              <a:t>Essential Humanities</a:t>
            </a:r>
            <a:endParaRPr lang="da-DK" sz="1000">
              <a:solidFill>
                <a:schemeClr val="bg1">
                  <a:lumMod val="50000"/>
                </a:schemeClr>
              </a:solidFill>
            </a:endParaRPr>
          </a:p>
        </p:txBody>
      </p:sp>
      <p:pic>
        <p:nvPicPr>
          <p:cNvPr id="10" name="Picture 9"/>
          <p:cNvPicPr>
            <a:picLocks noChangeAspect="1"/>
          </p:cNvPicPr>
          <p:nvPr/>
        </p:nvPicPr>
        <p:blipFill>
          <a:blip r:embed="rId3"/>
          <a:stretch>
            <a:fillRect/>
          </a:stretch>
        </p:blipFill>
        <p:spPr>
          <a:xfrm>
            <a:off x="5910384" y="1314450"/>
            <a:ext cx="3038770" cy="3784281"/>
          </a:xfrm>
          <a:prstGeom prst="rect">
            <a:avLst/>
          </a:prstGeom>
        </p:spPr>
      </p:pic>
      <p:sp>
        <p:nvSpPr>
          <p:cNvPr id="11" name="Shape 267"/>
          <p:cNvSpPr/>
          <p:nvPr/>
        </p:nvSpPr>
        <p:spPr>
          <a:xfrm rot="5400000">
            <a:off x="8379767" y="1853237"/>
            <a:ext cx="1303020" cy="225446"/>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solidFill>
                  <a:schemeClr val="bg1">
                    <a:lumMod val="50000"/>
                  </a:schemeClr>
                </a:solidFill>
              </a:rPr>
              <a:t>Scientific American</a:t>
            </a:r>
          </a:p>
        </p:txBody>
      </p:sp>
      <p:pic>
        <p:nvPicPr>
          <p:cNvPr id="7" name="Picture 6"/>
          <p:cNvPicPr>
            <a:picLocks noChangeAspect="1"/>
          </p:cNvPicPr>
          <p:nvPr/>
        </p:nvPicPr>
        <p:blipFill>
          <a:blip r:embed="rId4"/>
          <a:stretch>
            <a:fillRect/>
          </a:stretch>
        </p:blipFill>
        <p:spPr>
          <a:xfrm>
            <a:off x="186690" y="2522733"/>
            <a:ext cx="5562600" cy="2351668"/>
          </a:xfrm>
          <a:prstGeom prst="rect">
            <a:avLst/>
          </a:prstGeom>
        </p:spPr>
      </p:pic>
      <p:sp>
        <p:nvSpPr>
          <p:cNvPr id="12" name="Text Box 5"/>
          <p:cNvSpPr txBox="1">
            <a:spLocks noChangeArrowheads="1"/>
          </p:cNvSpPr>
          <p:nvPr/>
        </p:nvSpPr>
        <p:spPr bwMode="auto">
          <a:xfrm>
            <a:off x="6210646" y="5122542"/>
            <a:ext cx="24382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da-DK" sz="1400" dirty="0">
                <a:latin typeface="+mn-lt"/>
              </a:rPr>
              <a:t>Træ med slægtskabet mellem de indoeuropæiske sprog</a:t>
            </a:r>
          </a:p>
        </p:txBody>
      </p:sp>
    </p:spTree>
    <p:extLst>
      <p:ext uri="{BB962C8B-B14F-4D97-AF65-F5344CB8AC3E}">
        <p14:creationId xmlns:p14="http://schemas.microsoft.com/office/powerpoint/2010/main" val="1253772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 descr="late_neolithic_europ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28583"/>
            <a:ext cx="4009471" cy="4520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descr="early_bronze_age_europ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271" y="1428583"/>
            <a:ext cx="4009471" cy="445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da-DK"/>
              <a:t>Bronzealderens kulturer</a:t>
            </a:r>
          </a:p>
        </p:txBody>
      </p:sp>
      <p:sp>
        <p:nvSpPr>
          <p:cNvPr id="3"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Kort over forskellige folkeslags udbredelse i Europa. Man kan se at </a:t>
            </a:r>
            <a:r>
              <a:rPr lang="da-DK" err="1"/>
              <a:t>Yamnaya</a:t>
            </a:r>
            <a:r>
              <a:rPr lang="da-DK"/>
              <a:t>-folket (</a:t>
            </a:r>
            <a:r>
              <a:rPr lang="da-DK" err="1"/>
              <a:t>Yamna</a:t>
            </a:r>
            <a:r>
              <a:rPr lang="da-DK"/>
              <a:t>) breder sig fra sydøst ind over Europa (fra det der i dag er Ukraine) i løbet af Neolitikum. I løbet af Bronzealderen breder Båndkeramik-kulturen (</a:t>
            </a:r>
            <a:r>
              <a:rPr lang="da-DK" err="1"/>
              <a:t>Corded</a:t>
            </a:r>
            <a:r>
              <a:rPr lang="da-DK"/>
              <a:t> </a:t>
            </a:r>
            <a:r>
              <a:rPr lang="da-DK" err="1"/>
              <a:t>Ware</a:t>
            </a:r>
            <a:r>
              <a:rPr lang="da-DK"/>
              <a:t> </a:t>
            </a:r>
            <a:r>
              <a:rPr lang="da-DK" err="1"/>
              <a:t>Culture</a:t>
            </a:r>
            <a:r>
              <a:rPr lang="da-DK"/>
              <a:t>) sig igen fra sydøst ind over Skandinavien.</a:t>
            </a:r>
          </a:p>
          <a:p>
            <a:pPr marL="0" indent="0">
              <a:buNone/>
            </a:pPr>
            <a:r>
              <a:rPr lang="da-DK" err="1"/>
              <a:t>Yamnaya</a:t>
            </a:r>
            <a:r>
              <a:rPr lang="da-DK"/>
              <a:t>-folket er det tætteste på en direkte stamfader til moderne Europæere.</a:t>
            </a:r>
          </a:p>
        </p:txBody>
      </p:sp>
    </p:spTree>
    <p:extLst>
      <p:ext uri="{BB962C8B-B14F-4D97-AF65-F5344CB8AC3E}">
        <p14:creationId xmlns:p14="http://schemas.microsoft.com/office/powerpoint/2010/main" val="880446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N2.jpg"/>
          <p:cNvPicPr>
            <a:picLocks noChangeAspect="1"/>
          </p:cNvPicPr>
          <p:nvPr/>
        </p:nvPicPr>
        <p:blipFill rotWithShape="1">
          <a:blip r:embed="rId2">
            <a:extLst>
              <a:ext uri="{28A0092B-C50C-407E-A947-70E740481C1C}">
                <a14:useLocalDpi xmlns:a14="http://schemas.microsoft.com/office/drawing/2010/main" val="0"/>
              </a:ext>
            </a:extLst>
          </a:blip>
          <a:srcRect l="1" r="-579" b="12050"/>
          <a:stretch/>
        </p:blipFill>
        <p:spPr>
          <a:xfrm>
            <a:off x="4572000" y="1487366"/>
            <a:ext cx="3016821" cy="1970791"/>
          </a:xfrm>
          <a:prstGeom prst="rect">
            <a:avLst/>
          </a:prstGeom>
          <a:ln w="12700">
            <a:solidFill>
              <a:schemeClr val="tx1"/>
            </a:solidFill>
          </a:ln>
        </p:spPr>
      </p:pic>
      <p:pic>
        <p:nvPicPr>
          <p:cNvPr id="6" name="Picture 5" descr="traditional-yu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556272"/>
            <a:ext cx="3983627" cy="2429792"/>
          </a:xfrm>
          <a:prstGeom prst="rect">
            <a:avLst/>
          </a:prstGeom>
          <a:ln w="12700">
            <a:solidFill>
              <a:schemeClr val="tx1"/>
            </a:solidFill>
          </a:ln>
        </p:spPr>
      </p:pic>
      <p:sp>
        <p:nvSpPr>
          <p:cNvPr id="7" name="Title 6"/>
          <p:cNvSpPr>
            <a:spLocks noGrp="1"/>
          </p:cNvSpPr>
          <p:nvPr>
            <p:ph type="title"/>
          </p:nvPr>
        </p:nvSpPr>
        <p:spPr/>
        <p:txBody>
          <a:bodyPr/>
          <a:lstStyle/>
          <a:p>
            <a:r>
              <a:rPr lang="da-DK" err="1"/>
              <a:t>Yamnaya</a:t>
            </a:r>
            <a:r>
              <a:rPr lang="da-DK"/>
              <a:t>-migrationen</a:t>
            </a:r>
          </a:p>
        </p:txBody>
      </p:sp>
      <p:sp>
        <p:nvSpPr>
          <p:cNvPr id="8" name="Content Placeholder 7"/>
          <p:cNvSpPr>
            <a:spLocks noGrp="1"/>
          </p:cNvSpPr>
          <p:nvPr>
            <p:ph idx="1"/>
          </p:nvPr>
        </p:nvSpPr>
        <p:spPr>
          <a:xfrm>
            <a:off x="628650" y="1825625"/>
            <a:ext cx="3943350" cy="3489325"/>
          </a:xfrm>
        </p:spPr>
        <p:txBody>
          <a:bodyPr>
            <a:normAutofit fontScale="85000" lnSpcReduction="20000"/>
          </a:bodyPr>
          <a:lstStyle/>
          <a:p>
            <a:r>
              <a:rPr lang="da-DK" err="1"/>
              <a:t>Yamnaya</a:t>
            </a:r>
            <a:r>
              <a:rPr lang="da-DK"/>
              <a:t>-folket: Hyrdefolk fra stepperne som levede for mellem 5300-4600 år siden</a:t>
            </a:r>
          </a:p>
          <a:p>
            <a:r>
              <a:rPr lang="da-DK" err="1"/>
              <a:t>Yamnaya</a:t>
            </a:r>
            <a:r>
              <a:rPr lang="da-DK"/>
              <a:t>-migrationen ”grundlægger” Europa genetisk set</a:t>
            </a:r>
          </a:p>
          <a:p>
            <a:r>
              <a:rPr lang="da-DK"/>
              <a:t>Der er omkring 30-50 % </a:t>
            </a:r>
            <a:r>
              <a:rPr lang="da-DK" err="1"/>
              <a:t>Yamnaya</a:t>
            </a:r>
            <a:r>
              <a:rPr lang="da-DK"/>
              <a:t> DNA i os alle.</a:t>
            </a:r>
          </a:p>
          <a:p>
            <a:r>
              <a:rPr lang="da-DK"/>
              <a:t>Men hvorfor udvandrede </a:t>
            </a:r>
            <a:r>
              <a:rPr lang="da-DK" err="1"/>
              <a:t>Yamnaya</a:t>
            </a:r>
            <a:r>
              <a:rPr lang="da-DK"/>
              <a:t>-folket?</a:t>
            </a:r>
          </a:p>
        </p:txBody>
      </p:sp>
      <p:sp>
        <p:nvSpPr>
          <p:cNvPr id="9"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Med viden om sprog og en kortlægning af DNA på individer i Europa i sten- og bronzealderen, mener man nu at </a:t>
            </a:r>
            <a:r>
              <a:rPr lang="da-DK" dirty="0" err="1"/>
              <a:t>Yamnaya</a:t>
            </a:r>
            <a:r>
              <a:rPr lang="da-DK" dirty="0"/>
              <a:t>-folket er oprindelsespunktet for det indoeuropæiske sprog.</a:t>
            </a:r>
          </a:p>
          <a:p>
            <a:pPr marL="0" indent="0">
              <a:buNone/>
            </a:pPr>
            <a:r>
              <a:rPr lang="da-DK" dirty="0"/>
              <a:t>DNA-analyser viser et stort overlap i genetisk materiale mellem </a:t>
            </a:r>
            <a:r>
              <a:rPr lang="da-DK" dirty="0" err="1"/>
              <a:t>Yamnaya</a:t>
            </a:r>
            <a:r>
              <a:rPr lang="da-DK" dirty="0"/>
              <a:t>- og folkene, og derfra også til vores dages vest Europæere.</a:t>
            </a:r>
          </a:p>
        </p:txBody>
      </p:sp>
      <p:pic>
        <p:nvPicPr>
          <p:cNvPr id="5" name="Picture 1"/>
          <p:cNvPicPr>
            <a:picLocks noChangeAspect="1"/>
          </p:cNvPicPr>
          <p:nvPr/>
        </p:nvPicPr>
        <p:blipFill rotWithShape="1">
          <a:blip r:embed="rId4">
            <a:extLst>
              <a:ext uri="{28A0092B-C50C-407E-A947-70E740481C1C}">
                <a14:useLocalDpi xmlns:a14="http://schemas.microsoft.com/office/drawing/2010/main" val="0"/>
              </a:ext>
            </a:extLst>
          </a:blip>
          <a:srcRect l="2285" t="2127" r="2957" b="1821"/>
          <a:stretch/>
        </p:blipFill>
        <p:spPr bwMode="auto">
          <a:xfrm>
            <a:off x="6931331" y="413656"/>
            <a:ext cx="2003223" cy="2690126"/>
          </a:xfrm>
          <a:prstGeom prst="rect">
            <a:avLst/>
          </a:prstGeom>
          <a:noFill/>
          <a:ln w="1270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hape 267"/>
          <p:cNvSpPr/>
          <p:nvPr/>
        </p:nvSpPr>
        <p:spPr>
          <a:xfrm rot="5400000">
            <a:off x="8091240" y="1268121"/>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Natalis </a:t>
            </a:r>
            <a:r>
              <a:rPr lang="da-DK" sz="1000" dirty="0" err="1">
                <a:solidFill>
                  <a:schemeClr val="bg1">
                    <a:lumMod val="50000"/>
                  </a:schemeClr>
                </a:solidFill>
              </a:rPr>
              <a:t>Shishlina</a:t>
            </a:r>
            <a:endParaRPr lang="da-DK" sz="1000" dirty="0">
              <a:solidFill>
                <a:schemeClr val="bg1">
                  <a:lumMod val="50000"/>
                </a:schemeClr>
              </a:solidFill>
            </a:endParaRPr>
          </a:p>
        </p:txBody>
      </p:sp>
      <p:sp>
        <p:nvSpPr>
          <p:cNvPr id="11" name="Shape 267"/>
          <p:cNvSpPr/>
          <p:nvPr/>
        </p:nvSpPr>
        <p:spPr>
          <a:xfrm>
            <a:off x="5163042" y="1264185"/>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Wikimedia Commons/</a:t>
            </a:r>
            <a:r>
              <a:rPr lang="da-DK" sz="1000" dirty="0" err="1">
                <a:solidFill>
                  <a:schemeClr val="bg1">
                    <a:lumMod val="50000"/>
                  </a:schemeClr>
                </a:solidFill>
              </a:rPr>
              <a:t>Xvodolazx</a:t>
            </a:r>
            <a:endParaRPr lang="da-DK" sz="1000" dirty="0">
              <a:solidFill>
                <a:schemeClr val="bg1">
                  <a:lumMod val="50000"/>
                </a:schemeClr>
              </a:solidFill>
            </a:endParaRPr>
          </a:p>
        </p:txBody>
      </p:sp>
      <p:sp>
        <p:nvSpPr>
          <p:cNvPr id="12" name="Shape 267"/>
          <p:cNvSpPr/>
          <p:nvPr/>
        </p:nvSpPr>
        <p:spPr>
          <a:xfrm rot="5400000">
            <a:off x="7708381" y="4409049"/>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Ophavsret ukendt</a:t>
            </a:r>
          </a:p>
        </p:txBody>
      </p:sp>
    </p:spTree>
    <p:extLst>
      <p:ext uri="{BB962C8B-B14F-4D97-AF65-F5344CB8AC3E}">
        <p14:creationId xmlns:p14="http://schemas.microsoft.com/office/powerpoint/2010/main" val="1915980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a-DK"/>
              <a:t>Pesten kommer</a:t>
            </a:r>
          </a:p>
        </p:txBody>
      </p:sp>
      <p:sp>
        <p:nvSpPr>
          <p:cNvPr id="8" name="Content Placeholder 7"/>
          <p:cNvSpPr>
            <a:spLocks noGrp="1"/>
          </p:cNvSpPr>
          <p:nvPr>
            <p:ph idx="1"/>
          </p:nvPr>
        </p:nvSpPr>
        <p:spPr>
          <a:xfrm>
            <a:off x="628650" y="1825625"/>
            <a:ext cx="4263390" cy="3489325"/>
          </a:xfrm>
        </p:spPr>
        <p:txBody>
          <a:bodyPr>
            <a:normAutofit fontScale="62500" lnSpcReduction="20000"/>
          </a:bodyPr>
          <a:lstStyle/>
          <a:p>
            <a:r>
              <a:rPr lang="da-DK" dirty="0"/>
              <a:t>Med introduktionen af agerbrug oplever Europa først et boom i population</a:t>
            </a:r>
          </a:p>
          <a:p>
            <a:r>
              <a:rPr lang="da-DK" dirty="0"/>
              <a:t>Det er dog efterfulgt af et kollaps, som finder sted for omkring 5000-5500 år siden</a:t>
            </a:r>
          </a:p>
          <a:p>
            <a:r>
              <a:rPr lang="da-DK" dirty="0"/>
              <a:t>Det viser sig at der er spor efter </a:t>
            </a:r>
            <a:r>
              <a:rPr lang="da-DK" i="1" dirty="0" err="1"/>
              <a:t>Yersenia</a:t>
            </a:r>
            <a:r>
              <a:rPr lang="da-DK" i="1" dirty="0"/>
              <a:t> </a:t>
            </a:r>
            <a:r>
              <a:rPr lang="da-DK" i="1" dirty="0" err="1"/>
              <a:t>pestis</a:t>
            </a:r>
            <a:r>
              <a:rPr lang="da-DK" dirty="0"/>
              <a:t>, helt tilbage til for 5000 år siden</a:t>
            </a:r>
          </a:p>
          <a:p>
            <a:r>
              <a:rPr lang="da-DK" i="1" dirty="0"/>
              <a:t>Y. </a:t>
            </a:r>
            <a:r>
              <a:rPr lang="da-DK" i="1" dirty="0" err="1"/>
              <a:t>pestis</a:t>
            </a:r>
            <a:r>
              <a:rPr lang="da-DK" i="1" dirty="0"/>
              <a:t> </a:t>
            </a:r>
            <a:r>
              <a:rPr lang="da-DK" dirty="0"/>
              <a:t>er bakterien ansvarlig for at give pest til mennesker</a:t>
            </a:r>
          </a:p>
          <a:p>
            <a:r>
              <a:rPr lang="da-DK" dirty="0"/>
              <a:t>Det er dog endnu ikke afgjort hvilken rolle pest har haft for variationer i populationen tilbage i stenalderen</a:t>
            </a:r>
          </a:p>
          <a:p>
            <a:endParaRPr lang="da-DK" dirty="0"/>
          </a:p>
        </p:txBody>
      </p:sp>
      <p:sp>
        <p:nvSpPr>
          <p:cNvPr id="9"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Først og fremmest kan faldet i populationen også skyldes udvandring til nye områder, at populationen var steget hurtigere end landbruget kunne understøtte, udpint agerbrug eller erosion pga. primitive landbrugsmetoder. Det kan også simpelthen være fordi de tidlige samfund har været afhængig af for få afgrøder og dyr, og hvis der kom sygdom eller problemer med en specifik art, har det muligvis haft store konsekvenser for befolkningen.</a:t>
            </a:r>
          </a:p>
          <a:p>
            <a:pPr marL="0" indent="0">
              <a:buNone/>
            </a:pPr>
            <a:r>
              <a:rPr lang="da-DK" dirty="0"/>
              <a:t>Derudover, er densiteten (præsenteret på plottet) et mål for hvor mange fund fra en given periode man har fundet. Det er dog ikke nødvendigvis sikkert at dette svarer til antallet af mennesker, men kan også skyldes en dårligere/bedre bevaring i nogle perioder.</a:t>
            </a:r>
          </a:p>
        </p:txBody>
      </p:sp>
      <p:pic>
        <p:nvPicPr>
          <p:cNvPr id="10" name="Picture 9"/>
          <p:cNvPicPr>
            <a:picLocks noChangeAspect="1"/>
          </p:cNvPicPr>
          <p:nvPr/>
        </p:nvPicPr>
        <p:blipFill>
          <a:blip r:embed="rId2"/>
          <a:stretch>
            <a:fillRect/>
          </a:stretch>
        </p:blipFill>
        <p:spPr>
          <a:xfrm>
            <a:off x="4820194" y="0"/>
            <a:ext cx="4062549" cy="3368223"/>
          </a:xfrm>
          <a:prstGeom prst="rect">
            <a:avLst/>
          </a:prstGeom>
        </p:spPr>
      </p:pic>
      <p:sp>
        <p:nvSpPr>
          <p:cNvPr id="11" name="Shape 267"/>
          <p:cNvSpPr/>
          <p:nvPr/>
        </p:nvSpPr>
        <p:spPr>
          <a:xfrm rot="5400000">
            <a:off x="7680549" y="1004891"/>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3"/>
              </a:rPr>
              <a:t>Shennan</a:t>
            </a:r>
            <a:r>
              <a:rPr lang="da-DK" sz="1000" dirty="0">
                <a:hlinkClick r:id="rId3"/>
              </a:rPr>
              <a:t> et al. </a:t>
            </a:r>
            <a:r>
              <a:rPr lang="da-DK" sz="1000" i="1" dirty="0">
                <a:hlinkClick r:id="rId3"/>
              </a:rPr>
              <a:t>Nat. Comms.</a:t>
            </a:r>
            <a:r>
              <a:rPr lang="da-DK" sz="1000" dirty="0">
                <a:hlinkClick r:id="rId3"/>
              </a:rPr>
              <a:t> (2013)</a:t>
            </a:r>
            <a:endParaRPr lang="da-DK" sz="1000" dirty="0"/>
          </a:p>
        </p:txBody>
      </p:sp>
      <p:pic>
        <p:nvPicPr>
          <p:cNvPr id="15" name="Picture 14" descr="8b3f141775579cf7ec16f78f5107238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8999" y="3393292"/>
            <a:ext cx="1703121" cy="2270828"/>
          </a:xfrm>
          <a:prstGeom prst="rect">
            <a:avLst/>
          </a:prstGeom>
          <a:ln w="12700">
            <a:solidFill>
              <a:schemeClr val="tx1"/>
            </a:solidFill>
          </a:ln>
        </p:spPr>
      </p:pic>
      <p:pic>
        <p:nvPicPr>
          <p:cNvPr id="16" name="Picture 15" descr="secretsinthebones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194" y="3810656"/>
            <a:ext cx="2424486" cy="1818365"/>
          </a:xfrm>
          <a:prstGeom prst="rect">
            <a:avLst/>
          </a:prstGeom>
          <a:ln w="12700">
            <a:solidFill>
              <a:schemeClr val="tx1"/>
            </a:solidFill>
          </a:ln>
        </p:spPr>
      </p:pic>
      <p:sp>
        <p:nvSpPr>
          <p:cNvPr id="12" name="Shape 267"/>
          <p:cNvSpPr/>
          <p:nvPr/>
        </p:nvSpPr>
        <p:spPr>
          <a:xfrm rot="5400000">
            <a:off x="8067655" y="4292786"/>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solidFill>
                  <a:schemeClr val="bg1">
                    <a:lumMod val="50000"/>
                  </a:schemeClr>
                </a:solidFill>
              </a:rPr>
              <a:t>Eleanor </a:t>
            </a:r>
            <a:r>
              <a:rPr lang="da-DK" sz="1000" dirty="0" err="1">
                <a:solidFill>
                  <a:schemeClr val="bg1">
                    <a:lumMod val="50000"/>
                  </a:schemeClr>
                </a:solidFill>
              </a:rPr>
              <a:t>Crook</a:t>
            </a:r>
            <a:endParaRPr lang="da-DK" sz="1000" dirty="0">
              <a:solidFill>
                <a:schemeClr val="bg1">
                  <a:lumMod val="50000"/>
                </a:schemeClr>
              </a:solidFill>
            </a:endParaRPr>
          </a:p>
        </p:txBody>
      </p:sp>
      <p:sp>
        <p:nvSpPr>
          <p:cNvPr id="13" name="Shape 267"/>
          <p:cNvSpPr/>
          <p:nvPr/>
        </p:nvSpPr>
        <p:spPr>
          <a:xfrm>
            <a:off x="5995466" y="3581878"/>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Science Photo Library</a:t>
            </a:r>
          </a:p>
        </p:txBody>
      </p:sp>
    </p:spTree>
    <p:extLst>
      <p:ext uri="{BB962C8B-B14F-4D97-AF65-F5344CB8AC3E}">
        <p14:creationId xmlns:p14="http://schemas.microsoft.com/office/powerpoint/2010/main" val="2071559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400px-3D_Yersinia_pestis_model.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860" y="3951600"/>
            <a:ext cx="1860610" cy="1390805"/>
          </a:xfrm>
          <a:prstGeom prst="rect">
            <a:avLst/>
          </a:prstGeom>
        </p:spPr>
      </p:pic>
      <p:sp>
        <p:nvSpPr>
          <p:cNvPr id="7" name="Title 6"/>
          <p:cNvSpPr>
            <a:spLocks noGrp="1"/>
          </p:cNvSpPr>
          <p:nvPr>
            <p:ph type="title"/>
          </p:nvPr>
        </p:nvSpPr>
        <p:spPr/>
        <p:txBody>
          <a:bodyPr/>
          <a:lstStyle/>
          <a:p>
            <a:r>
              <a:rPr lang="da-DK"/>
              <a:t>Oldtids-pest blandt oldtids-DNA</a:t>
            </a:r>
          </a:p>
        </p:txBody>
      </p:sp>
      <p:sp>
        <p:nvSpPr>
          <p:cNvPr id="8" name="Content Placeholder 7"/>
          <p:cNvSpPr>
            <a:spLocks noGrp="1"/>
          </p:cNvSpPr>
          <p:nvPr>
            <p:ph idx="1"/>
          </p:nvPr>
        </p:nvSpPr>
        <p:spPr>
          <a:xfrm>
            <a:off x="628650" y="1825625"/>
            <a:ext cx="4169544" cy="3842516"/>
          </a:xfrm>
        </p:spPr>
        <p:txBody>
          <a:bodyPr>
            <a:normAutofit fontScale="62500" lnSpcReduction="20000"/>
          </a:bodyPr>
          <a:lstStyle/>
          <a:p>
            <a:r>
              <a:rPr lang="da-DK" dirty="0"/>
              <a:t>I prøver med gammelt DNA, tilhører det meste af </a:t>
            </a:r>
            <a:r>
              <a:rPr lang="da-DK" dirty="0" err="1"/>
              <a:t>DNAet</a:t>
            </a:r>
            <a:r>
              <a:rPr lang="da-DK" dirty="0"/>
              <a:t> ikke personer, men kommer fra mikrober</a:t>
            </a:r>
          </a:p>
          <a:p>
            <a:r>
              <a:rPr lang="da-DK" dirty="0"/>
              <a:t>Netop </a:t>
            </a:r>
            <a:r>
              <a:rPr lang="da-DK" i="1" dirty="0"/>
              <a:t>Y. </a:t>
            </a:r>
            <a:r>
              <a:rPr lang="da-DK" i="1" dirty="0" err="1"/>
              <a:t>pestis</a:t>
            </a:r>
            <a:r>
              <a:rPr lang="da-DK" i="1" dirty="0"/>
              <a:t> </a:t>
            </a:r>
            <a:r>
              <a:rPr lang="da-DK" dirty="0"/>
              <a:t>er blevet observeret i prøverne af 7 individer i samlingen af 101 tænder fra Bronzealderen (omtalt ovenfor) – var altså ikke været unormalt</a:t>
            </a:r>
          </a:p>
          <a:p>
            <a:r>
              <a:rPr lang="da-DK" dirty="0"/>
              <a:t>Hvis bakterien har eksisteret så lang tid tilbage, er der også mulighed for, at der kan have været udbrud af pest</a:t>
            </a:r>
          </a:p>
          <a:p>
            <a:r>
              <a:rPr lang="da-DK" dirty="0"/>
              <a:t>Dog ser det ud til at ’oldtids-pesten’ ikke har været ligeså </a:t>
            </a:r>
            <a:r>
              <a:rPr lang="da-DK" dirty="0" err="1"/>
              <a:t>sygdoms-fremkaldende</a:t>
            </a:r>
            <a:r>
              <a:rPr lang="da-DK" dirty="0"/>
              <a:t> som senere udgaver af </a:t>
            </a:r>
            <a:r>
              <a:rPr lang="da-DK" i="1" dirty="0"/>
              <a:t>Y. </a:t>
            </a:r>
            <a:r>
              <a:rPr lang="da-DK" i="1" dirty="0" err="1"/>
              <a:t>pestis</a:t>
            </a:r>
            <a:endParaRPr lang="da-DK" i="1" dirty="0"/>
          </a:p>
          <a:p>
            <a:endParaRPr lang="da-DK" dirty="0"/>
          </a:p>
        </p:txBody>
      </p:sp>
      <p:sp>
        <p:nvSpPr>
          <p:cNvPr id="9"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i="1" dirty="0"/>
              <a:t>Y. </a:t>
            </a:r>
            <a:r>
              <a:rPr lang="da-DK" i="1" dirty="0" err="1"/>
              <a:t>pestis</a:t>
            </a:r>
            <a:r>
              <a:rPr lang="da-DK" dirty="0"/>
              <a:t> ser ud til i oldtiden at have kunne give pest i lungerne (</a:t>
            </a:r>
            <a:r>
              <a:rPr lang="da-DK" dirty="0" err="1"/>
              <a:t>pneumonisk</a:t>
            </a:r>
            <a:r>
              <a:rPr lang="da-DK" dirty="0"/>
              <a:t> pest) og i blodet (</a:t>
            </a:r>
            <a:r>
              <a:rPr lang="da-DK" dirty="0" err="1"/>
              <a:t>septikæmisk</a:t>
            </a:r>
            <a:r>
              <a:rPr lang="da-DK" dirty="0"/>
              <a:t> pest), men ikke byldepest, som først opstår senere og er en en af de afgørende grunde til at ’Den Sorte Død’ dræber op mod 30-50% af Europas befolkning i løbet af middelalderen. </a:t>
            </a:r>
          </a:p>
          <a:p>
            <a:pPr marL="0" indent="0">
              <a:buNone/>
            </a:pPr>
            <a:r>
              <a:rPr lang="da-DK" dirty="0"/>
              <a:t>Pest er næsten udryddet i industrialiserede lande, men eksisterer stadig og er i øjeblikket et stort problem på fx Madagaskar.</a:t>
            </a:r>
          </a:p>
          <a:p>
            <a:pPr marL="0" indent="0">
              <a:buNone/>
            </a:pPr>
            <a:endParaRPr lang="da-DK" i="1" dirty="0"/>
          </a:p>
        </p:txBody>
      </p:sp>
      <p:graphicFrame>
        <p:nvGraphicFramePr>
          <p:cNvPr id="17" name="Chart 616"/>
          <p:cNvGraphicFramePr/>
          <p:nvPr>
            <p:extLst>
              <p:ext uri="{D42A27DB-BD31-4B8C-83A1-F6EECF244321}">
                <p14:modId xmlns:p14="http://schemas.microsoft.com/office/powerpoint/2010/main" val="1769554860"/>
              </p:ext>
            </p:extLst>
          </p:nvPr>
        </p:nvGraphicFramePr>
        <p:xfrm>
          <a:off x="4666963" y="3750260"/>
          <a:ext cx="1991580" cy="191788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 Box 5"/>
          <p:cNvSpPr txBox="1">
            <a:spLocks noChangeArrowheads="1"/>
          </p:cNvSpPr>
          <p:nvPr/>
        </p:nvSpPr>
        <p:spPr bwMode="auto">
          <a:xfrm>
            <a:off x="4904987" y="5449079"/>
            <a:ext cx="15155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en-US" sz="1400" err="1">
                <a:latin typeface="+mn-lt"/>
              </a:rPr>
              <a:t>Oldtids</a:t>
            </a:r>
            <a:r>
              <a:rPr lang="en-US" sz="1400">
                <a:latin typeface="+mn-lt"/>
              </a:rPr>
              <a:t>-DNA</a:t>
            </a:r>
          </a:p>
        </p:txBody>
      </p:sp>
      <p:sp>
        <p:nvSpPr>
          <p:cNvPr id="19" name="Text Box 5"/>
          <p:cNvSpPr txBox="1">
            <a:spLocks noChangeArrowheads="1"/>
          </p:cNvSpPr>
          <p:nvPr/>
        </p:nvSpPr>
        <p:spPr bwMode="auto">
          <a:xfrm>
            <a:off x="7019250" y="5342405"/>
            <a:ext cx="19198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spcBef>
                <a:spcPct val="20000"/>
              </a:spcBef>
              <a:defRPr sz="2000">
                <a:solidFill>
                  <a:srgbClr val="000000"/>
                </a:solidFill>
                <a:latin typeface="Verdana" charset="0"/>
              </a:defRPr>
            </a:lvl1pPr>
            <a:lvl2pPr marL="742950" indent="-285750" eaLnBrk="0" hangingPunct="0">
              <a:spcBef>
                <a:spcPct val="20000"/>
              </a:spcBef>
              <a:buChar char="•"/>
              <a:defRPr>
                <a:solidFill>
                  <a:srgbClr val="000000"/>
                </a:solidFill>
                <a:latin typeface="Verdana" charset="0"/>
              </a:defRPr>
            </a:lvl2pPr>
            <a:lvl3pPr marL="1143000" indent="-228600" eaLnBrk="0" hangingPunct="0">
              <a:spcBef>
                <a:spcPct val="20000"/>
              </a:spcBef>
              <a:buChar char="•"/>
              <a:defRPr sz="1400">
                <a:solidFill>
                  <a:srgbClr val="000000"/>
                </a:solidFill>
                <a:latin typeface="Verdana" charset="0"/>
              </a:defRPr>
            </a:lvl3pPr>
            <a:lvl4pPr marL="1600200" indent="-228600" eaLnBrk="0" hangingPunct="0">
              <a:spcBef>
                <a:spcPct val="20000"/>
              </a:spcBef>
              <a:buChar char="•"/>
              <a:defRPr sz="1400">
                <a:solidFill>
                  <a:srgbClr val="000000"/>
                </a:solidFill>
                <a:latin typeface="Verdana" charset="0"/>
              </a:defRPr>
            </a:lvl4pPr>
            <a:lvl5pPr marL="2057400" indent="-228600" eaLnBrk="0" hangingPunct="0">
              <a:spcBef>
                <a:spcPct val="20000"/>
              </a:spcBef>
              <a:buChar char="•"/>
              <a:defRPr sz="1200">
                <a:solidFill>
                  <a:srgbClr val="000000"/>
                </a:solidFill>
                <a:latin typeface="Verdana" charset="0"/>
              </a:defRPr>
            </a:lvl5pPr>
            <a:lvl6pPr marL="2514600" indent="-228600" eaLnBrk="0" fontAlgn="base" hangingPunct="0">
              <a:spcBef>
                <a:spcPct val="20000"/>
              </a:spcBef>
              <a:spcAft>
                <a:spcPct val="0"/>
              </a:spcAft>
              <a:buChar char="•"/>
              <a:defRPr sz="1200">
                <a:solidFill>
                  <a:srgbClr val="000000"/>
                </a:solidFill>
                <a:latin typeface="Verdana" charset="0"/>
              </a:defRPr>
            </a:lvl6pPr>
            <a:lvl7pPr marL="2971800" indent="-228600" eaLnBrk="0" fontAlgn="base" hangingPunct="0">
              <a:spcBef>
                <a:spcPct val="20000"/>
              </a:spcBef>
              <a:spcAft>
                <a:spcPct val="0"/>
              </a:spcAft>
              <a:buChar char="•"/>
              <a:defRPr sz="1200">
                <a:solidFill>
                  <a:srgbClr val="000000"/>
                </a:solidFill>
                <a:latin typeface="Verdana" charset="0"/>
              </a:defRPr>
            </a:lvl7pPr>
            <a:lvl8pPr marL="3429000" indent="-228600" eaLnBrk="0" fontAlgn="base" hangingPunct="0">
              <a:spcBef>
                <a:spcPct val="20000"/>
              </a:spcBef>
              <a:spcAft>
                <a:spcPct val="0"/>
              </a:spcAft>
              <a:buChar char="•"/>
              <a:defRPr sz="1200">
                <a:solidFill>
                  <a:srgbClr val="000000"/>
                </a:solidFill>
                <a:latin typeface="Verdana" charset="0"/>
              </a:defRPr>
            </a:lvl8pPr>
            <a:lvl9pPr marL="3886200" indent="-228600" eaLnBrk="0" fontAlgn="base" hangingPunct="0">
              <a:spcBef>
                <a:spcPct val="20000"/>
              </a:spcBef>
              <a:spcAft>
                <a:spcPct val="0"/>
              </a:spcAft>
              <a:buChar char="•"/>
              <a:defRPr sz="1200">
                <a:solidFill>
                  <a:srgbClr val="000000"/>
                </a:solidFill>
                <a:latin typeface="Verdana" charset="0"/>
              </a:defRPr>
            </a:lvl9pPr>
          </a:lstStyle>
          <a:p>
            <a:pPr algn="ctr"/>
            <a:r>
              <a:rPr lang="da-DK" sz="1400" i="1" err="1">
                <a:latin typeface="+mn-lt"/>
              </a:rPr>
              <a:t>Yersenia</a:t>
            </a:r>
            <a:r>
              <a:rPr lang="da-DK" sz="1400" i="1" dirty="0">
                <a:latin typeface="+mn-lt"/>
              </a:rPr>
              <a:t> </a:t>
            </a:r>
            <a:r>
              <a:rPr lang="da-DK" sz="1400" i="1" dirty="0" err="1">
                <a:latin typeface="+mn-lt"/>
              </a:rPr>
              <a:t>pestis</a:t>
            </a:r>
            <a:endParaRPr lang="en-US" sz="1400" dirty="0">
              <a:latin typeface="+mn-lt"/>
            </a:endParaRPr>
          </a:p>
        </p:txBody>
      </p:sp>
      <p:cxnSp>
        <p:nvCxnSpPr>
          <p:cNvPr id="20" name="Straight Arrow Connector 19"/>
          <p:cNvCxnSpPr/>
          <p:nvPr/>
        </p:nvCxnSpPr>
        <p:spPr>
          <a:xfrm>
            <a:off x="6335489" y="4663440"/>
            <a:ext cx="770709" cy="0"/>
          </a:xfrm>
          <a:prstGeom prst="straightConnector1">
            <a:avLst/>
          </a:prstGeom>
          <a:ln w="2857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rotWithShape="1">
          <a:blip r:embed="rId4"/>
          <a:srcRect l="4231" t="6412" r="1107" b="4400"/>
          <a:stretch/>
        </p:blipFill>
        <p:spPr>
          <a:xfrm>
            <a:off x="4940698" y="1393512"/>
            <a:ext cx="3985939" cy="2347121"/>
          </a:xfrm>
          <a:prstGeom prst="rect">
            <a:avLst/>
          </a:prstGeom>
        </p:spPr>
      </p:pic>
      <p:sp>
        <p:nvSpPr>
          <p:cNvPr id="22" name="Shape 267"/>
          <p:cNvSpPr/>
          <p:nvPr/>
        </p:nvSpPr>
        <p:spPr>
          <a:xfrm rot="5400000">
            <a:off x="8072173" y="2227162"/>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5"/>
              </a:rPr>
              <a:t>Rasmussen et al. (2015)</a:t>
            </a:r>
            <a:endParaRPr lang="da-DK" sz="1000"/>
          </a:p>
        </p:txBody>
      </p:sp>
      <p:sp>
        <p:nvSpPr>
          <p:cNvPr id="12" name="Shape 267"/>
          <p:cNvSpPr/>
          <p:nvPr/>
        </p:nvSpPr>
        <p:spPr>
          <a:xfrm rot="5400000">
            <a:off x="8055005" y="4806065"/>
            <a:ext cx="1926029" cy="217100"/>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Ophavsret ukendt</a:t>
            </a:r>
          </a:p>
        </p:txBody>
      </p:sp>
    </p:spTree>
    <p:extLst>
      <p:ext uri="{BB962C8B-B14F-4D97-AF65-F5344CB8AC3E}">
        <p14:creationId xmlns:p14="http://schemas.microsoft.com/office/powerpoint/2010/main" val="20896831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noProof="0"/>
              <a:t>Forskningen fortsætter</a:t>
            </a:r>
          </a:p>
        </p:txBody>
      </p:sp>
      <p:sp>
        <p:nvSpPr>
          <p:cNvPr id="3" name="Content Placeholder 2"/>
          <p:cNvSpPr>
            <a:spLocks noGrp="1"/>
          </p:cNvSpPr>
          <p:nvPr>
            <p:ph idx="1"/>
          </p:nvPr>
        </p:nvSpPr>
        <p:spPr>
          <a:xfrm>
            <a:off x="628650" y="1825625"/>
            <a:ext cx="7600950" cy="3734916"/>
          </a:xfrm>
        </p:spPr>
        <p:txBody>
          <a:bodyPr>
            <a:normAutofit fontScale="70000" lnSpcReduction="20000"/>
          </a:bodyPr>
          <a:lstStyle/>
          <a:p>
            <a:r>
              <a:rPr lang="da-DK" dirty="0"/>
              <a:t>Delkonklusion: Populationen af det moderne menneske i Europa skete gennem mindst tre migrationer</a:t>
            </a:r>
          </a:p>
          <a:p>
            <a:pPr lvl="1"/>
            <a:r>
              <a:rPr lang="da-DK" dirty="0" err="1"/>
              <a:t>Mesolitiske</a:t>
            </a:r>
            <a:r>
              <a:rPr lang="da-DK" dirty="0"/>
              <a:t> jægere (hulemænd)</a:t>
            </a:r>
          </a:p>
          <a:p>
            <a:pPr lvl="1"/>
            <a:r>
              <a:rPr lang="da-DK" dirty="0"/>
              <a:t>Neolitiske bønder</a:t>
            </a:r>
          </a:p>
          <a:p>
            <a:pPr lvl="1"/>
            <a:r>
              <a:rPr lang="da-DK" dirty="0" err="1"/>
              <a:t>Yamnaya</a:t>
            </a:r>
            <a:r>
              <a:rPr lang="da-DK" dirty="0"/>
              <a:t>-folket</a:t>
            </a:r>
          </a:p>
          <a:p>
            <a:r>
              <a:rPr lang="da-DK" dirty="0"/>
              <a:t>Gener fra disse tre befolkningsgrupper udgør størstedelen af den genetiske variation der er i Europa i dag</a:t>
            </a:r>
          </a:p>
          <a:p>
            <a:r>
              <a:rPr lang="da-DK" dirty="0"/>
              <a:t>Der har helt sikkert været flere migrationer før </a:t>
            </a:r>
            <a:r>
              <a:rPr lang="da-DK" dirty="0" err="1"/>
              <a:t>mesolitikum</a:t>
            </a:r>
            <a:r>
              <a:rPr lang="da-DK" dirty="0"/>
              <a:t>, da man har fundet DNA, som ikke svarer til hverken befolkningen i dag eller i </a:t>
            </a:r>
            <a:r>
              <a:rPr lang="da-DK" dirty="0" err="1"/>
              <a:t>mesolitikum</a:t>
            </a:r>
            <a:r>
              <a:rPr lang="da-DK" dirty="0"/>
              <a:t>, men man har stadig ikke </a:t>
            </a:r>
            <a:r>
              <a:rPr lang="da-DK" dirty="0" err="1"/>
              <a:t>sekventeret</a:t>
            </a:r>
            <a:r>
              <a:rPr lang="da-DK" dirty="0"/>
              <a:t> DNA fra nok individer til at kunne fortælle en mere detaljeret historie.</a:t>
            </a:r>
          </a:p>
          <a:p>
            <a:r>
              <a:rPr lang="da-DK" dirty="0"/>
              <a:t>Forskningen fortsætter for at blive endnu klogere på os danskere</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Forskning i vores forfædre er på alle måder et emne der er under hastig udvikling i disse dage. Både med flere og flere fund, men særligt med en bedre og bedre adgang til DNA, flere og større databaser med reference materiale og smartere og stærkere analyser af basebar. Alt sammen hjælper det til at gøre os klogere i den nærmest fremtid om mennesker fra vores fjerne fortid.</a:t>
            </a:r>
          </a:p>
          <a:p>
            <a:pPr marL="0" indent="0">
              <a:buFont typeface="Arial" panose="020B0604020202020204" pitchFamily="34" charset="0"/>
              <a:buNone/>
            </a:pPr>
            <a:r>
              <a:rPr lang="da-DK" dirty="0"/>
              <a:t>Det materiale der er præsenteret i dette materiale er hovedsageligt baseret på resultater fra danske forskere, men indeholder naturligvis også andre resultater, for at give det samlede billede af vores viden om vores forfædre.  </a:t>
            </a:r>
          </a:p>
        </p:txBody>
      </p:sp>
    </p:spTree>
    <p:extLst>
      <p:ext uri="{BB962C8B-B14F-4D97-AF65-F5344CB8AC3E}">
        <p14:creationId xmlns:p14="http://schemas.microsoft.com/office/powerpoint/2010/main" val="2048645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65126"/>
            <a:ext cx="8367069" cy="1325563"/>
          </a:xfrm>
        </p:spPr>
        <p:txBody>
          <a:bodyPr/>
          <a:lstStyle/>
          <a:p>
            <a:r>
              <a:rPr lang="da-DK"/>
              <a:t>Metode til at bestemme </a:t>
            </a:r>
            <a:r>
              <a:rPr lang="da-DK" noProof="0"/>
              <a:t>slægtsskab</a:t>
            </a:r>
          </a:p>
        </p:txBody>
      </p:sp>
      <p:pic>
        <p:nvPicPr>
          <p:cNvPr id="18" name="Picture 17"/>
          <p:cNvPicPr>
            <a:picLocks noChangeAspect="1"/>
          </p:cNvPicPr>
          <p:nvPr/>
        </p:nvPicPr>
        <p:blipFill rotWithShape="1">
          <a:blip r:embed="rId2"/>
          <a:srcRect b="40188"/>
          <a:stretch/>
        </p:blipFill>
        <p:spPr>
          <a:xfrm>
            <a:off x="533989" y="1289124"/>
            <a:ext cx="5599524" cy="4345557"/>
          </a:xfrm>
          <a:prstGeom prst="rect">
            <a:avLst/>
          </a:prstGeom>
        </p:spPr>
      </p:pic>
      <p:pic>
        <p:nvPicPr>
          <p:cNvPr id="21" name="Picture 20"/>
          <p:cNvPicPr>
            <a:picLocks noChangeAspect="1"/>
          </p:cNvPicPr>
          <p:nvPr/>
        </p:nvPicPr>
        <p:blipFill rotWithShape="1">
          <a:blip r:embed="rId2"/>
          <a:srcRect t="60120" r="48909"/>
          <a:stretch/>
        </p:blipFill>
        <p:spPr>
          <a:xfrm>
            <a:off x="6272640" y="1303552"/>
            <a:ext cx="2700440" cy="2734962"/>
          </a:xfrm>
          <a:prstGeom prst="rect">
            <a:avLst/>
          </a:prstGeom>
        </p:spPr>
      </p:pic>
      <p:sp>
        <p:nvSpPr>
          <p:cNvPr id="17" name="Shape 267"/>
          <p:cNvSpPr/>
          <p:nvPr/>
        </p:nvSpPr>
        <p:spPr>
          <a:xfrm rot="5400000">
            <a:off x="8071855" y="2238320"/>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3"/>
              </a:rPr>
              <a:t>Novembre et al. </a:t>
            </a:r>
            <a:r>
              <a:rPr lang="da-DK" sz="1000" i="1">
                <a:hlinkClick r:id="rId3"/>
              </a:rPr>
              <a:t>Nature</a:t>
            </a:r>
            <a:r>
              <a:rPr lang="da-DK" sz="1000">
                <a:hlinkClick r:id="rId3"/>
              </a:rPr>
              <a:t> (2008)</a:t>
            </a:r>
            <a:endParaRPr lang="da-DK" sz="1000"/>
          </a:p>
        </p:txBody>
      </p:sp>
      <p:sp>
        <p:nvSpPr>
          <p:cNvPr id="25"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Gennem en </a:t>
            </a:r>
            <a:r>
              <a:rPr lang="da-DK" dirty="0" err="1"/>
              <a:t>Principle</a:t>
            </a:r>
            <a:r>
              <a:rPr lang="da-DK" dirty="0"/>
              <a:t> Component Analysis (PCA) af et dataset, kombinerer man al den information ved hvert datapunkt og producerer de to variable (de principelle komponenter), der beskriver den største variation i data. Arbejder man med gener er der 100.000-vis af basepar for hver prøve, og PCA giver en overskuelig (og overraskende informativ) analyse af de mange individer.  </a:t>
            </a:r>
          </a:p>
          <a:p>
            <a:pPr marL="0" indent="0">
              <a:buNone/>
            </a:pPr>
            <a:r>
              <a:rPr lang="da-DK" dirty="0"/>
              <a:t>Plottet til venstre viser en PCA af 1387 nulevende Europæere (udvalgte individer som kan bevise at de har forfædre fra et givent område, langt tilbage i tiden). Man kan se at denne PCA-analyse har en stor lighed med et kort over Europa (indsat i hjørnet til sammenligning). På plottet til højre er der zoomet ind på befolkningen i Schweiz for at demonstrere at man endda kan se forskel på grupper inden for landets grænser ud fra det sprog de snakker.</a:t>
            </a:r>
          </a:p>
        </p:txBody>
      </p:sp>
    </p:spTree>
    <p:extLst>
      <p:ext uri="{BB962C8B-B14F-4D97-AF65-F5344CB8AC3E}">
        <p14:creationId xmlns:p14="http://schemas.microsoft.com/office/powerpoint/2010/main" val="851968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a-DK"/>
              <a:t>Hvordan passer eksemplerne ind</a:t>
            </a:r>
            <a:endParaRPr lang="da-DK" noProof="0"/>
          </a:p>
        </p:txBody>
      </p:sp>
      <p:sp>
        <p:nvSpPr>
          <p:cNvPr id="3" name="Content Placeholder 2"/>
          <p:cNvSpPr>
            <a:spLocks noGrp="1"/>
          </p:cNvSpPr>
          <p:nvPr>
            <p:ph idx="1"/>
          </p:nvPr>
        </p:nvSpPr>
        <p:spPr>
          <a:xfrm>
            <a:off x="628650" y="1825625"/>
            <a:ext cx="3276510" cy="3734916"/>
          </a:xfrm>
        </p:spPr>
        <p:txBody>
          <a:bodyPr>
            <a:normAutofit fontScale="55000" lnSpcReduction="20000"/>
          </a:bodyPr>
          <a:lstStyle/>
          <a:p>
            <a:r>
              <a:rPr lang="da-DK" dirty="0"/>
              <a:t>Mange analyser af DNA benytter PCA til at placere en given prøve i forhold til resten af Europa</a:t>
            </a:r>
          </a:p>
          <a:p>
            <a:r>
              <a:rPr lang="da-DK" dirty="0"/>
              <a:t>Her ser vi hvordan hulemanden fra La </a:t>
            </a:r>
            <a:r>
              <a:rPr lang="da-DK" dirty="0" err="1"/>
              <a:t>Braña</a:t>
            </a:r>
            <a:r>
              <a:rPr lang="da-DK" dirty="0"/>
              <a:t> ikke har noget til fælles med den nulevende befolkning i Europa</a:t>
            </a:r>
          </a:p>
          <a:p>
            <a:r>
              <a:rPr lang="da-DK" dirty="0"/>
              <a:t>Hvorimod </a:t>
            </a:r>
            <a:r>
              <a:rPr lang="da-DK" dirty="0" err="1"/>
              <a:t>Ötzi</a:t>
            </a:r>
            <a:r>
              <a:rPr lang="da-DK" dirty="0"/>
              <a:t> passer ind omkring italienerne, hvor en mere grundig analyse sætter ham i relation med befolkningen på Mallorca og Sardinien </a:t>
            </a:r>
          </a:p>
          <a:p>
            <a:r>
              <a:rPr lang="da-DK" dirty="0"/>
              <a:t>Denne sammenligning var med til at afgøre spørgsmålet om hvordan agerbrug kom til Europa. Da </a:t>
            </a:r>
            <a:r>
              <a:rPr lang="da-DK" dirty="0" err="1"/>
              <a:t>Ötzi</a:t>
            </a:r>
            <a:r>
              <a:rPr lang="da-DK" dirty="0"/>
              <a:t> ikke stemmer med La </a:t>
            </a:r>
            <a:r>
              <a:rPr lang="da-DK" dirty="0" err="1"/>
              <a:t>Braña</a:t>
            </a:r>
            <a:r>
              <a:rPr lang="da-DK" dirty="0"/>
              <a:t>, kan det ikke kun være en kultur der har spredt sig, men en decideret vandring af et nyt folk</a:t>
            </a:r>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Sidenhen har flere fund fra de </a:t>
            </a:r>
            <a:r>
              <a:rPr lang="da-DK" dirty="0" err="1"/>
              <a:t>mesolitiske</a:t>
            </a:r>
            <a:r>
              <a:rPr lang="da-DK" dirty="0"/>
              <a:t> kulturer omkring La </a:t>
            </a:r>
            <a:r>
              <a:rPr lang="da-DK" dirty="0" err="1"/>
              <a:t>Braña</a:t>
            </a:r>
            <a:r>
              <a:rPr lang="da-DK" dirty="0"/>
              <a:t> og de neolitiske kulturer omkring </a:t>
            </a:r>
            <a:r>
              <a:rPr lang="da-DK" dirty="0" err="1"/>
              <a:t>Ötzi</a:t>
            </a:r>
            <a:r>
              <a:rPr lang="da-DK" dirty="0"/>
              <a:t> forstærket den observation, som præsenteres her.</a:t>
            </a:r>
          </a:p>
          <a:p>
            <a:pPr marL="0" indent="0">
              <a:buFont typeface="Arial" panose="020B0604020202020204" pitchFamily="34" charset="0"/>
              <a:buNone/>
            </a:pPr>
            <a:r>
              <a:rPr lang="da-DK" dirty="0"/>
              <a:t>På plottet er der også indikeret tre jæger-samlere (Ire8, Ajv52 og Ajv70) og en landmand (Gok4) fra den yngre stenalder i norden (</a:t>
            </a:r>
            <a:r>
              <a:rPr lang="da-DK" dirty="0">
                <a:hlinkClick r:id="rId2"/>
              </a:rPr>
              <a:t>Skoglund et al. </a:t>
            </a:r>
            <a:r>
              <a:rPr lang="da-DK" i="1" dirty="0">
                <a:hlinkClick r:id="rId2"/>
              </a:rPr>
              <a:t>Science</a:t>
            </a:r>
            <a:r>
              <a:rPr lang="da-DK" dirty="0">
                <a:hlinkClick r:id="rId2"/>
              </a:rPr>
              <a:t> (2012)</a:t>
            </a:r>
            <a:r>
              <a:rPr lang="da-DK" dirty="0"/>
              <a:t>). De var del af en analyse fra 2012, der viser at La </a:t>
            </a:r>
            <a:r>
              <a:rPr lang="da-DK" dirty="0" err="1"/>
              <a:t>Braña</a:t>
            </a:r>
            <a:r>
              <a:rPr lang="da-DK" dirty="0"/>
              <a:t> er stærkere relateret til de neolitiske jægere-samlere, end med de neolitiske landmænd. </a:t>
            </a:r>
          </a:p>
          <a:p>
            <a:pPr marL="0" indent="0">
              <a:buFont typeface="Arial" panose="020B0604020202020204" pitchFamily="34" charset="0"/>
              <a:buNone/>
            </a:pPr>
            <a:r>
              <a:rPr lang="da-DK" dirty="0"/>
              <a:t>Den store gruppe af nulevende europæer i midten af plottet (rød og blå) kan ikke forklares med gener fra La </a:t>
            </a:r>
            <a:r>
              <a:rPr lang="da-DK" dirty="0" err="1"/>
              <a:t>Braña</a:t>
            </a:r>
            <a:r>
              <a:rPr lang="da-DK" dirty="0"/>
              <a:t> eller </a:t>
            </a:r>
            <a:r>
              <a:rPr lang="da-DK" dirty="0" err="1"/>
              <a:t>Ötzi</a:t>
            </a:r>
            <a:r>
              <a:rPr lang="da-DK" dirty="0"/>
              <a:t>, og skyldes indvandringen af </a:t>
            </a:r>
            <a:r>
              <a:rPr lang="da-DK" dirty="0" err="1"/>
              <a:t>Yamnaya</a:t>
            </a:r>
            <a:r>
              <a:rPr lang="da-DK" dirty="0"/>
              <a:t>-folket fra stepperne, omtalt tidligere i materialet).</a:t>
            </a:r>
          </a:p>
        </p:txBody>
      </p:sp>
      <p:pic>
        <p:nvPicPr>
          <p:cNvPr id="7" name="Picture 6"/>
          <p:cNvPicPr>
            <a:picLocks noChangeAspect="1"/>
          </p:cNvPicPr>
          <p:nvPr/>
        </p:nvPicPr>
        <p:blipFill>
          <a:blip r:embed="rId3"/>
          <a:stretch>
            <a:fillRect/>
          </a:stretch>
        </p:blipFill>
        <p:spPr>
          <a:xfrm>
            <a:off x="4317427" y="1690689"/>
            <a:ext cx="4486288" cy="3869852"/>
          </a:xfrm>
          <a:prstGeom prst="rect">
            <a:avLst/>
          </a:prstGeom>
        </p:spPr>
      </p:pic>
      <p:cxnSp>
        <p:nvCxnSpPr>
          <p:cNvPr id="11" name="Straight Arrow Connector 10"/>
          <p:cNvCxnSpPr/>
          <p:nvPr/>
        </p:nvCxnSpPr>
        <p:spPr>
          <a:xfrm flipH="1">
            <a:off x="5031358" y="2347784"/>
            <a:ext cx="568411" cy="510618"/>
          </a:xfrm>
          <a:prstGeom prst="straightConnector1">
            <a:avLst/>
          </a:prstGeom>
          <a:ln w="2857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9" name="Picture 8" descr="Brana_I_Fina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0261" y="1371165"/>
            <a:ext cx="953439" cy="1296144"/>
          </a:xfrm>
          <a:prstGeom prst="rect">
            <a:avLst/>
          </a:prstGeom>
          <a:ln w="12700">
            <a:solidFill>
              <a:schemeClr val="tx1"/>
            </a:solidFill>
          </a:ln>
        </p:spPr>
      </p:pic>
      <p:cxnSp>
        <p:nvCxnSpPr>
          <p:cNvPr id="14" name="Straight Arrow Connector 13"/>
          <p:cNvCxnSpPr/>
          <p:nvPr/>
        </p:nvCxnSpPr>
        <p:spPr>
          <a:xfrm flipH="1">
            <a:off x="7871254" y="4095404"/>
            <a:ext cx="260001" cy="983223"/>
          </a:xfrm>
          <a:prstGeom prst="straightConnector1">
            <a:avLst/>
          </a:prstGeom>
          <a:ln w="28575">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5"/>
          <a:srcRect t="21667" r="80626" b="51954"/>
          <a:stretch/>
        </p:blipFill>
        <p:spPr>
          <a:xfrm rot="5400000">
            <a:off x="7978544" y="3149208"/>
            <a:ext cx="1073611" cy="1168272"/>
          </a:xfrm>
          <a:prstGeom prst="rect">
            <a:avLst/>
          </a:prstGeom>
          <a:ln w="12700">
            <a:solidFill>
              <a:schemeClr val="tx1"/>
            </a:solidFill>
          </a:ln>
        </p:spPr>
      </p:pic>
      <p:sp>
        <p:nvSpPr>
          <p:cNvPr id="17" name="Shape 267"/>
          <p:cNvSpPr/>
          <p:nvPr/>
        </p:nvSpPr>
        <p:spPr>
          <a:xfrm rot="5400000">
            <a:off x="7935843" y="2472959"/>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hlinkClick r:id="rId6"/>
              </a:rPr>
              <a:t>Olalde et al. </a:t>
            </a:r>
            <a:r>
              <a:rPr lang="da-DK" sz="1000" i="1" dirty="0">
                <a:hlinkClick r:id="rId6"/>
              </a:rPr>
              <a:t>Nature</a:t>
            </a:r>
            <a:r>
              <a:rPr lang="da-DK" sz="1000" dirty="0">
                <a:hlinkClick r:id="rId6"/>
              </a:rPr>
              <a:t> (2014)</a:t>
            </a:r>
            <a:endParaRPr lang="da-DK" sz="1000" dirty="0"/>
          </a:p>
        </p:txBody>
      </p:sp>
    </p:spTree>
    <p:extLst>
      <p:ext uri="{BB962C8B-B14F-4D97-AF65-F5344CB8AC3E}">
        <p14:creationId xmlns:p14="http://schemas.microsoft.com/office/powerpoint/2010/main" val="1753098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ominid_ev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9" y="900891"/>
            <a:ext cx="5068069" cy="5945234"/>
          </a:xfrm>
          <a:prstGeom prst="rect">
            <a:avLst/>
          </a:prstGeom>
        </p:spPr>
      </p:pic>
      <p:sp>
        <p:nvSpPr>
          <p:cNvPr id="5" name="Shape 267"/>
          <p:cNvSpPr/>
          <p:nvPr/>
        </p:nvSpPr>
        <p:spPr>
          <a:xfrm rot="5400000">
            <a:off x="-536423" y="1477779"/>
            <a:ext cx="1351305" cy="19752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sz="1000" dirty="0" err="1">
                <a:solidFill>
                  <a:schemeClr val="bg1">
                    <a:lumMod val="50000"/>
                  </a:schemeClr>
                </a:solidFill>
                <a:hlinkClick r:id="rId3"/>
              </a:rPr>
              <a:t>Understanding</a:t>
            </a:r>
            <a:r>
              <a:rPr lang="da-DK" sz="1000" dirty="0">
                <a:solidFill>
                  <a:schemeClr val="bg1">
                    <a:lumMod val="50000"/>
                  </a:schemeClr>
                </a:solidFill>
                <a:hlinkClick r:id="rId3"/>
              </a:rPr>
              <a:t> Evolution</a:t>
            </a:r>
            <a:endParaRPr sz="1000" dirty="0">
              <a:solidFill>
                <a:schemeClr val="bg1">
                  <a:lumMod val="50000"/>
                </a:schemeClr>
              </a:solidFill>
            </a:endParaRPr>
          </a:p>
        </p:txBody>
      </p:sp>
      <p:pic>
        <p:nvPicPr>
          <p:cNvPr id="3" name="Picture 2"/>
          <p:cNvPicPr>
            <a:picLocks noChangeAspect="1"/>
          </p:cNvPicPr>
          <p:nvPr/>
        </p:nvPicPr>
        <p:blipFill>
          <a:blip r:embed="rId4"/>
          <a:stretch>
            <a:fillRect/>
          </a:stretch>
        </p:blipFill>
        <p:spPr>
          <a:xfrm>
            <a:off x="4143609" y="179530"/>
            <a:ext cx="4926004" cy="3285029"/>
          </a:xfrm>
          <a:prstGeom prst="rect">
            <a:avLst/>
          </a:prstGeom>
        </p:spPr>
      </p:pic>
      <p:sp>
        <p:nvSpPr>
          <p:cNvPr id="8" name="Shape 267"/>
          <p:cNvSpPr/>
          <p:nvPr/>
        </p:nvSpPr>
        <p:spPr>
          <a:xfrm rot="5400000">
            <a:off x="8388235" y="1538739"/>
            <a:ext cx="1351305" cy="197529"/>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r>
              <a:rPr lang="da-DK" sz="1000" dirty="0" err="1">
                <a:solidFill>
                  <a:schemeClr val="bg1">
                    <a:lumMod val="50000"/>
                  </a:schemeClr>
                </a:solidFill>
                <a:hlinkClick r:id="rId5"/>
              </a:rPr>
              <a:t>Encyclopædia</a:t>
            </a:r>
            <a:r>
              <a:rPr lang="da-DK" sz="1000" dirty="0">
                <a:solidFill>
                  <a:schemeClr val="bg1">
                    <a:lumMod val="50000"/>
                  </a:schemeClr>
                </a:solidFill>
                <a:hlinkClick r:id="rId5"/>
              </a:rPr>
              <a:t> </a:t>
            </a:r>
            <a:r>
              <a:rPr lang="da-DK" sz="1000" dirty="0" err="1">
                <a:solidFill>
                  <a:schemeClr val="bg1">
                    <a:lumMod val="50000"/>
                  </a:schemeClr>
                </a:solidFill>
                <a:hlinkClick r:id="rId5"/>
              </a:rPr>
              <a:t>Brittanica</a:t>
            </a:r>
            <a:endParaRPr sz="1000" dirty="0">
              <a:solidFill>
                <a:schemeClr val="bg1">
                  <a:lumMod val="50000"/>
                </a:schemeClr>
              </a:solidFill>
            </a:endParaRPr>
          </a:p>
        </p:txBody>
      </p:sp>
      <p:sp>
        <p:nvSpPr>
          <p:cNvPr id="9" name="Content Placeholder 2"/>
          <p:cNvSpPr txBox="1">
            <a:spLocks/>
          </p:cNvSpPr>
          <p:nvPr/>
        </p:nvSpPr>
        <p:spPr>
          <a:xfrm>
            <a:off x="5354320" y="4053840"/>
            <a:ext cx="3789680" cy="2794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Til venstre endnu en illustration af vores forfædre, med forklaringer af hvordan de enkelte fund har givet information om den udvikling der er sket frem mod det moderne menneske.</a:t>
            </a:r>
          </a:p>
          <a:p>
            <a:pPr marL="0" indent="0">
              <a:buFont typeface="Arial" panose="020B0604020202020204" pitchFamily="34" charset="0"/>
              <a:buNone/>
            </a:pPr>
            <a:r>
              <a:rPr lang="da-DK" dirty="0"/>
              <a:t>På figuren ovenfor er hjernestørrelsen angivet sammen med tiden, hvor man også kan følge udviklingen i hjernestørrelse over tid, og ændringen i kranieform.</a:t>
            </a:r>
          </a:p>
        </p:txBody>
      </p:sp>
    </p:spTree>
    <p:extLst>
      <p:ext uri="{BB962C8B-B14F-4D97-AF65-F5344CB8AC3E}">
        <p14:creationId xmlns:p14="http://schemas.microsoft.com/office/powerpoint/2010/main" val="303925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65126"/>
            <a:ext cx="8413127" cy="1325563"/>
          </a:xfrm>
        </p:spPr>
        <p:txBody>
          <a:bodyPr/>
          <a:lstStyle/>
          <a:p>
            <a:r>
              <a:rPr lang="da-DK" noProof="0" dirty="0"/>
              <a:t>Andre interessant familiehistorier I</a:t>
            </a:r>
          </a:p>
        </p:txBody>
      </p:sp>
      <p:sp>
        <p:nvSpPr>
          <p:cNvPr id="3" name="Content Placeholder 2"/>
          <p:cNvSpPr>
            <a:spLocks noGrp="1"/>
          </p:cNvSpPr>
          <p:nvPr>
            <p:ph idx="1"/>
          </p:nvPr>
        </p:nvSpPr>
        <p:spPr>
          <a:xfrm>
            <a:off x="628649" y="1825625"/>
            <a:ext cx="5040000" cy="5032376"/>
          </a:xfrm>
        </p:spPr>
        <p:txBody>
          <a:bodyPr>
            <a:normAutofit fontScale="70000" lnSpcReduction="20000"/>
          </a:bodyPr>
          <a:lstStyle/>
          <a:p>
            <a:r>
              <a:rPr lang="da-DK" dirty="0"/>
              <a:t>Tidligste </a:t>
            </a:r>
            <a:r>
              <a:rPr lang="da-DK" i="1" dirty="0"/>
              <a:t>H. sapiens </a:t>
            </a:r>
            <a:r>
              <a:rPr lang="da-DK" dirty="0"/>
              <a:t>ude af Afrika</a:t>
            </a:r>
          </a:p>
          <a:p>
            <a:pPr lvl="1"/>
            <a:r>
              <a:rPr lang="da-DK" dirty="0"/>
              <a:t>177.000 år gammelt eksemplar af det moderne menneske fundet i Mount </a:t>
            </a:r>
            <a:r>
              <a:rPr lang="da-DK" dirty="0" err="1"/>
              <a:t>Carmel</a:t>
            </a:r>
            <a:r>
              <a:rPr lang="da-DK" dirty="0"/>
              <a:t>, Israel</a:t>
            </a:r>
          </a:p>
          <a:p>
            <a:pPr lvl="1"/>
            <a:r>
              <a:rPr lang="da-DK" dirty="0"/>
              <a:t>Ingen DNA analyse endnu, men PCA af formen på kæbe og tænder indikerer større tilhørsforhold med moderne mennesker end med neandertalere og andre </a:t>
            </a:r>
            <a:r>
              <a:rPr lang="da-DK" dirty="0" err="1"/>
              <a:t>homininer</a:t>
            </a:r>
            <a:r>
              <a:rPr lang="da-DK" dirty="0"/>
              <a:t> der levede på samme tid</a:t>
            </a:r>
          </a:p>
          <a:p>
            <a:pPr lvl="1"/>
            <a:r>
              <a:rPr lang="da-DK" dirty="0"/>
              <a:t>Se fx </a:t>
            </a:r>
            <a:r>
              <a:rPr lang="da-DK" dirty="0">
                <a:hlinkClick r:id="rId2"/>
              </a:rPr>
              <a:t>Hershkovitz et al. </a:t>
            </a:r>
            <a:r>
              <a:rPr lang="da-DK" i="1" dirty="0">
                <a:hlinkClick r:id="rId2"/>
              </a:rPr>
              <a:t>Science</a:t>
            </a:r>
            <a:r>
              <a:rPr lang="da-DK" dirty="0">
                <a:hlinkClick r:id="rId2"/>
              </a:rPr>
              <a:t> (2018)</a:t>
            </a:r>
            <a:endParaRPr lang="da-DK" dirty="0"/>
          </a:p>
          <a:p>
            <a:r>
              <a:rPr lang="da-DK" i="1" dirty="0"/>
              <a:t>Homo </a:t>
            </a:r>
            <a:r>
              <a:rPr lang="da-DK" i="1" dirty="0" err="1"/>
              <a:t>floresiensis</a:t>
            </a:r>
            <a:endParaRPr lang="da-DK" i="1" dirty="0"/>
          </a:p>
          <a:p>
            <a:pPr lvl="1"/>
            <a:r>
              <a:rPr lang="da-DK" dirty="0" err="1"/>
              <a:t>Hominin</a:t>
            </a:r>
            <a:r>
              <a:rPr lang="da-DK" dirty="0"/>
              <a:t> med lille krop fundet på øen </a:t>
            </a:r>
            <a:r>
              <a:rPr lang="da-DK" dirty="0" err="1"/>
              <a:t>Flores</a:t>
            </a:r>
            <a:r>
              <a:rPr lang="da-DK" dirty="0"/>
              <a:t>, Indonesien og mellem 100.000-60.000 år gammel</a:t>
            </a:r>
          </a:p>
          <a:p>
            <a:pPr lvl="1"/>
            <a:r>
              <a:rPr lang="da-DK" dirty="0"/>
              <a:t>Endnu ingen DNA, men spændende at følge</a:t>
            </a:r>
          </a:p>
          <a:p>
            <a:r>
              <a:rPr lang="da-DK" i="1" dirty="0"/>
              <a:t>Homo </a:t>
            </a:r>
            <a:r>
              <a:rPr lang="da-DK" i="1" dirty="0" err="1"/>
              <a:t>naledi</a:t>
            </a:r>
            <a:endParaRPr lang="da-DK" i="1" dirty="0"/>
          </a:p>
          <a:p>
            <a:pPr lvl="1"/>
            <a:r>
              <a:rPr lang="da-DK" dirty="0"/>
              <a:t>Seneste tilføjelse til vores stamtræ, med et fund fra 2014 i Sydafrika som er 335.000-236.000 år gamle</a:t>
            </a:r>
          </a:p>
          <a:p>
            <a:pPr lvl="1"/>
            <a:r>
              <a:rPr lang="da-DK" dirty="0"/>
              <a:t>Opretgående art på 1,5 m og 45 kg, med menneskelignende kranie og abelignende hænder og tænder</a:t>
            </a:r>
          </a:p>
          <a:p>
            <a:pPr lvl="1"/>
            <a:r>
              <a:rPr lang="da-DK" dirty="0"/>
              <a:t>Se fx </a:t>
            </a:r>
            <a:r>
              <a:rPr lang="da-DK" dirty="0">
                <a:hlinkClick r:id="rId3"/>
              </a:rPr>
              <a:t>Dirks et al. (2017)</a:t>
            </a:r>
            <a:r>
              <a:rPr lang="da-DK" dirty="0"/>
              <a:t>  </a:t>
            </a:r>
          </a:p>
          <a:p>
            <a:endParaRPr lang="da-DK" dirty="0"/>
          </a:p>
          <a:p>
            <a:pPr lvl="1"/>
            <a:endParaRPr lang="da-DK" dirty="0"/>
          </a:p>
          <a:p>
            <a:pPr lvl="1"/>
            <a:endParaRPr lang="da-DK" dirty="0"/>
          </a:p>
          <a:p>
            <a:pPr lvl="1"/>
            <a:endParaRPr lang="da-DK" dirty="0"/>
          </a:p>
          <a:p>
            <a:pPr lvl="1"/>
            <a:endParaRPr lang="da-DK" dirty="0"/>
          </a:p>
        </p:txBody>
      </p:sp>
      <p:pic>
        <p:nvPicPr>
          <p:cNvPr id="1026" name="Picture 2" descr="https://d2ufo47lrtsv5s.cloudfront.net/content/sci/359/6374/456/F2.large.jpg?width=800&amp;height=600&amp;carousel=1"/>
          <p:cNvPicPr>
            <a:picLocks noChangeAspect="1" noChangeArrowheads="1"/>
          </p:cNvPicPr>
          <p:nvPr/>
        </p:nvPicPr>
        <p:blipFill rotWithShape="1">
          <a:blip r:embed="rId4">
            <a:extLst>
              <a:ext uri="{28A0092B-C50C-407E-A947-70E740481C1C}">
                <a14:useLocalDpi xmlns:a14="http://schemas.microsoft.com/office/drawing/2010/main" val="0"/>
              </a:ext>
            </a:extLst>
          </a:blip>
          <a:srcRect r="54711"/>
          <a:stretch/>
        </p:blipFill>
        <p:spPr bwMode="auto">
          <a:xfrm>
            <a:off x="5858958" y="1806476"/>
            <a:ext cx="3056092" cy="3748337"/>
          </a:xfrm>
          <a:prstGeom prst="rect">
            <a:avLst/>
          </a:prstGeom>
          <a:noFill/>
          <a:extLst>
            <a:ext uri="{909E8E84-426E-40DD-AFC4-6F175D3DCCD1}">
              <a14:hiddenFill xmlns:a14="http://schemas.microsoft.com/office/drawing/2010/main">
                <a:solidFill>
                  <a:srgbClr val="FFFFFF"/>
                </a:solidFill>
              </a14:hiddenFill>
            </a:ext>
          </a:extLst>
        </p:spPr>
      </p:pic>
      <p:sp>
        <p:nvSpPr>
          <p:cNvPr id="9" name="Shape 267"/>
          <p:cNvSpPr/>
          <p:nvPr/>
        </p:nvSpPr>
        <p:spPr>
          <a:xfrm rot="5400000">
            <a:off x="8145995" y="2544214"/>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err="1">
                <a:hlinkClick r:id="rId2"/>
              </a:rPr>
              <a:t>Hershkovitz</a:t>
            </a:r>
            <a:r>
              <a:rPr lang="da-DK" sz="1000" dirty="0">
                <a:hlinkClick r:id="rId2"/>
              </a:rPr>
              <a:t> et al. </a:t>
            </a:r>
            <a:r>
              <a:rPr lang="da-DK" sz="1000" i="1" dirty="0">
                <a:hlinkClick r:id="rId2"/>
              </a:rPr>
              <a:t>Science</a:t>
            </a:r>
            <a:r>
              <a:rPr lang="da-DK" sz="1000" dirty="0">
                <a:hlinkClick r:id="rId2"/>
              </a:rPr>
              <a:t> (2018)</a:t>
            </a:r>
            <a:endParaRPr lang="da-DK" sz="1000" dirty="0"/>
          </a:p>
        </p:txBody>
      </p:sp>
      <p:sp>
        <p:nvSpPr>
          <p:cNvPr id="12" name="TextBox 11"/>
          <p:cNvSpPr txBox="1"/>
          <p:nvPr/>
        </p:nvSpPr>
        <p:spPr>
          <a:xfrm>
            <a:off x="6219364" y="5531973"/>
            <a:ext cx="2525672" cy="523220"/>
          </a:xfrm>
          <a:prstGeom prst="rect">
            <a:avLst/>
          </a:prstGeom>
          <a:noFill/>
        </p:spPr>
        <p:txBody>
          <a:bodyPr wrap="square" rtlCol="0">
            <a:spAutoFit/>
          </a:bodyPr>
          <a:lstStyle/>
          <a:p>
            <a:r>
              <a:rPr lang="da-DK" sz="1400" dirty="0"/>
              <a:t>Tænder fra 177.000 år gammelt </a:t>
            </a:r>
            <a:r>
              <a:rPr lang="da-DK" sz="1400" i="1" dirty="0"/>
              <a:t>H. sapiens</a:t>
            </a:r>
            <a:r>
              <a:rPr lang="da-DK" sz="1400" dirty="0"/>
              <a:t> fund i Israel</a:t>
            </a:r>
          </a:p>
        </p:txBody>
      </p:sp>
    </p:spTree>
    <p:extLst>
      <p:ext uri="{BB962C8B-B14F-4D97-AF65-F5344CB8AC3E}">
        <p14:creationId xmlns:p14="http://schemas.microsoft.com/office/powerpoint/2010/main" val="59050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sted-image.tiff"/>
          <p:cNvPicPr>
            <a:picLocks noChangeAspect="1"/>
          </p:cNvPicPr>
          <p:nvPr/>
        </p:nvPicPr>
        <p:blipFill>
          <a:blip r:embed="rId2">
            <a:extLst/>
          </a:blip>
          <a:stretch>
            <a:fillRect/>
          </a:stretch>
        </p:blipFill>
        <p:spPr>
          <a:xfrm>
            <a:off x="5736677" y="3795289"/>
            <a:ext cx="3305100" cy="2535253"/>
          </a:xfrm>
          <a:prstGeom prst="rect">
            <a:avLst/>
          </a:prstGeom>
          <a:ln w="12700">
            <a:miter lim="400000"/>
          </a:ln>
        </p:spPr>
      </p:pic>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8292928" cy="1325563"/>
          </a:xfrm>
        </p:spPr>
        <p:txBody>
          <a:bodyPr/>
          <a:lstStyle/>
          <a:p>
            <a:r>
              <a:rPr lang="da-DK" noProof="0" dirty="0"/>
              <a:t>Andre interessant familiehistorier II</a:t>
            </a:r>
          </a:p>
        </p:txBody>
      </p:sp>
      <p:sp>
        <p:nvSpPr>
          <p:cNvPr id="3" name="Content Placeholder 2"/>
          <p:cNvSpPr>
            <a:spLocks noGrp="1"/>
          </p:cNvSpPr>
          <p:nvPr>
            <p:ph idx="1"/>
          </p:nvPr>
        </p:nvSpPr>
        <p:spPr>
          <a:xfrm>
            <a:off x="628650" y="1825625"/>
            <a:ext cx="5040000" cy="3723837"/>
          </a:xfrm>
        </p:spPr>
        <p:txBody>
          <a:bodyPr>
            <a:normAutofit fontScale="70000" lnSpcReduction="20000"/>
          </a:bodyPr>
          <a:lstStyle/>
          <a:p>
            <a:r>
              <a:rPr lang="da-DK" dirty="0" err="1"/>
              <a:t>Denisova</a:t>
            </a:r>
            <a:r>
              <a:rPr lang="da-DK" dirty="0"/>
              <a:t>-mennesket: </a:t>
            </a:r>
          </a:p>
          <a:p>
            <a:pPr lvl="1"/>
            <a:r>
              <a:rPr lang="da-DK" dirty="0"/>
              <a:t>Fra 41.000 år gammel fingerknogle ved vi at de var en søster-gruppe til neandertaleren med en fælles stamfader 200.000 år senere end splittet med </a:t>
            </a:r>
            <a:r>
              <a:rPr lang="da-DK" i="1" dirty="0"/>
              <a:t>H. sapiens</a:t>
            </a:r>
            <a:r>
              <a:rPr lang="da-DK" dirty="0"/>
              <a:t> </a:t>
            </a:r>
          </a:p>
          <a:p>
            <a:pPr lvl="1"/>
            <a:r>
              <a:rPr lang="da-DK" dirty="0"/>
              <a:t>De fleste asiater og aboriginere bærer 3-6% af DNA fra </a:t>
            </a:r>
            <a:r>
              <a:rPr lang="da-DK" dirty="0" err="1"/>
              <a:t>Denisova</a:t>
            </a:r>
            <a:r>
              <a:rPr lang="da-DK" dirty="0"/>
              <a:t>-mennesket </a:t>
            </a:r>
          </a:p>
          <a:p>
            <a:pPr lvl="1"/>
            <a:r>
              <a:rPr lang="da-DK" dirty="0"/>
              <a:t>Se fx </a:t>
            </a:r>
            <a:r>
              <a:rPr lang="da-DK" dirty="0">
                <a:hlinkClick r:id="rId3"/>
              </a:rPr>
              <a:t>Reich et al. </a:t>
            </a:r>
            <a:r>
              <a:rPr lang="da-DK" i="1" dirty="0">
                <a:hlinkClick r:id="rId3"/>
              </a:rPr>
              <a:t>Nature</a:t>
            </a:r>
            <a:r>
              <a:rPr lang="da-DK" dirty="0">
                <a:hlinkClick r:id="rId3"/>
              </a:rPr>
              <a:t> (2010)</a:t>
            </a:r>
            <a:r>
              <a:rPr lang="da-DK" dirty="0"/>
              <a:t>, </a:t>
            </a:r>
            <a:r>
              <a:rPr lang="da-DK" dirty="0">
                <a:hlinkClick r:id="rId4"/>
              </a:rPr>
              <a:t>Krauss et al. </a:t>
            </a:r>
            <a:r>
              <a:rPr lang="da-DK" i="1" dirty="0">
                <a:hlinkClick r:id="rId4"/>
              </a:rPr>
              <a:t>Nature</a:t>
            </a:r>
            <a:r>
              <a:rPr lang="da-DK" dirty="0">
                <a:hlinkClick r:id="rId4"/>
              </a:rPr>
              <a:t> (2010)</a:t>
            </a:r>
            <a:r>
              <a:rPr lang="da-DK" dirty="0"/>
              <a:t> og </a:t>
            </a:r>
            <a:r>
              <a:rPr lang="da-DK" dirty="0">
                <a:hlinkClick r:id="rId5"/>
              </a:rPr>
              <a:t>Prüfer et al. </a:t>
            </a:r>
            <a:r>
              <a:rPr lang="da-DK" i="1" dirty="0">
                <a:hlinkClick r:id="rId5"/>
              </a:rPr>
              <a:t>Nature </a:t>
            </a:r>
            <a:r>
              <a:rPr lang="da-DK" u="sng" dirty="0">
                <a:hlinkClick r:id="rId5"/>
              </a:rPr>
              <a:t>(</a:t>
            </a:r>
            <a:r>
              <a:rPr lang="da-DK" dirty="0">
                <a:hlinkClick r:id="rId5"/>
              </a:rPr>
              <a:t>2014)</a:t>
            </a:r>
            <a:endParaRPr lang="da-DK" dirty="0"/>
          </a:p>
          <a:p>
            <a:r>
              <a:rPr lang="da-DK" dirty="0"/>
              <a:t>Sima de los </a:t>
            </a:r>
            <a:r>
              <a:rPr lang="da-DK" dirty="0" err="1"/>
              <a:t>Huesos</a:t>
            </a:r>
            <a:r>
              <a:rPr lang="da-DK" dirty="0"/>
              <a:t>:</a:t>
            </a:r>
          </a:p>
          <a:p>
            <a:pPr lvl="1"/>
            <a:r>
              <a:rPr lang="da-DK" dirty="0"/>
              <a:t>Omkring 400.000 år gamle rester, som er morfologisk sammenlignelig med </a:t>
            </a:r>
            <a:r>
              <a:rPr lang="da-DK" i="1" dirty="0"/>
              <a:t>H. </a:t>
            </a:r>
            <a:r>
              <a:rPr lang="da-DK" i="1" dirty="0" err="1"/>
              <a:t>heidelbergensis</a:t>
            </a:r>
            <a:r>
              <a:rPr lang="da-DK" i="1" dirty="0"/>
              <a:t> </a:t>
            </a:r>
          </a:p>
          <a:p>
            <a:pPr lvl="1"/>
            <a:r>
              <a:rPr lang="da-DK" dirty="0"/>
              <a:t>Ser ud til at dele slægtsskab med </a:t>
            </a:r>
            <a:r>
              <a:rPr lang="da-DK" dirty="0" err="1"/>
              <a:t>Denisova</a:t>
            </a:r>
            <a:endParaRPr lang="da-DK" dirty="0"/>
          </a:p>
          <a:p>
            <a:pPr lvl="1"/>
            <a:r>
              <a:rPr lang="da-DK" dirty="0"/>
              <a:t>Se fx </a:t>
            </a:r>
            <a:r>
              <a:rPr lang="da-DK" dirty="0">
                <a:hlinkClick r:id="rId6"/>
              </a:rPr>
              <a:t>Meyer et al. </a:t>
            </a:r>
            <a:r>
              <a:rPr lang="da-DK" i="1" dirty="0">
                <a:hlinkClick r:id="rId6"/>
              </a:rPr>
              <a:t>Nature</a:t>
            </a:r>
            <a:r>
              <a:rPr lang="da-DK" dirty="0">
                <a:hlinkClick r:id="rId6"/>
              </a:rPr>
              <a:t> (2013)</a:t>
            </a:r>
            <a:endParaRPr lang="da-DK" dirty="0"/>
          </a:p>
          <a:p>
            <a:endParaRPr lang="da-DK" dirty="0"/>
          </a:p>
          <a:p>
            <a:pPr lvl="1"/>
            <a:endParaRPr lang="da-DK" dirty="0"/>
          </a:p>
          <a:p>
            <a:pPr lvl="1"/>
            <a:endParaRPr lang="da-DK" dirty="0"/>
          </a:p>
          <a:p>
            <a:pPr lvl="1"/>
            <a:endParaRPr lang="da-DK" dirty="0"/>
          </a:p>
          <a:p>
            <a:pPr lvl="1"/>
            <a:endParaRPr lang="da-DK" dirty="0"/>
          </a:p>
        </p:txBody>
      </p:sp>
      <p:pic>
        <p:nvPicPr>
          <p:cNvPr id="6" name="pasted-image.tiff"/>
          <p:cNvPicPr>
            <a:picLocks noChangeAspect="1"/>
          </p:cNvPicPr>
          <p:nvPr/>
        </p:nvPicPr>
        <p:blipFill>
          <a:blip r:embed="rId7">
            <a:extLst/>
          </a:blip>
          <a:stretch>
            <a:fillRect/>
          </a:stretch>
        </p:blipFill>
        <p:spPr>
          <a:xfrm>
            <a:off x="5808526" y="1629310"/>
            <a:ext cx="3013972" cy="1737752"/>
          </a:xfrm>
          <a:prstGeom prst="rect">
            <a:avLst/>
          </a:prstGeom>
          <a:ln w="12700">
            <a:miter lim="400000"/>
          </a:ln>
        </p:spPr>
      </p:pic>
      <p:sp>
        <p:nvSpPr>
          <p:cNvPr id="7" name="Shape 267"/>
          <p:cNvSpPr/>
          <p:nvPr/>
        </p:nvSpPr>
        <p:spPr>
          <a:xfrm rot="5400000">
            <a:off x="8084760" y="2428427"/>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5"/>
              </a:rPr>
              <a:t>Prüfer</a:t>
            </a:r>
            <a:r>
              <a:rPr lang="da-DK" sz="1000" dirty="0">
                <a:hlinkClick r:id="rId5"/>
              </a:rPr>
              <a:t> et al. </a:t>
            </a:r>
            <a:r>
              <a:rPr lang="da-DK" sz="1000" i="1" dirty="0">
                <a:hlinkClick r:id="rId5"/>
              </a:rPr>
              <a:t>Nature </a:t>
            </a:r>
            <a:r>
              <a:rPr lang="da-DK" sz="1000" u="sng" dirty="0">
                <a:hlinkClick r:id="rId5"/>
              </a:rPr>
              <a:t>(</a:t>
            </a:r>
            <a:r>
              <a:rPr lang="da-DK" sz="1000" dirty="0">
                <a:hlinkClick r:id="rId5"/>
              </a:rPr>
              <a:t>2014)</a:t>
            </a:r>
            <a:endParaRPr lang="da-DK" sz="1000" dirty="0"/>
          </a:p>
        </p:txBody>
      </p:sp>
      <p:sp>
        <p:nvSpPr>
          <p:cNvPr id="12" name="Shape 267"/>
          <p:cNvSpPr/>
          <p:nvPr/>
        </p:nvSpPr>
        <p:spPr>
          <a:xfrm rot="5400000">
            <a:off x="8084211" y="4774091"/>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a:hlinkClick r:id="rId6"/>
              </a:rPr>
              <a:t>Meyer et al. </a:t>
            </a:r>
            <a:r>
              <a:rPr lang="da-DK" sz="1000" i="1">
                <a:hlinkClick r:id="rId6"/>
              </a:rPr>
              <a:t>Nature</a:t>
            </a:r>
            <a:r>
              <a:rPr lang="da-DK" sz="1000">
                <a:hlinkClick r:id="rId6"/>
              </a:rPr>
              <a:t> (2013)</a:t>
            </a:r>
            <a:endParaRPr lang="da-DK" sz="1000"/>
          </a:p>
        </p:txBody>
      </p:sp>
    </p:spTree>
    <p:extLst>
      <p:ext uri="{BB962C8B-B14F-4D97-AF65-F5344CB8AC3E}">
        <p14:creationId xmlns:p14="http://schemas.microsoft.com/office/powerpoint/2010/main" val="698665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65126"/>
            <a:ext cx="8413127" cy="1325563"/>
          </a:xfrm>
        </p:spPr>
        <p:txBody>
          <a:bodyPr/>
          <a:lstStyle/>
          <a:p>
            <a:r>
              <a:rPr lang="da-DK" noProof="0" dirty="0"/>
              <a:t>Andre interessant familiehistorier III</a:t>
            </a:r>
          </a:p>
        </p:txBody>
      </p:sp>
      <p:sp>
        <p:nvSpPr>
          <p:cNvPr id="3" name="Content Placeholder 2"/>
          <p:cNvSpPr>
            <a:spLocks noGrp="1"/>
          </p:cNvSpPr>
          <p:nvPr>
            <p:ph idx="1"/>
          </p:nvPr>
        </p:nvSpPr>
        <p:spPr>
          <a:xfrm>
            <a:off x="628649" y="1825623"/>
            <a:ext cx="5139853" cy="4853957"/>
          </a:xfrm>
        </p:spPr>
        <p:txBody>
          <a:bodyPr>
            <a:normAutofit fontScale="62500" lnSpcReduction="20000"/>
          </a:bodyPr>
          <a:lstStyle/>
          <a:p>
            <a:r>
              <a:rPr lang="da-DK" dirty="0"/>
              <a:t>Aboriginerens historie</a:t>
            </a:r>
          </a:p>
          <a:p>
            <a:pPr lvl="1"/>
            <a:r>
              <a:rPr lang="da-DK" dirty="0"/>
              <a:t>Ser ud til at være nået til Australien ved en udvandring fra omkring 60-70.000 år siden. </a:t>
            </a:r>
          </a:p>
          <a:p>
            <a:pPr lvl="1"/>
            <a:r>
              <a:rPr lang="da-DK" dirty="0"/>
              <a:t>Denne udvandring ser ud til at være separat for en nyere udvandring for 25-38.000 år siden, som senere blev til de moderne asiater</a:t>
            </a:r>
          </a:p>
          <a:p>
            <a:pPr lvl="1"/>
            <a:r>
              <a:rPr lang="da-DK" dirty="0"/>
              <a:t>Se fx </a:t>
            </a:r>
            <a:r>
              <a:rPr lang="da-DK" dirty="0">
                <a:hlinkClick r:id="rId2"/>
              </a:rPr>
              <a:t>Rasmussen et al. </a:t>
            </a:r>
            <a:r>
              <a:rPr lang="da-DK" i="1" dirty="0">
                <a:hlinkClick r:id="rId2"/>
              </a:rPr>
              <a:t>Science</a:t>
            </a:r>
            <a:r>
              <a:rPr lang="da-DK" dirty="0">
                <a:hlinkClick r:id="rId2"/>
              </a:rPr>
              <a:t> (2011)</a:t>
            </a:r>
            <a:endParaRPr lang="da-DK" dirty="0"/>
          </a:p>
          <a:p>
            <a:r>
              <a:rPr lang="da-DK" dirty="0" err="1"/>
              <a:t>Kennewick</a:t>
            </a:r>
            <a:r>
              <a:rPr lang="da-DK" dirty="0"/>
              <a:t>-manden og migrationen til Amerika</a:t>
            </a:r>
          </a:p>
          <a:p>
            <a:pPr lvl="1"/>
            <a:r>
              <a:rPr lang="da-DK" dirty="0" err="1"/>
              <a:t>Kennewick</a:t>
            </a:r>
            <a:r>
              <a:rPr lang="da-DK" dirty="0"/>
              <a:t>-manden: Et skelet-fund, som har været omdrejningspunkt for en lang ophedet debat, med racistiske undertoner, om hvorvidt det var en tilflytter fra </a:t>
            </a:r>
            <a:r>
              <a:rPr lang="da-DK" dirty="0" err="1"/>
              <a:t>europa</a:t>
            </a:r>
            <a:r>
              <a:rPr lang="da-DK" dirty="0"/>
              <a:t> (som de hvide forskere mente), eller om det var ”the </a:t>
            </a:r>
            <a:r>
              <a:rPr lang="da-DK" dirty="0" err="1"/>
              <a:t>ancient</a:t>
            </a:r>
            <a:r>
              <a:rPr lang="da-DK" dirty="0"/>
              <a:t> </a:t>
            </a:r>
            <a:r>
              <a:rPr lang="da-DK" dirty="0" err="1"/>
              <a:t>one</a:t>
            </a:r>
            <a:r>
              <a:rPr lang="da-DK" dirty="0"/>
              <a:t>” (som indfødte amerikanere mente, og derfor ville have lov at genbegrave</a:t>
            </a:r>
          </a:p>
          <a:p>
            <a:pPr lvl="1"/>
            <a:r>
              <a:rPr lang="da-DK" dirty="0"/>
              <a:t>Det viste sig at ’the </a:t>
            </a:r>
            <a:r>
              <a:rPr lang="da-DK" dirty="0" err="1"/>
              <a:t>ancient</a:t>
            </a:r>
            <a:r>
              <a:rPr lang="da-DK" dirty="0"/>
              <a:t> </a:t>
            </a:r>
            <a:r>
              <a:rPr lang="da-DK" dirty="0" err="1"/>
              <a:t>one</a:t>
            </a:r>
            <a:r>
              <a:rPr lang="da-DK" dirty="0"/>
              <a:t>’ rent faktisk er stamfader til de indfødte amerikanere (se fx </a:t>
            </a:r>
            <a:r>
              <a:rPr lang="da-DK" dirty="0">
                <a:hlinkClick r:id="rId3"/>
              </a:rPr>
              <a:t>Rasmussen et al. </a:t>
            </a:r>
            <a:r>
              <a:rPr lang="da-DK" i="1" dirty="0">
                <a:hlinkClick r:id="rId3"/>
              </a:rPr>
              <a:t>Nature</a:t>
            </a:r>
            <a:r>
              <a:rPr lang="da-DK" dirty="0">
                <a:hlinkClick r:id="rId3"/>
              </a:rPr>
              <a:t> (2015)</a:t>
            </a:r>
            <a:r>
              <a:rPr lang="da-DK" dirty="0"/>
              <a:t>)</a:t>
            </a:r>
          </a:p>
          <a:p>
            <a:pPr lvl="1"/>
            <a:r>
              <a:rPr lang="da-DK" dirty="0"/>
              <a:t>Se også seneste </a:t>
            </a:r>
            <a:r>
              <a:rPr lang="da-DK" dirty="0" err="1"/>
              <a:t>resulater</a:t>
            </a:r>
            <a:r>
              <a:rPr lang="da-DK" dirty="0"/>
              <a:t> om befolkningen af Amerika, fx </a:t>
            </a:r>
            <a:r>
              <a:rPr lang="da-DK" dirty="0">
                <a:hlinkClick r:id="rId4"/>
              </a:rPr>
              <a:t>Moreno-Mayar et al. Science (2018)</a:t>
            </a:r>
            <a:r>
              <a:rPr lang="da-DK" dirty="0"/>
              <a:t>.</a:t>
            </a:r>
          </a:p>
          <a:p>
            <a:r>
              <a:rPr lang="da-DK" dirty="0"/>
              <a:t>Tibetaneres højdeevner</a:t>
            </a:r>
          </a:p>
          <a:p>
            <a:pPr lvl="1"/>
            <a:r>
              <a:rPr lang="da-DK" dirty="0"/>
              <a:t>Tibetanere har en mutation i </a:t>
            </a:r>
            <a:r>
              <a:rPr lang="da-DK" i="1" dirty="0"/>
              <a:t>EPAS1</a:t>
            </a:r>
            <a:r>
              <a:rPr lang="da-DK" dirty="0"/>
              <a:t>: normalt hæmoglobin-niveau selvom de lever i bjergene ved lavt ilttryk </a:t>
            </a:r>
          </a:p>
          <a:p>
            <a:pPr lvl="1"/>
            <a:r>
              <a:rPr lang="da-DK" dirty="0"/>
              <a:t>Se fx </a:t>
            </a:r>
            <a:r>
              <a:rPr lang="da-DK" dirty="0">
                <a:hlinkClick r:id="rId5"/>
              </a:rPr>
              <a:t>Huerta-Sánchez et al. </a:t>
            </a:r>
            <a:r>
              <a:rPr lang="da-DK" i="1" dirty="0">
                <a:hlinkClick r:id="rId5"/>
              </a:rPr>
              <a:t>Nature</a:t>
            </a:r>
            <a:r>
              <a:rPr lang="da-DK" dirty="0">
                <a:hlinkClick r:id="rId5"/>
              </a:rPr>
              <a:t> (2014)</a:t>
            </a:r>
            <a:endParaRPr lang="da-DK" dirty="0"/>
          </a:p>
          <a:p>
            <a:endParaRPr lang="da-DK" dirty="0"/>
          </a:p>
          <a:p>
            <a:pPr lvl="1"/>
            <a:endParaRPr lang="da-DK" dirty="0"/>
          </a:p>
          <a:p>
            <a:pPr lvl="1"/>
            <a:endParaRPr lang="da-DK" dirty="0"/>
          </a:p>
          <a:p>
            <a:pPr lvl="1"/>
            <a:endParaRPr lang="da-DK" dirty="0"/>
          </a:p>
          <a:p>
            <a:pPr lvl="1"/>
            <a:endParaRPr lang="da-DK"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55956" y="1385989"/>
            <a:ext cx="3029504" cy="3293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6012272" y="4341811"/>
            <a:ext cx="3029504" cy="954107"/>
          </a:xfrm>
          <a:prstGeom prst="rect">
            <a:avLst/>
          </a:prstGeom>
          <a:noFill/>
        </p:spPr>
        <p:txBody>
          <a:bodyPr wrap="square" rtlCol="0">
            <a:spAutoFit/>
          </a:bodyPr>
          <a:lstStyle/>
          <a:p>
            <a:r>
              <a:rPr lang="da-DK" sz="1400" dirty="0"/>
              <a:t>Fantombillede af de første mennesker i Grønland for 4500 år siden. Billedet er tegnet ud fra hvordan DNA fra hans hår har fortalt os, at han burde se ud.</a:t>
            </a:r>
          </a:p>
        </p:txBody>
      </p:sp>
      <p:sp>
        <p:nvSpPr>
          <p:cNvPr id="7" name="Shape 267"/>
          <p:cNvSpPr/>
          <p:nvPr/>
        </p:nvSpPr>
        <p:spPr>
          <a:xfrm rot="5400000">
            <a:off x="8084760" y="2428427"/>
            <a:ext cx="1735743" cy="260267"/>
          </a:xfrm>
          <a:prstGeom prst="rect">
            <a:avLst/>
          </a:prstGeom>
          <a:noFill/>
          <a:ln w="12700">
            <a:miter lim="400000"/>
          </a:ln>
          <a:extLst>
            <a:ext uri="{C572A759-6A51-4108-AA02-DFA0A04FC94B}">
              <ma14:wrappingTextBoxFlag xmlns:ma14="http://schemas.microsoft.com/office/mac/drawingml/2011/main" xmlns="" val="1"/>
            </a:ext>
          </a:extLst>
        </p:spPr>
        <p:txBody>
          <a:bodyPr lIns="36000" tIns="0" rIns="0" bIns="0" anchor="ctr"/>
          <a:lstStyle>
            <a:lvl1pPr marR="2539" algn="ctr">
              <a:defRPr sz="1200"/>
            </a:lvl1pPr>
          </a:lstStyle>
          <a:p>
            <a:pPr algn="l">
              <a:defRPr sz="1800">
                <a:solidFill>
                  <a:schemeClr val="accent6">
                    <a:hueOff val="-12921703"/>
                    <a:satOff val="-11099"/>
                    <a:lumOff val="-7127"/>
                  </a:schemeClr>
                </a:solidFill>
              </a:defRPr>
            </a:pPr>
            <a:r>
              <a:rPr lang="da-DK" sz="1000" dirty="0">
                <a:solidFill>
                  <a:schemeClr val="bg1">
                    <a:lumMod val="50000"/>
                  </a:schemeClr>
                </a:solidFill>
              </a:rPr>
              <a:t>Nuka Godtfredsen</a:t>
            </a:r>
          </a:p>
        </p:txBody>
      </p:sp>
    </p:spTree>
    <p:extLst>
      <p:ext uri="{BB962C8B-B14F-4D97-AF65-F5344CB8AC3E}">
        <p14:creationId xmlns:p14="http://schemas.microsoft.com/office/powerpoint/2010/main" val="559875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Yderligere ressourcer</a:t>
            </a:r>
          </a:p>
        </p:txBody>
      </p:sp>
      <p:sp>
        <p:nvSpPr>
          <p:cNvPr id="3" name="Content Placeholder 2"/>
          <p:cNvSpPr>
            <a:spLocks noGrp="1"/>
          </p:cNvSpPr>
          <p:nvPr>
            <p:ph idx="1"/>
          </p:nvPr>
        </p:nvSpPr>
        <p:spPr>
          <a:xfrm>
            <a:off x="628650" y="1825625"/>
            <a:ext cx="7886700" cy="3931231"/>
          </a:xfrm>
        </p:spPr>
        <p:txBody>
          <a:bodyPr>
            <a:normAutofit/>
          </a:bodyPr>
          <a:lstStyle/>
          <a:p>
            <a:r>
              <a:rPr lang="da-DK" dirty="0">
                <a:hlinkClick r:id="rId2"/>
              </a:rPr>
              <a:t>Kort video om vores forfædre </a:t>
            </a:r>
            <a:r>
              <a:rPr lang="da-DK" dirty="0"/>
              <a:t>(American Museum of Natural </a:t>
            </a:r>
            <a:r>
              <a:rPr lang="da-DK" dirty="0" err="1"/>
              <a:t>History</a:t>
            </a:r>
            <a:r>
              <a:rPr lang="da-DK" dirty="0"/>
              <a:t>)</a:t>
            </a:r>
          </a:p>
        </p:txBody>
      </p:sp>
    </p:spTree>
    <p:extLst>
      <p:ext uri="{BB962C8B-B14F-4D97-AF65-F5344CB8AC3E}">
        <p14:creationId xmlns:p14="http://schemas.microsoft.com/office/powerpoint/2010/main" val="1939824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dirty="0"/>
              <a:t>Om materialet</a:t>
            </a:r>
            <a:endParaRPr lang="da-DK" noProof="0" dirty="0"/>
          </a:p>
        </p:txBody>
      </p:sp>
      <p:sp>
        <p:nvSpPr>
          <p:cNvPr id="3" name="Content Placeholder 2"/>
          <p:cNvSpPr>
            <a:spLocks noGrp="1"/>
          </p:cNvSpPr>
          <p:nvPr>
            <p:ph idx="1"/>
          </p:nvPr>
        </p:nvSpPr>
        <p:spPr>
          <a:xfrm>
            <a:off x="628649" y="1825625"/>
            <a:ext cx="8190231" cy="3427096"/>
          </a:xfrm>
        </p:spPr>
        <p:txBody>
          <a:bodyPr>
            <a:normAutofit fontScale="92500" lnSpcReduction="20000"/>
          </a:bodyPr>
          <a:lstStyle/>
          <a:p>
            <a:r>
              <a:rPr lang="da-DK" dirty="0"/>
              <a:t>Materialet er udarbejdet af projektet ’Big Bang til Naturfag’ (et samarbejde mellem Københavns Universitet og Aarhus Universitet)</a:t>
            </a:r>
          </a:p>
          <a:p>
            <a:r>
              <a:rPr lang="da-DK" dirty="0"/>
              <a:t>Denne del af materialet er udarbejdet med særligt bidrag fra:</a:t>
            </a:r>
          </a:p>
          <a:p>
            <a:pPr lvl="1"/>
            <a:r>
              <a:rPr lang="da-DK" dirty="0"/>
              <a:t>Morten Allentoft, Adjunkt (Københavns Universitet)</a:t>
            </a:r>
          </a:p>
          <a:p>
            <a:pPr lvl="1"/>
            <a:r>
              <a:rPr lang="da-DK" dirty="0"/>
              <a:t>Hannes Schröder, Adjunkt (Københavns Universitet)</a:t>
            </a:r>
          </a:p>
          <a:p>
            <a:pPr lvl="1"/>
            <a:r>
              <a:rPr lang="da-DK" dirty="0"/>
              <a:t>Martin </a:t>
            </a:r>
            <a:r>
              <a:rPr lang="da-DK" dirty="0" err="1"/>
              <a:t>Sikora</a:t>
            </a:r>
            <a:r>
              <a:rPr lang="da-DK"/>
              <a:t>, Lektor </a:t>
            </a:r>
            <a:r>
              <a:rPr lang="da-DK" dirty="0"/>
              <a:t>(Københavns Universitet)</a:t>
            </a:r>
          </a:p>
          <a:p>
            <a:pPr lvl="1"/>
            <a:endParaRPr lang="da-DK" dirty="0"/>
          </a:p>
          <a:p>
            <a:r>
              <a:rPr lang="da-DK" dirty="0"/>
              <a:t>Big Bang til Naturfag er støttet af A.P. Møller Fonden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374" y="449983"/>
            <a:ext cx="2311693" cy="11558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640" y="5913715"/>
            <a:ext cx="3270896" cy="2840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025" y="5634021"/>
            <a:ext cx="2126028" cy="8434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67" y="5573442"/>
            <a:ext cx="2617031" cy="974749"/>
          </a:xfrm>
          <a:prstGeom prst="rect">
            <a:avLst/>
          </a:prstGeom>
        </p:spPr>
      </p:pic>
    </p:spTree>
    <p:extLst>
      <p:ext uri="{BB962C8B-B14F-4D97-AF65-F5344CB8AC3E}">
        <p14:creationId xmlns:p14="http://schemas.microsoft.com/office/powerpoint/2010/main" val="461535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413127" cy="1325563"/>
          </a:xfrm>
        </p:spPr>
        <p:txBody>
          <a:bodyPr/>
          <a:lstStyle/>
          <a:p>
            <a:r>
              <a:rPr lang="da-DK" noProof="0" dirty="0"/>
              <a:t>Oversigt</a:t>
            </a:r>
          </a:p>
        </p:txBody>
      </p:sp>
      <p:sp>
        <p:nvSpPr>
          <p:cNvPr id="3" name="Content Placeholder 2"/>
          <p:cNvSpPr>
            <a:spLocks noGrp="1"/>
          </p:cNvSpPr>
          <p:nvPr>
            <p:ph idx="1"/>
          </p:nvPr>
        </p:nvSpPr>
        <p:spPr>
          <a:xfrm>
            <a:off x="628648" y="1825625"/>
            <a:ext cx="3760473" cy="4371976"/>
          </a:xfrm>
        </p:spPr>
        <p:txBody>
          <a:bodyPr>
            <a:normAutofit fontScale="70000" lnSpcReduction="20000"/>
          </a:bodyPr>
          <a:lstStyle/>
          <a:p>
            <a:r>
              <a:rPr lang="da-DK" dirty="0"/>
              <a:t>Kort oversigt over menneskets udvikling, med enkelte referencer til den givne information</a:t>
            </a:r>
          </a:p>
          <a:p>
            <a:r>
              <a:rPr lang="da-DK" dirty="0"/>
              <a:t>Dette materiale vil hovedsageligt fokusere på:</a:t>
            </a:r>
          </a:p>
          <a:p>
            <a:pPr lvl="1"/>
            <a:r>
              <a:rPr lang="da-DK" dirty="0"/>
              <a:t>Tidligere menneske arter</a:t>
            </a:r>
          </a:p>
          <a:p>
            <a:pPr lvl="1"/>
            <a:r>
              <a:rPr lang="da-DK" dirty="0"/>
              <a:t>Hvordan analyses af DNA giver information</a:t>
            </a:r>
          </a:p>
          <a:p>
            <a:pPr lvl="1"/>
            <a:r>
              <a:rPr lang="da-DK" dirty="0"/>
              <a:t>Hvor </a:t>
            </a:r>
            <a:r>
              <a:rPr lang="da-DK" i="1" dirty="0"/>
              <a:t>H. sapiens</a:t>
            </a:r>
            <a:r>
              <a:rPr lang="da-DK" dirty="0"/>
              <a:t> opstod (det moderne menneske)</a:t>
            </a:r>
          </a:p>
          <a:p>
            <a:pPr lvl="1"/>
            <a:r>
              <a:rPr lang="da-DK" i="1" dirty="0"/>
              <a:t>H. sapiens</a:t>
            </a:r>
            <a:r>
              <a:rPr lang="da-DK" dirty="0"/>
              <a:t>’ udvandring fra Afrika</a:t>
            </a:r>
          </a:p>
          <a:p>
            <a:pPr lvl="1"/>
            <a:r>
              <a:rPr lang="da-DK" dirty="0"/>
              <a:t>Hvor neandertalerne er i dag</a:t>
            </a:r>
          </a:p>
          <a:p>
            <a:pPr lvl="1"/>
            <a:r>
              <a:rPr lang="da-DK" dirty="0"/>
              <a:t>Europæernes historie siden stenalderen</a:t>
            </a:r>
          </a:p>
          <a:p>
            <a:pPr lvl="1"/>
            <a:r>
              <a:rPr lang="da-DK" dirty="0"/>
              <a:t>Henvisninger til andre spændende familie historier</a:t>
            </a:r>
          </a:p>
        </p:txBody>
      </p:sp>
      <p:graphicFrame>
        <p:nvGraphicFramePr>
          <p:cNvPr id="4" name="Table 3"/>
          <p:cNvGraphicFramePr>
            <a:graphicFrameLocks noGrp="1"/>
          </p:cNvGraphicFramePr>
          <p:nvPr>
            <p:extLst>
              <p:ext uri="{D42A27DB-BD31-4B8C-83A1-F6EECF244321}">
                <p14:modId xmlns:p14="http://schemas.microsoft.com/office/powerpoint/2010/main" val="922285743"/>
              </p:ext>
            </p:extLst>
          </p:nvPr>
        </p:nvGraphicFramePr>
        <p:xfrm>
          <a:off x="4545837" y="40460"/>
          <a:ext cx="4541519" cy="6720840"/>
        </p:xfrm>
        <a:graphic>
          <a:graphicData uri="http://schemas.openxmlformats.org/drawingml/2006/table">
            <a:tbl>
              <a:tblPr firstRow="1" bandRow="1">
                <a:tableStyleId>{5202B0CA-FC54-4496-8BCA-5EF66A818D29}</a:tableStyleId>
              </a:tblPr>
              <a:tblGrid>
                <a:gridCol w="1489324">
                  <a:extLst>
                    <a:ext uri="{9D8B030D-6E8A-4147-A177-3AD203B41FA5}">
                      <a16:colId xmlns:a16="http://schemas.microsoft.com/office/drawing/2014/main" val="20000"/>
                    </a:ext>
                  </a:extLst>
                </a:gridCol>
                <a:gridCol w="3052195">
                  <a:extLst>
                    <a:ext uri="{9D8B030D-6E8A-4147-A177-3AD203B41FA5}">
                      <a16:colId xmlns:a16="http://schemas.microsoft.com/office/drawing/2014/main" val="20001"/>
                    </a:ext>
                  </a:extLst>
                </a:gridCol>
              </a:tblGrid>
              <a:tr h="207958">
                <a:tc>
                  <a:txBody>
                    <a:bodyPr/>
                    <a:lstStyle/>
                    <a:p>
                      <a:r>
                        <a:rPr lang="da-DK" sz="1100" dirty="0"/>
                        <a:t>Tidspunkt (år</a:t>
                      </a:r>
                      <a:r>
                        <a:rPr lang="da-DK" sz="1100" baseline="0" dirty="0"/>
                        <a:t> siden)</a:t>
                      </a:r>
                      <a:endParaRPr lang="da-DK" sz="1100" dirty="0"/>
                    </a:p>
                  </a:txBody>
                  <a:tcPr anchor="ctr"/>
                </a:tc>
                <a:tc>
                  <a:txBody>
                    <a:bodyPr/>
                    <a:lstStyle/>
                    <a:p>
                      <a:r>
                        <a:rPr lang="da-DK" sz="1100" dirty="0"/>
                        <a:t>Hændelse</a:t>
                      </a:r>
                    </a:p>
                  </a:txBody>
                  <a:tcPr anchor="ctr"/>
                </a:tc>
                <a:extLst>
                  <a:ext uri="{0D108BD9-81ED-4DB2-BD59-A6C34878D82A}">
                    <a16:rowId xmlns:a16="http://schemas.microsoft.com/office/drawing/2014/main" val="10000"/>
                  </a:ext>
                </a:extLst>
              </a:tr>
              <a:tr h="207958">
                <a:tc>
                  <a:txBody>
                    <a:bodyPr/>
                    <a:lstStyle/>
                    <a:p>
                      <a:r>
                        <a:rPr lang="da-DK" sz="1100" dirty="0"/>
                        <a:t>6,3</a:t>
                      </a:r>
                      <a:r>
                        <a:rPr lang="da-DK" sz="1100" baseline="0" dirty="0"/>
                        <a:t> millioner</a:t>
                      </a:r>
                      <a:endParaRPr lang="da-DK" sz="1100" dirty="0"/>
                    </a:p>
                  </a:txBody>
                  <a:tcPr anchor="ctr"/>
                </a:tc>
                <a:tc>
                  <a:txBody>
                    <a:bodyPr/>
                    <a:lstStyle/>
                    <a:p>
                      <a:r>
                        <a:rPr lang="da-DK" sz="1100" dirty="0"/>
                        <a:t>Mindre hjørne</a:t>
                      </a:r>
                      <a:r>
                        <a:rPr lang="da-DK" sz="1100" baseline="0" dirty="0"/>
                        <a:t> tænder hos de tidligste arter</a:t>
                      </a:r>
                      <a:endParaRPr lang="da-DK" sz="1100" dirty="0"/>
                    </a:p>
                  </a:txBody>
                  <a:tcPr anchor="ctr"/>
                </a:tc>
                <a:extLst>
                  <a:ext uri="{0D108BD9-81ED-4DB2-BD59-A6C34878D82A}">
                    <a16:rowId xmlns:a16="http://schemas.microsoft.com/office/drawing/2014/main" val="10001"/>
                  </a:ext>
                </a:extLst>
              </a:tr>
              <a:tr h="207958">
                <a:tc>
                  <a:txBody>
                    <a:bodyPr/>
                    <a:lstStyle/>
                    <a:p>
                      <a:r>
                        <a:rPr lang="da-DK" sz="1100" dirty="0"/>
                        <a:t>6 millioner</a:t>
                      </a:r>
                    </a:p>
                  </a:txBody>
                  <a:tcPr anchor="ctr"/>
                </a:tc>
                <a:tc>
                  <a:txBody>
                    <a:bodyPr/>
                    <a:lstStyle/>
                    <a:p>
                      <a:r>
                        <a:rPr lang="da-DK" sz="1100" dirty="0"/>
                        <a:t>Første tegn</a:t>
                      </a:r>
                      <a:r>
                        <a:rPr lang="da-DK" sz="1100" baseline="0" dirty="0"/>
                        <a:t> på opretstående gang</a:t>
                      </a:r>
                      <a:endParaRPr lang="da-DK" sz="1100" dirty="0"/>
                    </a:p>
                  </a:txBody>
                  <a:tcPr anchor="ctr"/>
                </a:tc>
                <a:extLst>
                  <a:ext uri="{0D108BD9-81ED-4DB2-BD59-A6C34878D82A}">
                    <a16:rowId xmlns:a16="http://schemas.microsoft.com/office/drawing/2014/main" val="10002"/>
                  </a:ext>
                </a:extLst>
              </a:tr>
              <a:tr h="353528">
                <a:tc>
                  <a:txBody>
                    <a:bodyPr/>
                    <a:lstStyle/>
                    <a:p>
                      <a:r>
                        <a:rPr lang="da-DK" sz="1100" dirty="0"/>
                        <a:t>4,2 millioner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dirty="0"/>
                        <a:t>Tydelig</a:t>
                      </a:r>
                      <a:r>
                        <a:rPr lang="da-DK" sz="1100" baseline="0" dirty="0"/>
                        <a:t> tegn på opretstående arter </a:t>
                      </a:r>
                      <a:br>
                        <a:rPr lang="da-DK" sz="1100" baseline="0" dirty="0"/>
                      </a:br>
                      <a:r>
                        <a:rPr lang="da-DK" sz="1100" baseline="0" dirty="0"/>
                        <a:t>(</a:t>
                      </a:r>
                      <a:r>
                        <a:rPr lang="da-DK" sz="1100" i="1" baseline="0" dirty="0"/>
                        <a:t>A. </a:t>
                      </a:r>
                      <a:r>
                        <a:rPr lang="da-DK" sz="1100" i="1" baseline="0" dirty="0" err="1"/>
                        <a:t>aferensis</a:t>
                      </a:r>
                      <a:r>
                        <a:rPr lang="da-DK" sz="1100" baseline="0" dirty="0"/>
                        <a:t>), grundet større/stærkere knæ</a:t>
                      </a:r>
                      <a:endParaRPr lang="da-DK" sz="1100" dirty="0"/>
                    </a:p>
                  </a:txBody>
                  <a:tcPr anchor="ctr"/>
                </a:tc>
                <a:extLst>
                  <a:ext uri="{0D108BD9-81ED-4DB2-BD59-A6C34878D82A}">
                    <a16:rowId xmlns:a16="http://schemas.microsoft.com/office/drawing/2014/main" val="10003"/>
                  </a:ext>
                </a:extLst>
              </a:tr>
              <a:tr h="204846">
                <a:tc>
                  <a:txBody>
                    <a:bodyPr/>
                    <a:lstStyle/>
                    <a:p>
                      <a:r>
                        <a:rPr lang="da-DK" sz="1100" dirty="0"/>
                        <a:t>4 millioner</a:t>
                      </a:r>
                    </a:p>
                  </a:txBody>
                  <a:tcPr anchor="ctr"/>
                </a:tc>
                <a:tc>
                  <a:txBody>
                    <a:bodyPr/>
                    <a:lstStyle/>
                    <a:p>
                      <a:r>
                        <a:rPr lang="da-DK" sz="1100" dirty="0"/>
                        <a:t>Store</a:t>
                      </a:r>
                      <a:r>
                        <a:rPr lang="da-DK" sz="1100" baseline="0" dirty="0"/>
                        <a:t> tæerne begynder at pege fremad</a:t>
                      </a:r>
                      <a:endParaRPr lang="da-DK" sz="1100" dirty="0"/>
                    </a:p>
                  </a:txBody>
                  <a:tcPr anchor="ctr"/>
                </a:tc>
                <a:extLst>
                  <a:ext uri="{0D108BD9-81ED-4DB2-BD59-A6C34878D82A}">
                    <a16:rowId xmlns:a16="http://schemas.microsoft.com/office/drawing/2014/main" val="10004"/>
                  </a:ext>
                </a:extLst>
              </a:tr>
              <a:tr h="207958">
                <a:tc>
                  <a:txBody>
                    <a:bodyPr/>
                    <a:lstStyle/>
                    <a:p>
                      <a:r>
                        <a:rPr lang="da-DK" sz="1100" dirty="0"/>
                        <a:t>2,6 millioner</a:t>
                      </a:r>
                    </a:p>
                  </a:txBody>
                  <a:tcPr anchor="ctr"/>
                </a:tc>
                <a:tc>
                  <a:txBody>
                    <a:bodyPr/>
                    <a:lstStyle/>
                    <a:p>
                      <a:r>
                        <a:rPr lang="da-DK" sz="1100" dirty="0"/>
                        <a:t>Ældste fundne </a:t>
                      </a:r>
                      <a:r>
                        <a:rPr lang="da-DK" sz="1100" baseline="0" dirty="0"/>
                        <a:t>redskaber af sten</a:t>
                      </a:r>
                      <a:endParaRPr lang="da-DK" sz="1100" dirty="0"/>
                    </a:p>
                  </a:txBody>
                  <a:tcPr anchor="ctr"/>
                </a:tc>
                <a:extLst>
                  <a:ext uri="{0D108BD9-81ED-4DB2-BD59-A6C34878D82A}">
                    <a16:rowId xmlns:a16="http://schemas.microsoft.com/office/drawing/2014/main" val="10005"/>
                  </a:ext>
                </a:extLst>
              </a:tr>
              <a:tr h="207958">
                <a:tc>
                  <a:txBody>
                    <a:bodyPr/>
                    <a:lstStyle/>
                    <a:p>
                      <a:r>
                        <a:rPr lang="da-DK" sz="1100" dirty="0"/>
                        <a:t>1,9 millioner</a:t>
                      </a:r>
                    </a:p>
                  </a:txBody>
                  <a:tcPr anchor="ctr"/>
                </a:tc>
                <a:tc>
                  <a:txBody>
                    <a:bodyPr/>
                    <a:lstStyle/>
                    <a:p>
                      <a:r>
                        <a:rPr lang="da-DK" sz="1100" i="1" dirty="0"/>
                        <a:t>H.</a:t>
                      </a:r>
                      <a:r>
                        <a:rPr lang="da-DK" sz="1100" i="1" baseline="0" dirty="0"/>
                        <a:t> </a:t>
                      </a:r>
                      <a:r>
                        <a:rPr lang="da-DK" sz="1100" i="1" baseline="0" dirty="0" err="1"/>
                        <a:t>erectus</a:t>
                      </a:r>
                      <a:r>
                        <a:rPr lang="da-DK" sz="1100" i="1" dirty="0"/>
                        <a:t> </a:t>
                      </a:r>
                      <a:r>
                        <a:rPr lang="da-DK" sz="1100" i="0" dirty="0"/>
                        <a:t>er</a:t>
                      </a:r>
                      <a:r>
                        <a:rPr lang="da-DK" sz="1100" i="0" baseline="0" dirty="0"/>
                        <a:t> den første art der bevæger sig ud</a:t>
                      </a:r>
                      <a:r>
                        <a:rPr lang="da-DK" sz="1100" dirty="0"/>
                        <a:t>en for Afrika (og er nu</a:t>
                      </a:r>
                      <a:r>
                        <a:rPr lang="da-DK" sz="1100" baseline="0" dirty="0"/>
                        <a:t> nået til østlige Asien)</a:t>
                      </a:r>
                      <a:endParaRPr lang="da-DK" sz="1100" dirty="0"/>
                    </a:p>
                  </a:txBody>
                  <a:tcPr anchor="ctr"/>
                </a:tc>
                <a:extLst>
                  <a:ext uri="{0D108BD9-81ED-4DB2-BD59-A6C34878D82A}">
                    <a16:rowId xmlns:a16="http://schemas.microsoft.com/office/drawing/2014/main" val="10006"/>
                  </a:ext>
                </a:extLst>
              </a:tr>
              <a:tr h="207958">
                <a:tc>
                  <a:txBody>
                    <a:bodyPr/>
                    <a:lstStyle/>
                    <a:p>
                      <a:r>
                        <a:rPr lang="da-DK" sz="1100" dirty="0"/>
                        <a:t>1,6 millioner</a:t>
                      </a:r>
                    </a:p>
                  </a:txBody>
                  <a:tcPr anchor="ctr"/>
                </a:tc>
                <a:tc>
                  <a:txBody>
                    <a:bodyPr/>
                    <a:lstStyle/>
                    <a:p>
                      <a:r>
                        <a:rPr lang="da-DK" sz="1100" dirty="0"/>
                        <a:t>Ældste fundne stenøkser</a:t>
                      </a:r>
                    </a:p>
                  </a:txBody>
                  <a:tcPr anchor="ctr"/>
                </a:tc>
                <a:extLst>
                  <a:ext uri="{0D108BD9-81ED-4DB2-BD59-A6C34878D82A}">
                    <a16:rowId xmlns:a16="http://schemas.microsoft.com/office/drawing/2014/main" val="10007"/>
                  </a:ext>
                </a:extLst>
              </a:tr>
              <a:tr h="207958">
                <a:tc>
                  <a:txBody>
                    <a:bodyPr/>
                    <a:lstStyle/>
                    <a:p>
                      <a:r>
                        <a:rPr lang="da-DK" sz="1100" dirty="0"/>
                        <a:t>800.000 </a:t>
                      </a:r>
                    </a:p>
                  </a:txBody>
                  <a:tcPr anchor="ctr"/>
                </a:tc>
                <a:tc>
                  <a:txBody>
                    <a:bodyPr/>
                    <a:lstStyle/>
                    <a:p>
                      <a:r>
                        <a:rPr lang="da-DK" sz="1100" dirty="0"/>
                        <a:t>Ældste tegn på ildsteder</a:t>
                      </a:r>
                    </a:p>
                  </a:txBody>
                  <a:tcPr anchor="ctr"/>
                </a:tc>
                <a:extLst>
                  <a:ext uri="{0D108BD9-81ED-4DB2-BD59-A6C34878D82A}">
                    <a16:rowId xmlns:a16="http://schemas.microsoft.com/office/drawing/2014/main" val="10008"/>
                  </a:ext>
                </a:extLst>
              </a:tr>
              <a:tr h="207958">
                <a:tc>
                  <a:txBody>
                    <a:bodyPr/>
                    <a:lstStyle/>
                    <a:p>
                      <a:r>
                        <a:rPr lang="da-DK" sz="1100" dirty="0"/>
                        <a:t>400.000</a:t>
                      </a:r>
                    </a:p>
                  </a:txBody>
                  <a:tcPr anchor="ctr"/>
                </a:tc>
                <a:tc>
                  <a:txBody>
                    <a:bodyPr/>
                    <a:lstStyle/>
                    <a:p>
                      <a:r>
                        <a:rPr lang="da-DK" sz="1100" dirty="0"/>
                        <a:t>Træspyd og </a:t>
                      </a:r>
                      <a:r>
                        <a:rPr lang="da-DK" sz="1100" dirty="0" err="1"/>
                        <a:t>shelters</a:t>
                      </a:r>
                      <a:endParaRPr lang="da-DK" sz="1100" dirty="0"/>
                    </a:p>
                  </a:txBody>
                  <a:tcPr anchor="ctr"/>
                </a:tc>
                <a:extLst>
                  <a:ext uri="{0D108BD9-81ED-4DB2-BD59-A6C34878D82A}">
                    <a16:rowId xmlns:a16="http://schemas.microsoft.com/office/drawing/2014/main" val="10009"/>
                  </a:ext>
                </a:extLst>
              </a:tr>
              <a:tr h="207958">
                <a:tc>
                  <a:txBody>
                    <a:bodyPr/>
                    <a:lstStyle/>
                    <a:p>
                      <a:r>
                        <a:rPr lang="da-DK" sz="1100" dirty="0"/>
                        <a:t>300.000-200.000</a:t>
                      </a:r>
                    </a:p>
                  </a:txBody>
                  <a:tcPr anchor="ctr"/>
                </a:tc>
                <a:tc>
                  <a:txBody>
                    <a:bodyPr/>
                    <a:lstStyle/>
                    <a:p>
                      <a:r>
                        <a:rPr lang="da-DK" sz="1100" dirty="0"/>
                        <a:t>Det moderne menneske (</a:t>
                      </a:r>
                      <a:r>
                        <a:rPr lang="da-DK" sz="1100" i="1" dirty="0"/>
                        <a:t>H. sapiens</a:t>
                      </a:r>
                      <a:r>
                        <a:rPr lang="da-DK" sz="1100" dirty="0"/>
                        <a:t>) opstår</a:t>
                      </a:r>
                      <a:r>
                        <a:rPr lang="da-DK" sz="1100" baseline="0" dirty="0"/>
                        <a:t> i Afrika</a:t>
                      </a:r>
                      <a:endParaRPr lang="da-DK" sz="1100" dirty="0"/>
                    </a:p>
                  </a:txBody>
                  <a:tcPr anchor="ctr"/>
                </a:tc>
                <a:extLst>
                  <a:ext uri="{0D108BD9-81ED-4DB2-BD59-A6C34878D82A}">
                    <a16:rowId xmlns:a16="http://schemas.microsoft.com/office/drawing/2014/main" val="10010"/>
                  </a:ext>
                </a:extLst>
              </a:tr>
              <a:tr h="207958">
                <a:tc>
                  <a:txBody>
                    <a:bodyPr/>
                    <a:lstStyle/>
                    <a:p>
                      <a:r>
                        <a:rPr lang="da-DK" sz="1100" dirty="0"/>
                        <a:t>200.000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baseline="0" dirty="0"/>
                        <a:t>Datering af seneste fund af </a:t>
                      </a:r>
                      <a:r>
                        <a:rPr lang="da-DK" sz="1100" i="1" baseline="0" dirty="0"/>
                        <a:t>H. </a:t>
                      </a:r>
                      <a:r>
                        <a:rPr lang="da-DK" sz="1100" i="1" baseline="0" dirty="0" err="1"/>
                        <a:t>erectus</a:t>
                      </a:r>
                      <a:endParaRPr lang="da-DK" sz="1100" i="1" dirty="0"/>
                    </a:p>
                  </a:txBody>
                  <a:tcPr anchor="ctr"/>
                </a:tc>
                <a:extLst>
                  <a:ext uri="{0D108BD9-81ED-4DB2-BD59-A6C34878D82A}">
                    <a16:rowId xmlns:a16="http://schemas.microsoft.com/office/drawing/2014/main" val="10011"/>
                  </a:ext>
                </a:extLst>
              </a:tr>
              <a:tr h="207958">
                <a:tc>
                  <a:txBody>
                    <a:bodyPr/>
                    <a:lstStyle/>
                    <a:p>
                      <a:r>
                        <a:rPr lang="da-DK" sz="1100" dirty="0"/>
                        <a:t>164.000</a:t>
                      </a:r>
                    </a:p>
                  </a:txBody>
                  <a:tcPr anchor="ctr"/>
                </a:tc>
                <a:tc>
                  <a:txBody>
                    <a:bodyPr/>
                    <a:lstStyle/>
                    <a:p>
                      <a:r>
                        <a:rPr lang="da-DK" sz="1100" dirty="0"/>
                        <a:t>Tegn</a:t>
                      </a:r>
                      <a:r>
                        <a:rPr lang="da-DK" sz="1100" baseline="0" dirty="0"/>
                        <a:t> efter menneskelig indsamling af skalfisk</a:t>
                      </a:r>
                      <a:endParaRPr lang="da-DK" sz="1100" dirty="0"/>
                    </a:p>
                  </a:txBody>
                  <a:tcPr anchor="ctr"/>
                </a:tc>
                <a:extLst>
                  <a:ext uri="{0D108BD9-81ED-4DB2-BD59-A6C34878D82A}">
                    <a16:rowId xmlns:a16="http://schemas.microsoft.com/office/drawing/2014/main" val="10012"/>
                  </a:ext>
                </a:extLst>
              </a:tr>
              <a:tr h="207958">
                <a:tc>
                  <a:txBody>
                    <a:bodyPr/>
                    <a:lstStyle/>
                    <a:p>
                      <a:r>
                        <a:rPr lang="da-DK" sz="1100" dirty="0"/>
                        <a:t>130.000</a:t>
                      </a:r>
                    </a:p>
                  </a:txBody>
                  <a:tcPr anchor="ctr"/>
                </a:tc>
                <a:tc>
                  <a:txBody>
                    <a:bodyPr/>
                    <a:lstStyle/>
                    <a:p>
                      <a:r>
                        <a:rPr lang="da-DK" sz="1100" dirty="0"/>
                        <a:t>Handel mellem befolkningsgrupper</a:t>
                      </a:r>
                    </a:p>
                  </a:txBody>
                  <a:tcPr anchor="ctr"/>
                </a:tc>
                <a:extLst>
                  <a:ext uri="{0D108BD9-81ED-4DB2-BD59-A6C34878D82A}">
                    <a16:rowId xmlns:a16="http://schemas.microsoft.com/office/drawing/2014/main" val="10013"/>
                  </a:ext>
                </a:extLst>
              </a:tr>
              <a:tr h="207958">
                <a:tc>
                  <a:txBody>
                    <a:bodyPr/>
                    <a:lstStyle/>
                    <a:p>
                      <a:r>
                        <a:rPr lang="da-DK" sz="1100" dirty="0"/>
                        <a:t>100.000</a:t>
                      </a:r>
                    </a:p>
                  </a:txBody>
                  <a:tcPr anchor="ctr"/>
                </a:tc>
                <a:tc>
                  <a:txBody>
                    <a:bodyPr/>
                    <a:lstStyle/>
                    <a:p>
                      <a:r>
                        <a:rPr lang="da-DK" sz="1100" dirty="0"/>
                        <a:t>Pilespidser</a:t>
                      </a:r>
                      <a:r>
                        <a:rPr lang="da-DK" sz="1100" baseline="0" dirty="0"/>
                        <a:t> antyder brug af afstandsvåben</a:t>
                      </a:r>
                      <a:endParaRPr lang="da-DK" sz="1100" dirty="0"/>
                    </a:p>
                  </a:txBody>
                  <a:tcPr anchor="ctr"/>
                </a:tc>
                <a:extLst>
                  <a:ext uri="{0D108BD9-81ED-4DB2-BD59-A6C34878D82A}">
                    <a16:rowId xmlns:a16="http://schemas.microsoft.com/office/drawing/2014/main" val="10014"/>
                  </a:ext>
                </a:extLst>
              </a:tr>
              <a:tr h="207958">
                <a:tc>
                  <a:txBody>
                    <a:bodyPr/>
                    <a:lstStyle/>
                    <a:p>
                      <a:r>
                        <a:rPr lang="da-DK" sz="1100" dirty="0"/>
                        <a:t>77.000-75.000</a:t>
                      </a:r>
                    </a:p>
                  </a:txBody>
                  <a:tcPr anchor="ctr"/>
                </a:tc>
                <a:tc>
                  <a:txBody>
                    <a:bodyPr/>
                    <a:lstStyle/>
                    <a:p>
                      <a:r>
                        <a:rPr lang="da-DK" sz="1100" dirty="0"/>
                        <a:t>Første tegn på inskriptioner</a:t>
                      </a:r>
                      <a:r>
                        <a:rPr lang="da-DK" sz="1100" baseline="0" dirty="0"/>
                        <a:t> (Blombos </a:t>
                      </a:r>
                      <a:r>
                        <a:rPr lang="da-DK" sz="1100" baseline="0" dirty="0" err="1"/>
                        <a:t>Cave</a:t>
                      </a:r>
                      <a:r>
                        <a:rPr lang="da-DK" sz="1100" baseline="0" dirty="0"/>
                        <a:t>)</a:t>
                      </a:r>
                      <a:endParaRPr lang="da-DK" sz="1100" dirty="0"/>
                    </a:p>
                  </a:txBody>
                  <a:tcPr anchor="ctr"/>
                </a:tc>
                <a:extLst>
                  <a:ext uri="{0D108BD9-81ED-4DB2-BD59-A6C34878D82A}">
                    <a16:rowId xmlns:a16="http://schemas.microsoft.com/office/drawing/2014/main" val="10015"/>
                  </a:ext>
                </a:extLst>
              </a:tr>
              <a:tr h="207958">
                <a:tc>
                  <a:txBody>
                    <a:bodyPr/>
                    <a:lstStyle/>
                    <a:p>
                      <a:r>
                        <a:rPr lang="da-DK" sz="1100" dirty="0"/>
                        <a:t>50.000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i="1" dirty="0"/>
                        <a:t>H. sapiens </a:t>
                      </a:r>
                      <a:r>
                        <a:rPr lang="da-DK" sz="1100" dirty="0"/>
                        <a:t>er i</a:t>
                      </a:r>
                      <a:r>
                        <a:rPr lang="da-DK" sz="1100" baseline="0" dirty="0"/>
                        <a:t> </a:t>
                      </a:r>
                      <a:r>
                        <a:rPr lang="da-DK" sz="1100" dirty="0"/>
                        <a:t>Australien</a:t>
                      </a:r>
                    </a:p>
                  </a:txBody>
                  <a:tcPr anchor="ctr"/>
                </a:tc>
                <a:extLst>
                  <a:ext uri="{0D108BD9-81ED-4DB2-BD59-A6C34878D82A}">
                    <a16:rowId xmlns:a16="http://schemas.microsoft.com/office/drawing/2014/main" val="10016"/>
                  </a:ext>
                </a:extLst>
              </a:tr>
              <a:tr h="207958">
                <a:tc>
                  <a:txBody>
                    <a:bodyPr/>
                    <a:lstStyle/>
                    <a:p>
                      <a:r>
                        <a:rPr lang="da-DK" sz="1100" dirty="0"/>
                        <a:t>40.000</a:t>
                      </a:r>
                    </a:p>
                  </a:txBody>
                  <a:tcPr anchor="ctr"/>
                </a:tc>
                <a:tc>
                  <a:txBody>
                    <a:bodyPr/>
                    <a:lstStyle/>
                    <a:p>
                      <a:r>
                        <a:rPr lang="da-DK" sz="1100" i="1" dirty="0"/>
                        <a:t>H. sapiens </a:t>
                      </a:r>
                      <a:r>
                        <a:rPr lang="da-DK" sz="1100" dirty="0"/>
                        <a:t>er i</a:t>
                      </a:r>
                      <a:r>
                        <a:rPr lang="da-DK" sz="1100" baseline="0" dirty="0"/>
                        <a:t> </a:t>
                      </a:r>
                      <a:r>
                        <a:rPr lang="da-DK" sz="1100" dirty="0"/>
                        <a:t>Europa</a:t>
                      </a:r>
                    </a:p>
                  </a:txBody>
                  <a:tcPr anchor="ctr"/>
                </a:tc>
                <a:extLst>
                  <a:ext uri="{0D108BD9-81ED-4DB2-BD59-A6C34878D82A}">
                    <a16:rowId xmlns:a16="http://schemas.microsoft.com/office/drawing/2014/main" val="10017"/>
                  </a:ext>
                </a:extLst>
              </a:tr>
              <a:tr h="207958">
                <a:tc>
                  <a:txBody>
                    <a:bodyPr/>
                    <a:lstStyle/>
                    <a:p>
                      <a:r>
                        <a:rPr lang="da-DK" sz="1100" dirty="0"/>
                        <a:t>36.000</a:t>
                      </a:r>
                    </a:p>
                  </a:txBody>
                  <a:tcPr anchor="ctr"/>
                </a:tc>
                <a:tc>
                  <a:txBody>
                    <a:bodyPr/>
                    <a:lstStyle/>
                    <a:p>
                      <a:r>
                        <a:rPr lang="da-DK" sz="1100" baseline="0" dirty="0"/>
                        <a:t>Sidste tegn på </a:t>
                      </a:r>
                      <a:r>
                        <a:rPr lang="da-DK" sz="1100" i="1" baseline="0" dirty="0"/>
                        <a:t>H. </a:t>
                      </a:r>
                      <a:r>
                        <a:rPr lang="da-DK" sz="1100" i="1" baseline="0" dirty="0" err="1"/>
                        <a:t>neanderthalensis</a:t>
                      </a:r>
                      <a:endParaRPr lang="da-DK" sz="1100" i="1" dirty="0"/>
                    </a:p>
                  </a:txBody>
                  <a:tcPr anchor="ctr"/>
                </a:tc>
                <a:extLst>
                  <a:ext uri="{0D108BD9-81ED-4DB2-BD59-A6C34878D82A}">
                    <a16:rowId xmlns:a16="http://schemas.microsoft.com/office/drawing/2014/main" val="10018"/>
                  </a:ext>
                </a:extLst>
              </a:tr>
              <a:tr h="0">
                <a:tc>
                  <a:txBody>
                    <a:bodyPr/>
                    <a:lstStyle/>
                    <a:p>
                      <a:r>
                        <a:rPr lang="da-DK" sz="1100" dirty="0"/>
                        <a:t>15.000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i="1" dirty="0"/>
                        <a:t>H. sapiens </a:t>
                      </a:r>
                      <a:r>
                        <a:rPr lang="da-DK" sz="1100" dirty="0"/>
                        <a:t>er i</a:t>
                      </a:r>
                      <a:r>
                        <a:rPr lang="da-DK" sz="1100" baseline="0" dirty="0"/>
                        <a:t> </a:t>
                      </a:r>
                      <a:r>
                        <a:rPr lang="da-DK" sz="1100" dirty="0"/>
                        <a:t>Amerika</a:t>
                      </a:r>
                    </a:p>
                  </a:txBody>
                  <a:tcPr anchor="ctr"/>
                </a:tc>
                <a:extLst>
                  <a:ext uri="{0D108BD9-81ED-4DB2-BD59-A6C34878D82A}">
                    <a16:rowId xmlns:a16="http://schemas.microsoft.com/office/drawing/2014/main" val="10019"/>
                  </a:ext>
                </a:extLst>
              </a:tr>
              <a:tr h="207958">
                <a:tc>
                  <a:txBody>
                    <a:bodyPr/>
                    <a:lstStyle/>
                    <a:p>
                      <a:r>
                        <a:rPr lang="da-DK" sz="1100" dirty="0"/>
                        <a:t>12.500</a:t>
                      </a:r>
                    </a:p>
                  </a:txBody>
                  <a:tcPr anchor="ctr"/>
                </a:tc>
                <a:tc>
                  <a:txBody>
                    <a:bodyPr/>
                    <a:lstStyle/>
                    <a:p>
                      <a:r>
                        <a:rPr lang="da-DK" sz="1100" baseline="0" dirty="0"/>
                        <a:t>M</a:t>
                      </a:r>
                      <a:r>
                        <a:rPr lang="da-DK" sz="1100" dirty="0"/>
                        <a:t>igration</a:t>
                      </a:r>
                      <a:r>
                        <a:rPr lang="da-DK" sz="1100" baseline="0" dirty="0"/>
                        <a:t> af jæger/samlere</a:t>
                      </a:r>
                      <a:endParaRPr lang="da-DK" sz="1100" dirty="0"/>
                    </a:p>
                  </a:txBody>
                  <a:tcPr anchor="ctr"/>
                </a:tc>
                <a:extLst>
                  <a:ext uri="{0D108BD9-81ED-4DB2-BD59-A6C34878D82A}">
                    <a16:rowId xmlns:a16="http://schemas.microsoft.com/office/drawing/2014/main" val="10020"/>
                  </a:ext>
                </a:extLst>
              </a:tr>
              <a:tr h="207958">
                <a:tc>
                  <a:txBody>
                    <a:bodyPr/>
                    <a:lstStyle/>
                    <a:p>
                      <a:r>
                        <a:rPr lang="da-DK" sz="1100" dirty="0"/>
                        <a:t>12.000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i="1" dirty="0"/>
                        <a:t>H. sapiens </a:t>
                      </a:r>
                      <a:r>
                        <a:rPr lang="da-DK" sz="1100" dirty="0"/>
                        <a:t>er sidste</a:t>
                      </a:r>
                      <a:r>
                        <a:rPr lang="da-DK" sz="1100" baseline="0" dirty="0"/>
                        <a:t> overlevende menneskeart</a:t>
                      </a:r>
                      <a:endParaRPr lang="da-DK" sz="1100" dirty="0"/>
                    </a:p>
                  </a:txBody>
                  <a:tcPr anchor="ctr"/>
                </a:tc>
                <a:extLst>
                  <a:ext uri="{0D108BD9-81ED-4DB2-BD59-A6C34878D82A}">
                    <a16:rowId xmlns:a16="http://schemas.microsoft.com/office/drawing/2014/main" val="10021"/>
                  </a:ext>
                </a:extLst>
              </a:tr>
              <a:tr h="228503">
                <a:tc>
                  <a:txBody>
                    <a:bodyPr/>
                    <a:lstStyle/>
                    <a:p>
                      <a:r>
                        <a:rPr lang="da-DK" sz="1100" dirty="0"/>
                        <a:t>6.000-10.000</a:t>
                      </a:r>
                    </a:p>
                  </a:txBody>
                  <a:tcPr anchor="ctr"/>
                </a:tc>
                <a:tc>
                  <a:txBody>
                    <a:bodyPr/>
                    <a:lstStyle/>
                    <a:p>
                      <a:r>
                        <a:rPr lang="da-DK" sz="1100" dirty="0"/>
                        <a:t>Migration af landbrugere</a:t>
                      </a:r>
                    </a:p>
                  </a:txBody>
                  <a:tcPr anchor="ctr"/>
                </a:tc>
                <a:extLst>
                  <a:ext uri="{0D108BD9-81ED-4DB2-BD59-A6C34878D82A}">
                    <a16:rowId xmlns:a16="http://schemas.microsoft.com/office/drawing/2014/main" val="10022"/>
                  </a:ext>
                </a:extLst>
              </a:tr>
              <a:tr h="228503">
                <a:tc>
                  <a:txBody>
                    <a:bodyPr/>
                    <a:lstStyle/>
                    <a:p>
                      <a:r>
                        <a:rPr lang="da-DK" sz="1100" dirty="0"/>
                        <a:t>4.000-5.000</a:t>
                      </a:r>
                    </a:p>
                  </a:txBody>
                  <a:tcPr anchor="ctr"/>
                </a:tc>
                <a:tc>
                  <a:txBody>
                    <a:bodyPr/>
                    <a:lstStyle/>
                    <a:p>
                      <a:r>
                        <a:rPr lang="da-DK" sz="1100" dirty="0"/>
                        <a:t>Migration</a:t>
                      </a:r>
                      <a:r>
                        <a:rPr lang="da-DK" sz="1100" baseline="0" dirty="0"/>
                        <a:t> fra stepperne</a:t>
                      </a:r>
                      <a:endParaRPr lang="da-DK" sz="1100" dirty="0"/>
                    </a:p>
                  </a:txBody>
                  <a:tcPr anchor="ct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05440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i="1" err="1"/>
              <a:t>Ardipithecus</a:t>
            </a:r>
            <a:r>
              <a:rPr lang="en-US" i="1"/>
              <a:t> </a:t>
            </a:r>
            <a:r>
              <a:rPr lang="en-US" i="1" err="1"/>
              <a:t>ramidus</a:t>
            </a:r>
            <a:endParaRPr lang="en-US"/>
          </a:p>
        </p:txBody>
      </p:sp>
      <p:sp>
        <p:nvSpPr>
          <p:cNvPr id="3" name="Content Placeholder 2"/>
          <p:cNvSpPr>
            <a:spLocks noGrp="1"/>
          </p:cNvSpPr>
          <p:nvPr>
            <p:ph idx="1"/>
          </p:nvPr>
        </p:nvSpPr>
        <p:spPr>
          <a:xfrm>
            <a:off x="628651" y="1825625"/>
            <a:ext cx="5207374" cy="3734916"/>
          </a:xfrm>
        </p:spPr>
        <p:txBody>
          <a:bodyPr>
            <a:normAutofit fontScale="85000" lnSpcReduction="20000"/>
          </a:bodyPr>
          <a:lstStyle/>
          <a:p>
            <a:r>
              <a:rPr lang="da-DK" dirty="0"/>
              <a:t>’Ardi’ blev fundet i 1992 tæt på Awash River i Etiopien</a:t>
            </a:r>
          </a:p>
          <a:p>
            <a:r>
              <a:rPr lang="da-DK" dirty="0"/>
              <a:t>Hun er den tidligst kendte </a:t>
            </a:r>
            <a:r>
              <a:rPr lang="da-DK" dirty="0" err="1"/>
              <a:t>hominin</a:t>
            </a:r>
            <a:r>
              <a:rPr lang="da-DK" dirty="0"/>
              <a:t> og levede fra omkring 4,4 mio. år siden</a:t>
            </a:r>
          </a:p>
          <a:p>
            <a:r>
              <a:rPr lang="da-DK" dirty="0"/>
              <a:t>Hun var 1,2 m høj, havde modsatrettede storetæer og kunne gå oprejst</a:t>
            </a:r>
          </a:p>
          <a:p>
            <a:r>
              <a:rPr lang="da-DK" dirty="0"/>
              <a:t>Ardis hjerne er omkring 300-350 cm</a:t>
            </a:r>
            <a:r>
              <a:rPr lang="da-DK" baseline="30000" dirty="0"/>
              <a:t>3</a:t>
            </a:r>
            <a:r>
              <a:rPr lang="da-DK" dirty="0"/>
              <a:t> stor</a:t>
            </a:r>
          </a:p>
          <a:p>
            <a:r>
              <a:rPr lang="da-DK" i="1" dirty="0"/>
              <a:t>A. </a:t>
            </a:r>
            <a:r>
              <a:rPr lang="da-DK" i="1" dirty="0" err="1"/>
              <a:t>ramidus</a:t>
            </a:r>
            <a:r>
              <a:rPr lang="da-DK" i="1" dirty="0"/>
              <a:t> </a:t>
            </a:r>
            <a:r>
              <a:rPr lang="da-DK" dirty="0"/>
              <a:t>mener man har levet i perioden for mellem 5,8-4,4 mio. år siden</a:t>
            </a:r>
          </a:p>
          <a:p>
            <a:endParaRPr lang="da-DK" baseline="30000"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a:t>Vi ved endnu ikke om </a:t>
            </a:r>
            <a:r>
              <a:rPr lang="da-DK" i="1"/>
              <a:t>A. </a:t>
            </a:r>
            <a:r>
              <a:rPr lang="da-DK" i="1" dirty="0" err="1"/>
              <a:t>ramidus</a:t>
            </a:r>
            <a:r>
              <a:rPr lang="da-DK" dirty="0"/>
              <a:t> er i direkte slægtskab med os, men i hvert fald en fjern kusine til </a:t>
            </a:r>
            <a:r>
              <a:rPr lang="da-DK" i="1" dirty="0"/>
              <a:t>H. sapiens</a:t>
            </a:r>
            <a:r>
              <a:rPr lang="da-DK" dirty="0"/>
              <a:t>. Der er fundet flere fossiler af samme art fra den samme tidsperiode.</a:t>
            </a:r>
          </a:p>
          <a:p>
            <a:pPr marL="0" indent="0">
              <a:buFont typeface="Arial" panose="020B0604020202020204" pitchFamily="34" charset="0"/>
              <a:buNone/>
            </a:pPr>
            <a:r>
              <a:rPr lang="da-DK" dirty="0"/>
              <a:t>Navnet kommer hovedsageligt fra det lokale </a:t>
            </a:r>
            <a:r>
              <a:rPr lang="da-DK" dirty="0" err="1"/>
              <a:t>Afar</a:t>
            </a:r>
            <a:r>
              <a:rPr lang="da-DK" dirty="0"/>
              <a:t> sprog, hvor ’Ardi’ betyder jord/gulv og ’</a:t>
            </a:r>
            <a:r>
              <a:rPr lang="da-DK" dirty="0" err="1"/>
              <a:t>ramid</a:t>
            </a:r>
            <a:r>
              <a:rPr lang="da-DK" dirty="0"/>
              <a:t>’ betyder rod. ’</a:t>
            </a:r>
            <a:r>
              <a:rPr lang="da-DK" dirty="0" err="1"/>
              <a:t>pithecus</a:t>
            </a:r>
            <a:r>
              <a:rPr lang="da-DK" dirty="0"/>
              <a:t>’-delen stammer fra det Græske ord for abe.</a:t>
            </a:r>
          </a:p>
        </p:txBody>
      </p:sp>
      <p:grpSp>
        <p:nvGrpSpPr>
          <p:cNvPr id="10" name="Group 9"/>
          <p:cNvGrpSpPr/>
          <p:nvPr/>
        </p:nvGrpSpPr>
        <p:grpSpPr>
          <a:xfrm>
            <a:off x="6133513" y="647504"/>
            <a:ext cx="2730474" cy="4995744"/>
            <a:chOff x="5884608" y="130668"/>
            <a:chExt cx="3008056" cy="5503615"/>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9479"/>
            <a:stretch/>
          </p:blipFill>
          <p:spPr>
            <a:xfrm>
              <a:off x="5884608" y="130668"/>
              <a:ext cx="3008056" cy="5503615"/>
            </a:xfrm>
            <a:prstGeom prst="rect">
              <a:avLst/>
            </a:prstGeom>
          </p:spPr>
        </p:pic>
        <p:sp>
          <p:nvSpPr>
            <p:cNvPr id="7" name="Rectangle 6"/>
            <p:cNvSpPr/>
            <p:nvPr/>
          </p:nvSpPr>
          <p:spPr>
            <a:xfrm>
              <a:off x="5950974" y="4144297"/>
              <a:ext cx="1172498" cy="1283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Box 8"/>
            <p:cNvSpPr txBox="1"/>
            <p:nvPr/>
          </p:nvSpPr>
          <p:spPr>
            <a:xfrm>
              <a:off x="6817602" y="1859491"/>
              <a:ext cx="593657" cy="237346"/>
            </a:xfrm>
            <a:prstGeom prst="rect">
              <a:avLst/>
            </a:prstGeom>
            <a:solidFill>
              <a:srgbClr val="B31718"/>
            </a:solidFill>
          </p:spPr>
          <p:txBody>
            <a:bodyPr wrap="square" lIns="0" tIns="0" rIns="0" bIns="0" rtlCol="0">
              <a:spAutoFit/>
            </a:bodyPr>
            <a:lstStyle/>
            <a:p>
              <a:pPr algn="ctr"/>
              <a:r>
                <a:rPr lang="da-DK" sz="1400"/>
                <a:t>1,2 m</a:t>
              </a:r>
            </a:p>
          </p:txBody>
        </p:sp>
      </p:grpSp>
      <p:sp>
        <p:nvSpPr>
          <p:cNvPr id="11" name="Shape 267"/>
          <p:cNvSpPr/>
          <p:nvPr/>
        </p:nvSpPr>
        <p:spPr>
          <a:xfrm rot="5400000">
            <a:off x="7984445" y="1532830"/>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rPr>
              <a:t>Modificeret fra </a:t>
            </a:r>
            <a:r>
              <a:rPr lang="da-DK" sz="1000" dirty="0" err="1">
                <a:solidFill>
                  <a:schemeClr val="bg1">
                    <a:lumMod val="50000"/>
                  </a:schemeClr>
                </a:solidFill>
              </a:rPr>
              <a:t>Euder</a:t>
            </a:r>
            <a:r>
              <a:rPr lang="da-DK" sz="1000" dirty="0">
                <a:solidFill>
                  <a:schemeClr val="bg1">
                    <a:lumMod val="50000"/>
                  </a:schemeClr>
                </a:solidFill>
              </a:rPr>
              <a:t> </a:t>
            </a:r>
            <a:r>
              <a:rPr lang="da-DK" sz="1000" dirty="0" err="1">
                <a:solidFill>
                  <a:schemeClr val="bg1">
                    <a:lumMod val="50000"/>
                  </a:schemeClr>
                </a:solidFill>
              </a:rPr>
              <a:t>Monteiro</a:t>
            </a:r>
            <a:endParaRPr lang="da-DK" sz="1000" dirty="0">
              <a:solidFill>
                <a:schemeClr val="bg1">
                  <a:lumMod val="50000"/>
                </a:schemeClr>
              </a:solidFill>
            </a:endParaRPr>
          </a:p>
        </p:txBody>
      </p:sp>
    </p:spTree>
    <p:extLst>
      <p:ext uri="{BB962C8B-B14F-4D97-AF65-F5344CB8AC3E}">
        <p14:creationId xmlns:p14="http://schemas.microsoft.com/office/powerpoint/2010/main" val="1742807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i="1"/>
              <a:t>Australopithecus afarensis</a:t>
            </a:r>
            <a:endParaRPr lang="en-US"/>
          </a:p>
        </p:txBody>
      </p:sp>
      <p:sp>
        <p:nvSpPr>
          <p:cNvPr id="3" name="Content Placeholder 2"/>
          <p:cNvSpPr>
            <a:spLocks noGrp="1"/>
          </p:cNvSpPr>
          <p:nvPr>
            <p:ph idx="1"/>
          </p:nvPr>
        </p:nvSpPr>
        <p:spPr>
          <a:xfrm>
            <a:off x="628649" y="1825625"/>
            <a:ext cx="5400000" cy="3734916"/>
          </a:xfrm>
        </p:spPr>
        <p:txBody>
          <a:bodyPr>
            <a:normAutofit fontScale="92500" lnSpcReduction="20000"/>
          </a:bodyPr>
          <a:lstStyle/>
          <a:p>
            <a:r>
              <a:rPr lang="da-DK" dirty="0"/>
              <a:t>’Lucy’ blev fundet i 1974 i Awash Valley i Etiopien</a:t>
            </a:r>
          </a:p>
          <a:p>
            <a:r>
              <a:rPr lang="da-DK" dirty="0"/>
              <a:t>Hun levede for omkring 3,2 mio. år siden</a:t>
            </a:r>
          </a:p>
          <a:p>
            <a:r>
              <a:rPr lang="da-DK" dirty="0"/>
              <a:t>Hun var 1,1 m høj og kunne gå oprejst </a:t>
            </a:r>
          </a:p>
          <a:p>
            <a:r>
              <a:rPr lang="da-DK" dirty="0"/>
              <a:t>Lucys hjerne er omkring 400-550 cm</a:t>
            </a:r>
            <a:r>
              <a:rPr lang="da-DK" baseline="30000" dirty="0"/>
              <a:t>3</a:t>
            </a:r>
            <a:r>
              <a:rPr lang="da-DK" dirty="0"/>
              <a:t> stor</a:t>
            </a:r>
          </a:p>
          <a:p>
            <a:r>
              <a:rPr lang="da-DK" i="1" dirty="0"/>
              <a:t>A. </a:t>
            </a:r>
            <a:r>
              <a:rPr lang="da-DK" i="1" dirty="0" err="1"/>
              <a:t>afarensis</a:t>
            </a:r>
            <a:r>
              <a:rPr lang="da-DK" dirty="0"/>
              <a:t> mener man har levet i perioden for mellem 3,9-2,9 mio. år siden</a:t>
            </a:r>
          </a:p>
          <a:p>
            <a:endParaRPr lang="da-DK"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Flere end 300 fossiler er fundet af </a:t>
            </a:r>
            <a:r>
              <a:rPr lang="da-DK" i="1" dirty="0"/>
              <a:t>A. </a:t>
            </a:r>
            <a:r>
              <a:rPr lang="da-DK" i="1" dirty="0" err="1"/>
              <a:t>Afarensis</a:t>
            </a:r>
            <a:r>
              <a:rPr lang="da-DK" dirty="0"/>
              <a:t> er fundet, men ’Lucy’ er nok det mest kendte eksemplar (opkaldt efter Beatles-sang)</a:t>
            </a:r>
          </a:p>
          <a:p>
            <a:pPr marL="0" indent="0">
              <a:buNone/>
            </a:pPr>
            <a:r>
              <a:rPr lang="da-DK" dirty="0"/>
              <a:t>Vi forestiller os at Lucy så ret meget ud som en chimpanse, men bækkenets og benene ligner i højere grad det moderne menneskes, og med Lucys relativt lille hjerne peger det på at evnen til at gå oprejst kom før udviklingen af hjernen i mennesket evolution.</a:t>
            </a:r>
          </a:p>
          <a:p>
            <a:pPr marL="0" indent="0">
              <a:buNone/>
            </a:pPr>
            <a:r>
              <a:rPr lang="da-DK" dirty="0"/>
              <a:t>‘</a:t>
            </a:r>
            <a:r>
              <a:rPr lang="da-DK" dirty="0" err="1"/>
              <a:t>Australopithecus</a:t>
            </a:r>
            <a:r>
              <a:rPr lang="da-DK" dirty="0"/>
              <a:t>’ betyder sydlig abe, og ‘</a:t>
            </a:r>
            <a:r>
              <a:rPr lang="da-DK" dirty="0" err="1"/>
              <a:t>afarensis</a:t>
            </a:r>
            <a:r>
              <a:rPr lang="da-DK" dirty="0"/>
              <a:t>’ refererer til </a:t>
            </a:r>
            <a:r>
              <a:rPr lang="da-DK" dirty="0" err="1"/>
              <a:t>Afar</a:t>
            </a:r>
            <a:r>
              <a:rPr lang="da-DK" dirty="0"/>
              <a:t>-regionen hvor Lucy blev fundet.</a:t>
            </a:r>
          </a:p>
        </p:txBody>
      </p:sp>
      <p:pic>
        <p:nvPicPr>
          <p:cNvPr id="9218" name="Picture 2" descr="http://humanorigins.si.edu/sites/default/files/styles/full_width/public/images/square/afarensis_JG_Recon_Head_CC_3qtr_lt_sq.jpg?itok=GBEtuqN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372" y="359907"/>
            <a:ext cx="2037128" cy="2037128"/>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267"/>
          <p:cNvSpPr/>
          <p:nvPr/>
        </p:nvSpPr>
        <p:spPr>
          <a:xfrm rot="5400000">
            <a:off x="7856278" y="1296815"/>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hlinkClick r:id="rId3"/>
              </a:rPr>
              <a:t>Smithsonian Museum</a:t>
            </a:r>
            <a:endParaRPr lang="da-DK" sz="1000" dirty="0">
              <a:solidFill>
                <a:schemeClr val="bg1">
                  <a:lumMod val="50000"/>
                </a:schemeClr>
              </a:solidFill>
            </a:endParaRPr>
          </a:p>
        </p:txBody>
      </p:sp>
      <p:sp>
        <p:nvSpPr>
          <p:cNvPr id="15" name="Shape 267"/>
          <p:cNvSpPr/>
          <p:nvPr/>
        </p:nvSpPr>
        <p:spPr>
          <a:xfrm rot="5400000">
            <a:off x="8039158" y="3582816"/>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a:solidFill>
                  <a:schemeClr val="bg1">
                    <a:lumMod val="50000"/>
                  </a:schemeClr>
                </a:solidFill>
                <a:hlinkClick r:id="rId4"/>
              </a:rPr>
              <a:t>Australian Museum</a:t>
            </a:r>
            <a:endParaRPr lang="da-DK" sz="1000" dirty="0">
              <a:solidFill>
                <a:schemeClr val="bg1">
                  <a:lumMod val="50000"/>
                </a:schemeClr>
              </a:solidFill>
            </a:endParaRPr>
          </a:p>
        </p:txBody>
      </p:sp>
      <p:pic>
        <p:nvPicPr>
          <p:cNvPr id="16" name="Picture 6" descr="https://media.australianmuseum.net.au/media/dd/images/7a89e699f2448310c1a5d4d86dc92f1b.width-400.8a2d71a.jpg"/>
          <p:cNvPicPr>
            <a:picLocks noChangeAspect="1" noChangeArrowheads="1"/>
          </p:cNvPicPr>
          <p:nvPr/>
        </p:nvPicPr>
        <p:blipFill rotWithShape="1">
          <a:blip r:embed="rId5">
            <a:extLst>
              <a:ext uri="{28A0092B-C50C-407E-A947-70E740481C1C}">
                <a14:useLocalDpi xmlns:a14="http://schemas.microsoft.com/office/drawing/2010/main" val="0"/>
              </a:ext>
            </a:extLst>
          </a:blip>
          <a:srcRect l="11525" r="18984"/>
          <a:stretch/>
        </p:blipFill>
        <p:spPr bwMode="auto">
          <a:xfrm>
            <a:off x="5999141" y="2645660"/>
            <a:ext cx="2940424" cy="2803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13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00996" y="359907"/>
            <a:ext cx="3432517" cy="6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i="1"/>
              <a:t>Homo </a:t>
            </a:r>
            <a:r>
              <a:rPr lang="en-US" i="1" dirty="0" err="1"/>
              <a:t>habilis</a:t>
            </a:r>
            <a:endParaRPr lang="en-US" dirty="0"/>
          </a:p>
        </p:txBody>
      </p:sp>
      <p:sp>
        <p:nvSpPr>
          <p:cNvPr id="3" name="Content Placeholder 2"/>
          <p:cNvSpPr>
            <a:spLocks noGrp="1"/>
          </p:cNvSpPr>
          <p:nvPr>
            <p:ph idx="1"/>
          </p:nvPr>
        </p:nvSpPr>
        <p:spPr>
          <a:xfrm>
            <a:off x="628650" y="1825625"/>
            <a:ext cx="5400000" cy="3734916"/>
          </a:xfrm>
        </p:spPr>
        <p:txBody>
          <a:bodyPr>
            <a:normAutofit fontScale="85000" lnSpcReduction="20000"/>
          </a:bodyPr>
          <a:lstStyle/>
          <a:p>
            <a:r>
              <a:rPr lang="da-DK" dirty="0"/>
              <a:t>Levede for omkring 2,3-1,4 mio. år siden</a:t>
            </a:r>
          </a:p>
          <a:p>
            <a:r>
              <a:rPr lang="da-DK" dirty="0"/>
              <a:t>Tidligste kendte art inden for slægten </a:t>
            </a:r>
            <a:r>
              <a:rPr lang="da-DK" i="1" dirty="0"/>
              <a:t>Homo</a:t>
            </a:r>
            <a:endParaRPr lang="da-DK" dirty="0"/>
          </a:p>
          <a:p>
            <a:r>
              <a:rPr lang="da-DK" dirty="0"/>
              <a:t>Der findes ofte primitive sten værktøj sammen med knogler fra </a:t>
            </a:r>
            <a:r>
              <a:rPr lang="da-DK" i="1" dirty="0"/>
              <a:t>H. </a:t>
            </a:r>
            <a:r>
              <a:rPr lang="da-DK" i="1" dirty="0" err="1"/>
              <a:t>habilis</a:t>
            </a:r>
            <a:endParaRPr lang="da-DK" i="1" dirty="0"/>
          </a:p>
          <a:p>
            <a:r>
              <a:rPr lang="da-DK" i="1" dirty="0"/>
              <a:t>H. </a:t>
            </a:r>
            <a:r>
              <a:rPr lang="da-DK" i="1" dirty="0" err="1"/>
              <a:t>Habilis</a:t>
            </a:r>
            <a:r>
              <a:rPr lang="da-DK" dirty="0"/>
              <a:t> havde en højde omkring 1,3 m og en hjernestørrelse omkring 650 cm</a:t>
            </a:r>
            <a:r>
              <a:rPr lang="da-DK" baseline="30000" dirty="0"/>
              <a:t>3</a:t>
            </a:r>
            <a:endParaRPr lang="da-DK" i="1" baseline="30000" dirty="0"/>
          </a:p>
          <a:p>
            <a:r>
              <a:rPr lang="da-DK" dirty="0"/>
              <a:t>Vi ved endnu ikke om </a:t>
            </a:r>
            <a:r>
              <a:rPr lang="da-DK" i="1" dirty="0"/>
              <a:t>H. </a:t>
            </a:r>
            <a:r>
              <a:rPr lang="da-DK" i="1" dirty="0" err="1"/>
              <a:t>habilis</a:t>
            </a:r>
            <a:r>
              <a:rPr lang="da-DK" dirty="0"/>
              <a:t> er direkte stamfader til </a:t>
            </a:r>
            <a:r>
              <a:rPr lang="da-DK" i="1" dirty="0"/>
              <a:t>H. sapiens</a:t>
            </a:r>
            <a:r>
              <a:rPr lang="da-DK" dirty="0"/>
              <a:t> </a:t>
            </a:r>
            <a:endParaRPr lang="da-DK" baseline="30000" dirty="0"/>
          </a:p>
          <a:p>
            <a:endParaRPr lang="da-DK" dirty="0"/>
          </a:p>
        </p:txBody>
      </p:sp>
      <p:sp>
        <p:nvSpPr>
          <p:cNvPr id="4" name="Content Placeholder 2"/>
          <p:cNvSpPr txBox="1">
            <a:spLocks/>
          </p:cNvSpPr>
          <p:nvPr/>
        </p:nvSpPr>
        <p:spPr>
          <a:xfrm>
            <a:off x="0" y="5756856"/>
            <a:ext cx="9144000" cy="1080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Evnen til at bruge værktøj, giver mulighed for at forsvare sig i mere fjendtlige habitater, med flere rovdyr. Det udvider de mulige levesteder for arten, og får dermed en fordel.</a:t>
            </a:r>
          </a:p>
          <a:p>
            <a:pPr marL="0" indent="0">
              <a:buNone/>
            </a:pPr>
            <a:r>
              <a:rPr lang="da-DK"/>
              <a:t>Selvom </a:t>
            </a:r>
            <a:r>
              <a:rPr lang="da-DK" i="1"/>
              <a:t>H. </a:t>
            </a:r>
            <a:r>
              <a:rPr lang="da-DK" i="1" err="1"/>
              <a:t>habilis</a:t>
            </a:r>
            <a:r>
              <a:rPr lang="da-DK"/>
              <a:t> er opkaldt efter at være ’handy-man’, så er der eksempler på tidligere arter, som er fundet med værktøj. </a:t>
            </a:r>
          </a:p>
        </p:txBody>
      </p:sp>
      <p:sp>
        <p:nvSpPr>
          <p:cNvPr id="9" name="Shape 267"/>
          <p:cNvSpPr/>
          <p:nvPr/>
        </p:nvSpPr>
        <p:spPr>
          <a:xfrm rot="5400000">
            <a:off x="7856278" y="1296815"/>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2"/>
              </a:rPr>
              <a:t>Smithsonian</a:t>
            </a:r>
            <a:r>
              <a:rPr lang="da-DK" sz="1000" dirty="0">
                <a:solidFill>
                  <a:schemeClr val="bg1">
                    <a:lumMod val="50000"/>
                  </a:schemeClr>
                </a:solidFill>
                <a:hlinkClick r:id="rId2"/>
              </a:rPr>
              <a:t> Museum</a:t>
            </a:r>
            <a:endParaRPr lang="da-DK" sz="1000" dirty="0">
              <a:solidFill>
                <a:schemeClr val="bg1">
                  <a:lumMod val="50000"/>
                </a:schemeClr>
              </a:solidFill>
            </a:endParaRPr>
          </a:p>
        </p:txBody>
      </p:sp>
      <p:pic>
        <p:nvPicPr>
          <p:cNvPr id="10" name="Picture 4" descr="http://humanorigins.si.edu/sites/default/files/styles/full_width/public/images/square/habilis_illustration_kc_head_s.jpg?itok=cv1PzC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372" y="359908"/>
            <a:ext cx="2037128" cy="203712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humanorigins.si.edu/sites/default/files/styles/full_width/public/images/square/habilis_KNMER1813_skull_CC_lt_3qtr_sq.jpg?itok=NgzShY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513" y="2645661"/>
            <a:ext cx="2803235" cy="2803235"/>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267"/>
          <p:cNvSpPr/>
          <p:nvPr/>
        </p:nvSpPr>
        <p:spPr>
          <a:xfrm rot="5400000">
            <a:off x="8039158" y="3582816"/>
            <a:ext cx="2062777" cy="256332"/>
          </a:xfrm>
          <a:prstGeom prst="rect">
            <a:avLst/>
          </a:prstGeom>
          <a:noFill/>
          <a:ln w="12700">
            <a:miter lim="400000"/>
          </a:ln>
          <a:extLst>
            <a:ext uri="{C572A759-6A51-4108-AA02-DFA0A04FC94B}">
              <ma14:wrappingTextBoxFlag xmlns:ma14="http://schemas.microsoft.com/office/mac/drawingml/2011/main" xmlns="" val="1"/>
            </a:ext>
          </a:extLst>
        </p:spPr>
        <p:txBody>
          <a:bodyPr lIns="0" tIns="0" rIns="0" bIns="0" anchor="ctr"/>
          <a:lstStyle>
            <a:lvl1pPr marR="2539" algn="ctr">
              <a:defRPr sz="1200"/>
            </a:lvl1pPr>
          </a:lstStyle>
          <a:p>
            <a:pPr algn="l"/>
            <a:r>
              <a:rPr lang="da-DK" sz="1000" dirty="0" err="1">
                <a:solidFill>
                  <a:schemeClr val="bg1">
                    <a:lumMod val="50000"/>
                  </a:schemeClr>
                </a:solidFill>
                <a:hlinkClick r:id="rId5"/>
              </a:rPr>
              <a:t>Smithsonian</a:t>
            </a:r>
            <a:r>
              <a:rPr lang="da-DK" sz="1000" dirty="0">
                <a:solidFill>
                  <a:schemeClr val="bg1">
                    <a:lumMod val="50000"/>
                  </a:schemeClr>
                </a:solidFill>
                <a:hlinkClick r:id="rId5"/>
              </a:rPr>
              <a:t> Museum</a:t>
            </a:r>
            <a:endParaRPr lang="da-DK" sz="1000" dirty="0">
              <a:solidFill>
                <a:schemeClr val="bg1">
                  <a:lumMod val="50000"/>
                </a:schemeClr>
              </a:solidFill>
            </a:endParaRPr>
          </a:p>
        </p:txBody>
      </p:sp>
    </p:spTree>
    <p:extLst>
      <p:ext uri="{BB962C8B-B14F-4D97-AF65-F5344CB8AC3E}">
        <p14:creationId xmlns:p14="http://schemas.microsoft.com/office/powerpoint/2010/main" val="18031207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52138</TotalTime>
  <Words>8388</Words>
  <Application>Microsoft Macintosh PowerPoint</Application>
  <PresentationFormat>On-screen Show (4:3)</PresentationFormat>
  <Paragraphs>532</Paragraphs>
  <Slides>54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ＭＳ Ｐゴシック</vt:lpstr>
      <vt:lpstr>Arial</vt:lpstr>
      <vt:lpstr>Calibri</vt:lpstr>
      <vt:lpstr>Calibri Light</vt:lpstr>
      <vt:lpstr>Verdana</vt:lpstr>
      <vt:lpstr>Office Theme</vt:lpstr>
      <vt:lpstr>VORES FORFÆDRE</vt:lpstr>
      <vt:lpstr>Abernes familietræ</vt:lpstr>
      <vt:lpstr>Forfædre siden chimpansen</vt:lpstr>
      <vt:lpstr>Forfædre siden chimpansen</vt:lpstr>
      <vt:lpstr>PowerPoint Presentation</vt:lpstr>
      <vt:lpstr>Oversigt</vt:lpstr>
      <vt:lpstr>Ardipithecus ramidus</vt:lpstr>
      <vt:lpstr>Australopithecus afarensis</vt:lpstr>
      <vt:lpstr>Homo habilis</vt:lpstr>
      <vt:lpstr>Homo ergaster/H. erectus</vt:lpstr>
      <vt:lpstr>Homo neanderthalensis</vt:lpstr>
      <vt:lpstr>Homo sapiens</vt:lpstr>
      <vt:lpstr>Information fra generne</vt:lpstr>
      <vt:lpstr>Udfordring ved oldtids-DNA</vt:lpstr>
      <vt:lpstr>Indsamlingen er svær</vt:lpstr>
      <vt:lpstr>Bestemmelse af slægtskab</vt:lpstr>
      <vt:lpstr>Forskellige typer af nedarvning</vt:lpstr>
      <vt:lpstr>Menneskets udvikling/udvandring</vt:lpstr>
      <vt:lpstr>Større diversitet hos afrikanere</vt:lpstr>
      <vt:lpstr>Udvandring – genetisk flaskehals</vt:lpstr>
      <vt:lpstr>Hvorfra i Afrika stammer vi?</vt:lpstr>
      <vt:lpstr>Hvornår skete folkevandringerne</vt:lpstr>
      <vt:lpstr>Udvandring fra Afrika</vt:lpstr>
      <vt:lpstr>Kort med landbroer</vt:lpstr>
      <vt:lpstr>Endnu et kort over udvandringen</vt:lpstr>
      <vt:lpstr>Neandertalere</vt:lpstr>
      <vt:lpstr>Neandertaleres udbredelse</vt:lpstr>
      <vt:lpstr>Neandertalere og os</vt:lpstr>
      <vt:lpstr>Neandertalernes skæbne</vt:lpstr>
      <vt:lpstr>Udvandringen til Europa</vt:lpstr>
      <vt:lpstr>De første europæere</vt:lpstr>
      <vt:lpstr>Cro-Magnon</vt:lpstr>
      <vt:lpstr>De første danskere</vt:lpstr>
      <vt:lpstr>Skandinaviens ældste fossil</vt:lpstr>
      <vt:lpstr>Hulemænd</vt:lpstr>
      <vt:lpstr>Hulemændenes udseende</vt:lpstr>
      <vt:lpstr>Landbruget kommer til Europa</vt:lpstr>
      <vt:lpstr>Landbrugsmand på is </vt:lpstr>
      <vt:lpstr>Laktose tolerance (rs4988235) </vt:lpstr>
      <vt:lpstr>Bronzealder i Europa </vt:lpstr>
      <vt:lpstr>Folkevandringer i Bronzealderen</vt:lpstr>
      <vt:lpstr>Spredning af de indo-europæiske sprog</vt:lpstr>
      <vt:lpstr>Bronzealderens kulturer</vt:lpstr>
      <vt:lpstr>Yamnaya-migrationen</vt:lpstr>
      <vt:lpstr>Pesten kommer</vt:lpstr>
      <vt:lpstr>Oldtids-pest blandt oldtids-DNA</vt:lpstr>
      <vt:lpstr>Forskningen fortsætter</vt:lpstr>
      <vt:lpstr>Metode til at bestemme slægtsskab</vt:lpstr>
      <vt:lpstr>Hvordan passer eksemplerne ind</vt:lpstr>
      <vt:lpstr>Andre interessant familiehistorier I</vt:lpstr>
      <vt:lpstr>Andre interessant familiehistorier II</vt:lpstr>
      <vt:lpstr>Andre interessant familiehistorier III</vt:lpstr>
      <vt:lpstr>Yderligere ressourcer</vt:lpstr>
      <vt:lpstr>Om materialet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MODERNE MENNESKES SUCCES</dc:title>
  <dc:creator>Microsoft Office User</dc:creator>
  <cp:lastModifiedBy>Morten Ankersen Medici</cp:lastModifiedBy>
  <cp:revision>391</cp:revision>
  <dcterms:created xsi:type="dcterms:W3CDTF">2017-07-16T21:07:38Z</dcterms:created>
  <dcterms:modified xsi:type="dcterms:W3CDTF">2019-06-06T12:15:29Z</dcterms:modified>
</cp:coreProperties>
</file>