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3" r:id="rId1"/>
    <p:sldMasterId id="2147484040" r:id="rId2"/>
    <p:sldMasterId id="2147484055" r:id="rId3"/>
  </p:sldMasterIdLst>
  <p:notesMasterIdLst>
    <p:notesMasterId r:id="rId55"/>
  </p:notesMasterIdLst>
  <p:handoutMasterIdLst>
    <p:handoutMasterId r:id="rId56"/>
  </p:handoutMasterIdLst>
  <p:sldIdLst>
    <p:sldId id="754" r:id="rId4"/>
    <p:sldId id="324" r:id="rId5"/>
    <p:sldId id="321" r:id="rId6"/>
    <p:sldId id="327" r:id="rId7"/>
    <p:sldId id="316" r:id="rId8"/>
    <p:sldId id="317" r:id="rId9"/>
    <p:sldId id="310" r:id="rId10"/>
    <p:sldId id="259" r:id="rId11"/>
    <p:sldId id="287" r:id="rId12"/>
    <p:sldId id="288" r:id="rId13"/>
    <p:sldId id="261" r:id="rId14"/>
    <p:sldId id="262" r:id="rId15"/>
    <p:sldId id="263" r:id="rId16"/>
    <p:sldId id="265" r:id="rId17"/>
    <p:sldId id="266" r:id="rId18"/>
    <p:sldId id="267" r:id="rId19"/>
    <p:sldId id="269" r:id="rId20"/>
    <p:sldId id="270" r:id="rId21"/>
    <p:sldId id="271" r:id="rId22"/>
    <p:sldId id="788" r:id="rId23"/>
    <p:sldId id="272" r:id="rId24"/>
    <p:sldId id="793" r:id="rId25"/>
    <p:sldId id="761" r:id="rId26"/>
    <p:sldId id="273" r:id="rId27"/>
    <p:sldId id="274" r:id="rId28"/>
    <p:sldId id="275" r:id="rId29"/>
    <p:sldId id="278" r:id="rId30"/>
    <p:sldId id="279" r:id="rId31"/>
    <p:sldId id="280" r:id="rId32"/>
    <p:sldId id="298" r:id="rId33"/>
    <p:sldId id="283" r:id="rId34"/>
    <p:sldId id="282" r:id="rId35"/>
    <p:sldId id="783" r:id="rId36"/>
    <p:sldId id="809" r:id="rId37"/>
    <p:sldId id="794" r:id="rId38"/>
    <p:sldId id="795" r:id="rId39"/>
    <p:sldId id="796" r:id="rId40"/>
    <p:sldId id="797" r:id="rId41"/>
    <p:sldId id="798" r:id="rId42"/>
    <p:sldId id="799" r:id="rId43"/>
    <p:sldId id="800" r:id="rId44"/>
    <p:sldId id="801" r:id="rId45"/>
    <p:sldId id="802" r:id="rId46"/>
    <p:sldId id="803" r:id="rId47"/>
    <p:sldId id="804" r:id="rId48"/>
    <p:sldId id="805" r:id="rId49"/>
    <p:sldId id="789" r:id="rId50"/>
    <p:sldId id="790" r:id="rId51"/>
    <p:sldId id="791" r:id="rId52"/>
    <p:sldId id="792" r:id="rId53"/>
    <p:sldId id="806" r:id="rId54"/>
  </p:sldIdLst>
  <p:sldSz cx="9144000" cy="5143500" type="screen16x9"/>
  <p:notesSz cx="6794500" cy="9906000"/>
  <p:defaultTextStyle>
    <a:defPPr>
      <a:defRPr lang="en-US"/>
    </a:defPPr>
    <a:lvl1pPr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lnSpc>
        <a:spcPts val="3600"/>
      </a:lnSpc>
      <a:spcBef>
        <a:spcPct val="0"/>
      </a:spcBef>
      <a:spcAft>
        <a:spcPct val="0"/>
      </a:spcAft>
      <a:buClr>
        <a:schemeClr val="bg2"/>
      </a:buClr>
      <a:buChar char="•"/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Bondo Christensen" initials="PBC" lastIdx="26" clrIdx="0">
    <p:extLst/>
  </p:cmAuthor>
  <p:cmAuthor id="2" name="James Sejer Canham" initials="JSC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50B5"/>
    <a:srgbClr val="C88147"/>
    <a:srgbClr val="0080FF"/>
    <a:srgbClr val="4265F8"/>
    <a:srgbClr val="2A8243"/>
    <a:srgbClr val="A740C7"/>
    <a:srgbClr val="1C562C"/>
    <a:srgbClr val="0831E1"/>
    <a:srgbClr val="DB8641"/>
    <a:srgbClr val="67B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26" autoAdjust="0"/>
    <p:restoredTop sz="95282" autoAdjust="0"/>
  </p:normalViewPr>
  <p:slideViewPr>
    <p:cSldViewPr>
      <p:cViewPr varScale="1">
        <p:scale>
          <a:sx n="225" d="100"/>
          <a:sy n="225" d="100"/>
        </p:scale>
        <p:origin x="168" y="8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0" y="84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commentAuthors" Target="comment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24" cy="4958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7891" y="0"/>
            <a:ext cx="2945024" cy="4958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8563"/>
            <a:ext cx="2945024" cy="4958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5" tIns="45648" rIns="91295" bIns="45648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7891" y="9408563"/>
            <a:ext cx="2945024" cy="4958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5" tIns="45648" rIns="91295" bIns="45648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fld id="{C35F53C2-CC15-4AED-BC05-408948648EF3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656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24" cy="4958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891" y="0"/>
            <a:ext cx="2945024" cy="4958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425" y="744538"/>
            <a:ext cx="6597650" cy="3711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4" y="4705075"/>
            <a:ext cx="5436235" cy="44579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5" tIns="45648" rIns="91295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8563"/>
            <a:ext cx="2945024" cy="4958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5" tIns="45648" rIns="91295" bIns="45648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7891" y="9408563"/>
            <a:ext cx="2945024" cy="4958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95" tIns="45648" rIns="91295" bIns="45648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>
                <a:latin typeface="AU Passata" pitchFamily="34" charset="0"/>
              </a:defRPr>
            </a:lvl1pPr>
          </a:lstStyle>
          <a:p>
            <a:pPr>
              <a:defRPr/>
            </a:pPr>
            <a:fld id="{8948347C-9DA7-420F-9C56-69EBCBD97E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70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79E0F-15CB-44C8-AB1B-8F771FB348AA}" type="slidenum">
              <a:rPr lang="da-DK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da-DK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6410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05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E5574-56C9-4928-A047-3DED5C5CDD5A}" type="slidenum">
              <a:rPr lang="da-DK"/>
              <a:pPr/>
              <a:t>31</a:t>
            </a:fld>
            <a:endParaRPr lang="da-DK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E809D7-1BF3-4747-80B1-3AB36B7770B5}" type="slidenum">
              <a:rPr lang="da-DK" smtClean="0"/>
              <a:pPr>
                <a:defRPr/>
              </a:pPr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85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894BED-04FA-4D89-A641-5D6BCE24AC73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a-D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Forbedre</a:t>
            </a:r>
            <a:r>
              <a:rPr lang="en-US" dirty="0"/>
              <a:t> DNA </a:t>
            </a:r>
            <a:r>
              <a:rPr lang="en-US" dirty="0" err="1"/>
              <a:t>billedernes</a:t>
            </a:r>
            <a:r>
              <a:rPr lang="en-US" baseline="0" dirty="0"/>
              <a:t> </a:t>
            </a:r>
            <a:r>
              <a:rPr lang="en-US" baseline="0" dirty="0" err="1"/>
              <a:t>opløsning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4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E5574-56C9-4928-A047-3DED5C5CDD5A}" type="slidenum">
              <a:rPr lang="da-DK"/>
              <a:pPr/>
              <a:t>14</a:t>
            </a:fld>
            <a:endParaRPr lang="da-DK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Svantes historie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E5574-56C9-4928-A047-3DED5C5CDD5A}" type="slidenum">
              <a:rPr lang="da-DK"/>
              <a:pPr/>
              <a:t>15</a:t>
            </a:fld>
            <a:endParaRPr lang="da-DK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have </a:t>
            </a:r>
            <a:r>
              <a:rPr lang="en-US" dirty="0" err="1"/>
              <a:t>lavet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figur</a:t>
            </a:r>
            <a:r>
              <a:rPr lang="en-US" dirty="0"/>
              <a:t> </a:t>
            </a:r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Vindija</a:t>
            </a:r>
            <a:r>
              <a:rPr lang="en-US" baseline="0" dirty="0"/>
              <a:t> </a:t>
            </a:r>
            <a:r>
              <a:rPr lang="en-US" baseline="0" dirty="0" err="1"/>
              <a:t>genomet</a:t>
            </a:r>
            <a:r>
              <a:rPr lang="en-US" baseline="0" dirty="0"/>
              <a:t> </a:t>
            </a:r>
            <a:r>
              <a:rPr lang="en-US" baseline="0" dirty="0" err="1"/>
              <a:t>er</a:t>
            </a:r>
            <a:r>
              <a:rPr lang="en-US" baseline="0" dirty="0"/>
              <a:t> med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Svantes historie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Dvæl</a:t>
            </a:r>
            <a:r>
              <a:rPr lang="en-US" dirty="0"/>
              <a:t> </a:t>
            </a:r>
            <a:r>
              <a:rPr lang="en-US" dirty="0" err="1"/>
              <a:t>lidt</a:t>
            </a:r>
            <a:r>
              <a:rPr lang="en-US" dirty="0"/>
              <a:t> mere</a:t>
            </a:r>
            <a:r>
              <a:rPr lang="en-US" baseline="0" dirty="0"/>
              <a:t> </a:t>
            </a:r>
            <a:r>
              <a:rPr lang="en-US" baseline="0" dirty="0" err="1"/>
              <a:t>ved</a:t>
            </a:r>
            <a:r>
              <a:rPr lang="en-US" baseline="0" dirty="0"/>
              <a:t> 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86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48347C-9DA7-420F-9C56-69EBCBD97E0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6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belon med indsat,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442103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821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725"/>
            <a:ext cx="8229600" cy="3771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EDCC-7C5A-47EA-B175-1483397444B5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D8B5-D62B-46B1-B701-05F8E564E5B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423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314C5-EE91-4B4C-9A3E-DF79BB6693A4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6236-F49A-4CEC-9FFF-C5D56626347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580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5FC8-635C-4703-B09D-81B46077AB0B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7655-58E7-4B1F-A522-55AEE638688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537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73D-1872-494B-95EC-922EDB2E8672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E5D72-0DDF-48CD-B073-33F7861D831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685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3"/>
            <a:ext cx="8229600" cy="34765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080F4-1DF8-4060-AAE9-926D72A9D06E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26863-6DAE-42FE-A9BA-1C4BA068496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9543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45269-8ABF-409E-B608-717A935CCF3E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79E6-04B5-42B1-8A39-0A5FD5CCEE1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468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94E0-ECE7-4CF7-90F7-E5343203AC26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CDFD-66AD-481F-BE81-03C2EA46637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659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810A0-8DBF-4F92-98AD-144133C9E9CF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E7ED4-DAE0-4CD8-9C3C-0987C8D97B5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1446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CA5BE-1D48-4440-BD24-4D7EE708A733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30A16-E048-45D8-B41A-2E9513C1337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4901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B9566-2B3E-4070-A797-B0C08BDDF31C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EC760-0DCF-4EA8-BC12-762A5CC5AE4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115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belon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8"/>
          <p:cNvSpPr>
            <a:spLocks noGrp="1"/>
          </p:cNvSpPr>
          <p:nvPr>
            <p:ph idx="1"/>
          </p:nvPr>
        </p:nvSpPr>
        <p:spPr>
          <a:xfrm>
            <a:off x="35496" y="1131590"/>
            <a:ext cx="5400600" cy="389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Tx/>
              <a:defRPr>
                <a:latin typeface="Trebuchet MS"/>
                <a:cs typeface="Trebuchet MS"/>
              </a:defRPr>
            </a:lvl1pPr>
            <a:lvl2pPr>
              <a:buClrTx/>
              <a:defRPr>
                <a:latin typeface="Trebuchet MS"/>
                <a:cs typeface="Trebuchet MS"/>
              </a:defRPr>
            </a:lvl2pPr>
            <a:lvl3pPr marL="627063" indent="-265113">
              <a:buClrTx/>
              <a:buFont typeface="Arial"/>
              <a:buChar char="•"/>
              <a:defRPr>
                <a:latin typeface="Trebuchet MS"/>
                <a:cs typeface="Trebuchet MS"/>
              </a:defRPr>
            </a:lvl3pPr>
            <a:lvl4pPr>
              <a:buClrTx/>
              <a:defRPr>
                <a:latin typeface="Trebuchet MS"/>
                <a:cs typeface="Trebuchet MS"/>
              </a:defRPr>
            </a:lvl4pPr>
            <a:lvl5pPr>
              <a:buClrTx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0577" y="918712"/>
            <a:ext cx="1190446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43182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belon med indsat,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64190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belon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8"/>
          <p:cNvSpPr>
            <a:spLocks noGrp="1"/>
          </p:cNvSpPr>
          <p:nvPr>
            <p:ph idx="1"/>
          </p:nvPr>
        </p:nvSpPr>
        <p:spPr>
          <a:xfrm>
            <a:off x="35496" y="1131590"/>
            <a:ext cx="5400600" cy="389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Tx/>
              <a:defRPr>
                <a:latin typeface="Trebuchet MS"/>
                <a:cs typeface="Trebuchet MS"/>
              </a:defRPr>
            </a:lvl1pPr>
            <a:lvl2pPr>
              <a:buClrTx/>
              <a:defRPr>
                <a:latin typeface="Trebuchet MS"/>
                <a:cs typeface="Trebuchet MS"/>
              </a:defRPr>
            </a:lvl2pPr>
            <a:lvl3pPr marL="627063" indent="-265113">
              <a:buClrTx/>
              <a:buFont typeface="Arial"/>
              <a:buChar char="•"/>
              <a:defRPr>
                <a:latin typeface="Trebuchet MS"/>
                <a:cs typeface="Trebuchet MS"/>
              </a:defRPr>
            </a:lvl3pPr>
            <a:lvl4pPr>
              <a:buClrTx/>
              <a:defRPr>
                <a:latin typeface="Trebuchet MS"/>
                <a:cs typeface="Trebuchet MS"/>
              </a:defRPr>
            </a:lvl4pPr>
            <a:lvl5pPr>
              <a:buClrTx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0577" y="918712"/>
            <a:ext cx="1190446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87162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50126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lede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7504" y="1131590"/>
            <a:ext cx="5400600" cy="38884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129438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853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8"/>
          <p:cNvSpPr>
            <a:spLocks noGrp="1"/>
          </p:cNvSpPr>
          <p:nvPr>
            <p:ph idx="1"/>
          </p:nvPr>
        </p:nvSpPr>
        <p:spPr>
          <a:xfrm>
            <a:off x="35496" y="1131590"/>
            <a:ext cx="5400600" cy="389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Tx/>
              <a:defRPr>
                <a:latin typeface="Trebuchet MS"/>
                <a:cs typeface="Trebuchet MS"/>
              </a:defRPr>
            </a:lvl1pPr>
            <a:lvl2pPr>
              <a:buClrTx/>
              <a:defRPr>
                <a:latin typeface="Trebuchet MS"/>
                <a:cs typeface="Trebuchet MS"/>
              </a:defRPr>
            </a:lvl2pPr>
            <a:lvl3pPr marL="627047" indent="-265106">
              <a:buClrTx/>
              <a:buFont typeface="Arial"/>
              <a:buChar char="•"/>
              <a:defRPr>
                <a:latin typeface="Trebuchet MS"/>
                <a:cs typeface="Trebuchet MS"/>
              </a:defRPr>
            </a:lvl3pPr>
            <a:lvl4pPr>
              <a:buClrTx/>
              <a:defRPr>
                <a:latin typeface="Trebuchet MS"/>
                <a:cs typeface="Trebuchet MS"/>
              </a:defRPr>
            </a:lvl4pPr>
            <a:lvl5pPr>
              <a:buClrTx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0578" y="918712"/>
            <a:ext cx="1190446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652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den AU-logo, med grøn streg, uden AU-s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4"/>
          <p:cNvSpPr>
            <a:spLocks noChangeShapeType="1"/>
          </p:cNvSpPr>
          <p:nvPr userDrawn="1"/>
        </p:nvSpPr>
        <p:spPr bwMode="auto">
          <a:xfrm>
            <a:off x="107505" y="681540"/>
            <a:ext cx="1403350" cy="0"/>
          </a:xfrm>
          <a:prstGeom prst="line">
            <a:avLst/>
          </a:prstGeom>
          <a:noFill/>
          <a:ln w="1778">
            <a:solidFill>
              <a:srgbClr val="7AB51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>
              <a:lnSpc>
                <a:spcPts val="3600"/>
              </a:lnSpc>
              <a:buClr>
                <a:srgbClr val="82B532"/>
              </a:buClr>
              <a:buFontTx/>
              <a:buChar char="•"/>
            </a:pPr>
            <a:endParaRPr lang="da-DK" sz="3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itle Placeholder 11"/>
          <p:cNvSpPr>
            <a:spLocks noGrp="1"/>
          </p:cNvSpPr>
          <p:nvPr>
            <p:ph type="title"/>
          </p:nvPr>
        </p:nvSpPr>
        <p:spPr>
          <a:xfrm>
            <a:off x="1" y="205978"/>
            <a:ext cx="6588224" cy="4755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1" y="735546"/>
            <a:ext cx="8280920" cy="3888432"/>
          </a:xfrm>
        </p:spPr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28614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kabelon med indsat,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190657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821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725"/>
            <a:ext cx="8229600" cy="3771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EDCC-7C5A-47EA-B175-1483397444B5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D8B5-D62B-46B1-B701-05F8E564E5B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6449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49BE-A5C9-4A41-BCC9-B9011F028EDC}" type="datetimeFigureOut">
              <a:rPr lang="da-DK" smtClean="0"/>
              <a:pPr/>
              <a:t>10/08/2018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30C6-C428-46D2-A56D-A24324A3CFFC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208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853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8"/>
          <p:cNvSpPr>
            <a:spLocks noGrp="1"/>
          </p:cNvSpPr>
          <p:nvPr>
            <p:ph idx="1"/>
          </p:nvPr>
        </p:nvSpPr>
        <p:spPr>
          <a:xfrm>
            <a:off x="35496" y="1131590"/>
            <a:ext cx="5400600" cy="389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Tx/>
              <a:defRPr>
                <a:latin typeface="Trebuchet MS"/>
                <a:cs typeface="Trebuchet MS"/>
              </a:defRPr>
            </a:lvl1pPr>
            <a:lvl2pPr>
              <a:buClrTx/>
              <a:defRPr>
                <a:latin typeface="Trebuchet MS"/>
                <a:cs typeface="Trebuchet MS"/>
              </a:defRPr>
            </a:lvl2pPr>
            <a:lvl3pPr marL="627047" indent="-265106">
              <a:buClrTx/>
              <a:buFont typeface="Arial"/>
              <a:buChar char="•"/>
              <a:defRPr>
                <a:latin typeface="Trebuchet MS"/>
                <a:cs typeface="Trebuchet MS"/>
              </a:defRPr>
            </a:lvl3pPr>
            <a:lvl4pPr>
              <a:buClrTx/>
              <a:defRPr>
                <a:latin typeface="Trebuchet MS"/>
                <a:cs typeface="Trebuchet MS"/>
              </a:defRPr>
            </a:lvl4pPr>
            <a:lvl5pPr>
              <a:buClrTx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0578" y="918712"/>
            <a:ext cx="1190446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282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den AU-logo, med grøn streg, uden AU-s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4"/>
          <p:cNvSpPr>
            <a:spLocks noChangeShapeType="1"/>
          </p:cNvSpPr>
          <p:nvPr userDrawn="1"/>
        </p:nvSpPr>
        <p:spPr bwMode="auto">
          <a:xfrm>
            <a:off x="107505" y="681540"/>
            <a:ext cx="1403350" cy="0"/>
          </a:xfrm>
          <a:prstGeom prst="line">
            <a:avLst/>
          </a:prstGeom>
          <a:noFill/>
          <a:ln w="1778">
            <a:solidFill>
              <a:srgbClr val="7AB51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>
              <a:buClr>
                <a:srgbClr val="82B532"/>
              </a:buClr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8" name="Title Placeholder 11"/>
          <p:cNvSpPr>
            <a:spLocks noGrp="1"/>
          </p:cNvSpPr>
          <p:nvPr>
            <p:ph type="title"/>
          </p:nvPr>
        </p:nvSpPr>
        <p:spPr>
          <a:xfrm>
            <a:off x="1" y="205978"/>
            <a:ext cx="6588224" cy="4755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1" y="735546"/>
            <a:ext cx="8280920" cy="3888432"/>
          </a:xfrm>
        </p:spPr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14371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kabelon med indsat,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3577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B4CAD4"/>
                </a:solidFill>
                <a:latin typeface="Trebuchet MS"/>
                <a:cs typeface="Trebuchet M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416782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821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725"/>
            <a:ext cx="8229600" cy="3771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EDCC-7C5A-47EA-B175-1483397444B5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ED8B5-D62B-46B1-B701-05F8E564E5B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79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A93C1-5166-4A93-B673-FB6106FC9CD3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43C28-04E7-4BB9-B644-C029B3CA211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308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49BE-A5C9-4A41-BCC9-B9011F028EDC}" type="datetimeFigureOut">
              <a:rPr lang="da-DK" smtClean="0"/>
              <a:pPr/>
              <a:t>10/08/2018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30C6-C428-46D2-A56D-A24324A3CFFC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256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A93C1-5166-4A93-B673-FB6106FC9CD3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43C28-04E7-4BB9-B644-C029B3CA211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831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mkFldAuthorTitle"/>
          <p:cNvSpPr txBox="1">
            <a:spLocks noChangeArrowheads="1"/>
          </p:cNvSpPr>
          <p:nvPr/>
        </p:nvSpPr>
        <p:spPr bwMode="auto">
          <a:xfrm>
            <a:off x="4767263" y="608410"/>
            <a:ext cx="2609850" cy="1083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/>
          <a:lstStyle>
            <a:lvl1pPr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lnSpc>
                <a:spcPct val="102000"/>
              </a:lnSpc>
              <a:buClrTx/>
              <a:buFont typeface="AU Passata" pitchFamily="34" charset="0"/>
              <a:buNone/>
              <a:defRPr/>
            </a:pPr>
            <a:endParaRPr lang="da-DK" sz="900" dirty="0">
              <a:solidFill>
                <a:schemeClr val="bg2"/>
              </a:solidFill>
              <a:latin typeface="AU Passata" pitchFamily="34" charset="0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7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1287" y="1131590"/>
            <a:ext cx="5404809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326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31" r:id="rId3"/>
    <p:sldLayoutId id="2147484039" r:id="rId4"/>
    <p:sldLayoutId id="2147484029" r:id="rId5"/>
    <p:sldLayoutId id="2147484063" r:id="rId6"/>
    <p:sldLayoutId id="2147484064" r:id="rId7"/>
    <p:sldLayoutId id="2147484065" r:id="rId8"/>
  </p:sldLayoutIdLst>
  <p:transition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tabLst>
          <a:tab pos="3856038" algn="l"/>
        </a:tabLst>
        <a:defRPr sz="2800" b="1">
          <a:solidFill>
            <a:srgbClr val="B4CAD4"/>
          </a:solidFill>
          <a:latin typeface="Trebuchet MS"/>
          <a:ea typeface="+mj-ea"/>
          <a:cs typeface="Trebuchet MS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5pPr>
      <a:lvl6pPr marL="4572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6pPr>
      <a:lvl7pPr marL="9144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7pPr>
      <a:lvl8pPr marL="13716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8pPr>
      <a:lvl9pPr marL="18288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9pPr>
    </p:titleStyle>
    <p:bodyStyle>
      <a:lvl1pPr marL="268288" indent="-268288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ea typeface="+mn-ea"/>
          <a:cs typeface="Trebuchet MS"/>
        </a:defRPr>
      </a:lvl1pPr>
      <a:lvl2pPr marL="447675" indent="-271463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2pPr>
      <a:lvl3pPr marL="627063" indent="-265113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3pPr>
      <a:lvl4pPr marL="806450" indent="-260350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4pPr>
      <a:lvl5pPr marL="985838" indent="-266700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5pPr>
      <a:lvl6pPr marL="13525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6pPr>
      <a:lvl7pPr marL="18097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7pPr>
      <a:lvl8pPr marL="22669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8pPr>
      <a:lvl9pPr marL="27241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83"/>
            <a:ext cx="8229600" cy="34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688177"/>
            <a:ext cx="8229600" cy="390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8F3BFB-BF42-4D7C-A9F1-2C04DA201276}" type="datetimeFigureOut">
              <a:rPr lang="da-DK"/>
              <a:pPr>
                <a:defRPr/>
              </a:pPr>
              <a:t>10/08/2018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556BB0-AB9D-4D79-89CA-A2AB774CE9A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436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mkFldAuthorTitle"/>
          <p:cNvSpPr txBox="1">
            <a:spLocks noChangeArrowheads="1"/>
          </p:cNvSpPr>
          <p:nvPr/>
        </p:nvSpPr>
        <p:spPr bwMode="auto">
          <a:xfrm>
            <a:off x="4767263" y="608410"/>
            <a:ext cx="2609850" cy="1083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/>
          <a:lstStyle>
            <a:lvl1pPr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Char char="•"/>
              <a:defRPr sz="3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lnSpc>
                <a:spcPct val="102000"/>
              </a:lnSpc>
              <a:buFont typeface="AU Passata" pitchFamily="34" charset="0"/>
              <a:buNone/>
              <a:defRPr/>
            </a:pPr>
            <a:endParaRPr lang="da-DK" sz="900" dirty="0">
              <a:solidFill>
                <a:srgbClr val="FFFFFF"/>
              </a:solidFill>
              <a:latin typeface="AU Passata" pitchFamily="34" charset="0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857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1287" y="1131590"/>
            <a:ext cx="5404809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05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6" r:id="rId8"/>
    <p:sldLayoutId id="2147484067" r:id="rId9"/>
  </p:sldLayoutIdLst>
  <p:transition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tabLst>
          <a:tab pos="3856038" algn="l"/>
        </a:tabLst>
        <a:defRPr sz="2800" b="1">
          <a:solidFill>
            <a:srgbClr val="B4CAD4"/>
          </a:solidFill>
          <a:latin typeface="Trebuchet MS"/>
          <a:ea typeface="+mj-ea"/>
          <a:cs typeface="Trebuchet MS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400" b="1">
          <a:solidFill>
            <a:srgbClr val="7AB51D"/>
          </a:solidFill>
          <a:latin typeface="AU Passata" pitchFamily="34" charset="0"/>
        </a:defRPr>
      </a:lvl5pPr>
      <a:lvl6pPr marL="4572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6pPr>
      <a:lvl7pPr marL="9144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7pPr>
      <a:lvl8pPr marL="13716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8pPr>
      <a:lvl9pPr marL="1828800" algn="l" rtl="0" fontAlgn="base">
        <a:lnSpc>
          <a:spcPct val="83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pitchFamily="34" charset="0"/>
        </a:defRPr>
      </a:lvl9pPr>
    </p:titleStyle>
    <p:bodyStyle>
      <a:lvl1pPr marL="268288" indent="-268288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ea typeface="+mn-ea"/>
          <a:cs typeface="Trebuchet MS"/>
        </a:defRPr>
      </a:lvl1pPr>
      <a:lvl2pPr marL="447675" indent="-271463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2pPr>
      <a:lvl3pPr marL="627063" indent="-265113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3pPr>
      <a:lvl4pPr marL="806450" indent="-260350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4pPr>
      <a:lvl5pPr marL="985838" indent="-266700" algn="l" rtl="0" eaLnBrk="0" fontAlgn="base" hangingPunct="0">
        <a:spcBef>
          <a:spcPts val="0"/>
        </a:spcBef>
        <a:spcAft>
          <a:spcPct val="10000"/>
        </a:spcAft>
        <a:buClrTx/>
        <a:buChar char="•"/>
        <a:defRPr sz="2000">
          <a:solidFill>
            <a:schemeClr val="bg1"/>
          </a:solidFill>
          <a:latin typeface="Trebuchet MS"/>
          <a:cs typeface="Trebuchet MS"/>
        </a:defRPr>
      </a:lvl5pPr>
      <a:lvl6pPr marL="13525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6pPr>
      <a:lvl7pPr marL="18097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7pPr>
      <a:lvl8pPr marL="22669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8pPr>
      <a:lvl9pPr marL="2724150" indent="-176213" algn="l" rtl="0" fontAlgn="base">
        <a:spcBef>
          <a:spcPct val="10000"/>
        </a:spcBef>
        <a:spcAft>
          <a:spcPct val="10000"/>
        </a:spcAft>
        <a:buClr>
          <a:schemeClr val="bg2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1.tiff"/><Relationship Id="rId4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1.tif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21858"/>
            <a:ext cx="8496944" cy="1102519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Mennesket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Neandertaleren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dirty="0" err="1">
                <a:solidFill>
                  <a:srgbClr val="FFFFFF"/>
                </a:solidFill>
              </a:rPr>
              <a:t>og</a:t>
            </a:r>
            <a:r>
              <a:rPr lang="en-US" dirty="0">
                <a:solidFill>
                  <a:srgbClr val="FFFFFF"/>
                </a:solidFill>
              </a:rPr>
              <a:t> 800 </a:t>
            </a:r>
            <a:r>
              <a:rPr lang="en-US" dirty="0" err="1">
                <a:solidFill>
                  <a:srgbClr val="FFFFFF"/>
                </a:solidFill>
              </a:rPr>
              <a:t>gymnasieelever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3683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Mikkel Heide </a:t>
            </a:r>
            <a:r>
              <a:rPr lang="en-US" dirty="0" err="1">
                <a:solidFill>
                  <a:srgbClr val="FFFFFF"/>
                </a:solidFill>
              </a:rPr>
              <a:t>Schierup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Center for </a:t>
            </a:r>
            <a:r>
              <a:rPr lang="en-US" dirty="0" err="1">
                <a:solidFill>
                  <a:srgbClr val="FFFFFF"/>
                </a:solidFill>
              </a:rPr>
              <a:t>Bioinformatik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Aarhus </a:t>
            </a:r>
            <a:r>
              <a:rPr lang="en-US" dirty="0" err="1">
                <a:solidFill>
                  <a:srgbClr val="FFFFFF"/>
                </a:solidFill>
              </a:rPr>
              <a:t>Universitet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45"/>
          <a:stretch/>
        </p:blipFill>
        <p:spPr>
          <a:xfrm>
            <a:off x="-4210" y="2571853"/>
            <a:ext cx="2653387" cy="2571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3263"/>
          <a:stretch/>
        </p:blipFill>
        <p:spPr>
          <a:xfrm>
            <a:off x="6469250" y="2527706"/>
            <a:ext cx="2674750" cy="266453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2706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819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/>
          <a:lstStyle/>
          <a:p>
            <a:r>
              <a:rPr lang="da-DK" noProof="0" dirty="0"/>
              <a:t>DNA fra gamle knogler</a:t>
            </a:r>
          </a:p>
        </p:txBody>
      </p:sp>
    </p:spTree>
    <p:extLst>
      <p:ext uri="{BB962C8B-B14F-4D97-AF65-F5344CB8AC3E}">
        <p14:creationId xmlns:p14="http://schemas.microsoft.com/office/powerpoint/2010/main" val="97340240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576064"/>
          </a:xfrm>
        </p:spPr>
        <p:txBody>
          <a:bodyPr/>
          <a:lstStyle/>
          <a:p>
            <a:r>
              <a:rPr lang="da-DK" dirty="0"/>
              <a:t>Vores genom består af DNA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12" y="905047"/>
            <a:ext cx="1827664" cy="29391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3943171"/>
            <a:ext cx="49295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kumimoji="0" lang="da-DK" sz="2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 meter langt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kumimoji="0" lang="da-DK" sz="2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23 kromosomer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kumimoji="0" lang="da-DK" sz="2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3 milliarder byggesten (A, T, C, G)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kumimoji="0" lang="da-DK" sz="2000" b="0" i="0" u="none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72104"/>
            <a:ext cx="3347864" cy="310419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932040" y="699542"/>
            <a:ext cx="4140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500.000 gange billigere at sekventere siden 2005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77" y="1419622"/>
            <a:ext cx="2113178" cy="15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28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5277122"/>
            <a:ext cx="9144000" cy="765641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ACAAGCCTCACTCTGAGGAATTTCAGCCAGTTTCTCTGCTGACGCAAGAGACTTGTGGCCATAGGACTCCCACTTCTCAGCACAATACAATGGAAGTTGATGGCAATAAAGTTATGTCTTCATTTGCCCCACACAACTCATCTACCTCACCTCAGAAGGCAGAAGAAGGTGGGCGACAGAGTGGCGAGTCCTTGTCTAGTACAGCCCTGGGAACTCCTGAACGGCGCAAGGGCAGTTTAGCTGATGTTGTTGACACCTTGAAGCAGAGGAAAATGGAAGAGCTCATCAAAAACGAGCCGGAAGAAACCCCCAGTATTGAAAAACTACTCTCAAAGGACTGGAAAGACAAGCTTCTTGCAATGGGATCGGGGAACTTTGGCGAAATAAAAGGGACTCCCGAGAGCTTAGCTGAGAAAGAAAGGCAACTCATGGGTATGATCAACCAGCTGACCAGCCTCCGAGAGCAGCTGTTGGCTGCCCACGATGAGCAGAAGAAACTAGCTGCCTCTCAGATTGAGAAACAGCGTCAGCAAATGGAGCTGGCCAAGCAGCAACAAGAACAAATTGCAAGACAGCAGCAGCAGCTTCTACAGCAACAACACAAAATCAATTTGCTCCAGCAACAGATCCAGGTTCAAGGTCAGCTGCCGCCATTAATGATTCCCGTATTCCCTCCTGATCAACGGACACTGGCTGCAGCTGCCCAGCAAGGATTCCTCCTCC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ACAAGCCTCACTCTGAGGAATTTCAGCCAGTTTCTCTGCTGACGCAAGAGACTTGTGGCCATAGGACTCCCACTTCTCAGCACAATACAATGGAAGTTGATGGCAATAAAGTTATGTCTTCATTTGCCCCACACAACTCATCTACCTCACCTCAGAAGGCAGAAGAAGGTGGGCGACAGAGTGGCGAGTCCTTGTCTAGTACAGCCCTGGGAACTCCTGAACGGCGCAAGGGCAGTTTAGCTGATGTTGTTGACACCTTGAAGCAGAGGAAAATGGAAGAGCTCATCAAAAACGAGCCGGAAGAAACCCCCAGTATTGAAAAACTACTCTCAAAGGACTGGAAAGACAAGCTTCTTGCAATGGGATCGGGGAACTTTGGCGAAATAAAAGGGACTCCCGAGAGCTTAGCTGAGAAAGAAAGGCAACTCATGGGTATGATCAACCAGCTGACCAGCCTCCGAGAGCAGCTGTTGGCTGCCCACGATGAGCAGAAGAAACTAGCTGCCTCTCAGATTGAGAAACAGCGTCAGCAAATGGAGCTGGCCAAGCAGCAACAAGAACAAATTGCAAGACAGCAGCAGCAGCTTCTACAGCAACAACACAAAATCAATTTGCTCCAGCAACAGATCCAGGTTCAAGGTCAGCTGCCGCCATTAATGATTCCCGTATTCCCTCCTGATCAACGGACACTGGCTGCAGCTGCCCAGCAAGGATTCCTCCTCCCTCCAGGCTTCAGCTATAAGGCTGGATGTAGTGACCCTTACCCTGTTCAGCTGATCCCAACTACCATGGCAGCTGCTGCCGCAGCAACACCAGGCTTAGGCCCACTCCAACTGCAGCAGTTATATGCTGCCCAGCTAGCTGCAACTCCAGGCTTCAGCTATAAGGCTGGATGTAGTGACCCTTACCCTGTTCAGCTGATCCCAACTACCATGGCAGCTGCTGCCGCAGCAACACCAGGCTTAGGCCCACTCCAACTGCAGCAGTTATATGCTGCCCAGCTAGCTGCAA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ACAAGCCTCACTCTGAGGAATTTCAGCCAGTTTCTCTGCTGACGCAAGAGACTTGTGGCCATAGGACTCCCACTTCTCAGCACAATACAATGGAAGTTGATGGCAATAAAGTTATGTCTTCATTTGCCCCACACAACTCATCTACCTCACCTCAGAAGGCAGAAGAAGGTGGGCGACAGAGTGGCGAGTCCTTGTCTAGTACAGCCCTGGGAACTCCTGAACGGCGCAAGGGCAGTTTAGCTGATGTTGTTGACACCTTGAAGCAGAGGAAAATGGAAGAGCTCATCAAAAACGAGCCGGAAGAAACCCCCAGTATTGAAAAACTACTCTCAAAGGACTGGAAAGACAAGCTTCTTGCAATGGGATCGGGGAACTTTGGCGAAATAAAAGGGACTCCCGAGAGCTTAGCTGAGAAAGAAAGGCAACTCATGGGTATGATCAACCAGCTGACCAGCCTCCGAGAGCAGCTGTTGGCTGCCCACGATGAGCAGAAGAAACTAGCTGCCTCTCAGATTGAGAAACAGCGTCAGCAAATGGAGCTGGCCAAGCAGCAACAAGAACAAATTGCAAGACAGCAGCAGCAGCTTCTACAGCAACAACACAAAATCAATTTGCTCCAGCAACAGATCCAGGTTCAAGGTCAGCTGCCGCCATTAATGATTCCCGTATTCCCTCCTGATCAACGGACACTGGCTGCAGCTGCCCAGCAAGGATTCCTCCTCCCTCCAGGCTTCAGCTATAAGGCTGGATGTAGTGACCCTTACCCTGTTCAGCTGATCCCAACTACCATGGCAGCTGCTGCCGCAGCAACACCAGGCTTAGGCCCACTCCAACTGCAGCAGTTATATGCTGCCCAGCTAGCTGCAATGCAGGTATCTCCAGGAGGGAAGCTGCCAGGCATACCCCAAGGCAACCTTGGTGCTGCTGTATCTCCTACCAGCATTCACACAGACAAGAGCACAAACAGCCCACCACCCAAAAGCAAGGATGAAGTGGCACAGCCACTGAACCTATCAGCTAAACCCAAGACCTCTGATGGCAAATCACCCACATCACCCACCTCTCCCCATATGCCAGCTCTGAGAATAAACAGTGGGGCAGGCCCCCTCAAAGCCTCTGTCCCAGCAGCGTTAGCTAGTCCTTCAGCCAGAGTTAGCACAATAGGTTACTTAAATGACCATGATGCTGTCACCAAGGCAATCCAAGAAGCTCGGCAAATGAAGGAGCAACTCCGACGGGAACAACAGGTGCTTGATGGGG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GAGAAAATCAATTGGTTTAGAAGGTTTGGACTCACTTGACAGGTTCAGTTGGAGACGATCATAGGTGGCTGCTGTGACAAAGGGAAATTGTGCTTTTCCAGCATGCTTACTGACCCTGATTTACCTCAGGAGTTTGAAAGGATGTCTTCCAAGCGACCAGCCTCTCCGTATGGGGAAGCAGATGGAGAGGTAGCCATGGTGACAAGCAGACAGAAAGTGGAAGAAGAGGAGAGTGACGGGCTCCCAGCCTTTCACCTTCCCTTGCATGTGAGTTTTCCCAACAAGCCTCACTCTGAGGAATTTCAGCCAGTTTCTCTGCTGACGCAAGAGACTTGTGGCCATAGGACTCCCACTTCTCAGCACAATACAATGGAAGTTGATGGCAATAAAGTTATGTCTTCATTTGCCCCACACAACTCATCTACCTCACCTCAGAAGGCAGAAGAAGGTGGGCGACAGAGTGGCGAGTCCTTGTCTAGTACAGCCCTGGGAACTCCTGAACGGCGCAAGGGCAGTTTAGCTGATGTTGTTGACACCTTGAAGCAGAGGAAAATGGAAGAGCTCATCAAAAACGAGCCGGAAGAAACCCCCAGTATTGAAAAACTACTCTCAAAGGACTGGAAAGACAAGCTTCTTGCAATGGGATCGGGGAACTTTGGCGAAATAAAAGGGACTCCCGAGAGCTTAGCTGAGAAAGAAAGGCAACTCATGGGTATGATCAACCAGCTGACCAGCCTCCGAGAGCAGCTGTTGGCTGCCCACGATGAGCAGAAGAAACTAGCTGCCTCTCAGATTGAGAAACAGCGTCAGCAAATGGAGCTGGCCAAGCAGCAACAAGAACAAATTGCAAGACAGCAGCAGCAGCTTCTACAGCAACAACACAAAATCAATTTGCTCCAGCAACAGATCCATTGCAAGACAGCAGCAGCAGCTTCTACAGCAACAACACAAAATCAATTTGCTCCAGCAACAGATCCAGGTTCAAGGTCAGCTGCCGCCATTAATGATTCCCATTGCAAGACAGCAGCAGCAGCTTCTACAG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87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141E-6 2.24187 L -0.00781 0.60001 " pathEditMode="fixed" rAng="0" ptsTypes="AA">
                                      <p:cBhvr>
                                        <p:cTn id="6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82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latin typeface="Trebuchet MS" panose="020B0603020202020204" pitchFamily="34" charset="0"/>
              </a:rPr>
              <a:t>Når genomet kopieres sker der i gennemsnit 3 fejl - mutationer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4291" y="975554"/>
            <a:ext cx="5112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>
              <a:lnSpc>
                <a:spcPct val="100000"/>
              </a:lnSpc>
              <a:buFont typeface="Wingdings" pitchFamily="2" charset="2"/>
              <a:buNone/>
            </a:pPr>
            <a:r>
              <a:rPr lang="da-DK" sz="2200" b="1" dirty="0">
                <a:solidFill>
                  <a:srgbClr val="FF9933"/>
                </a:solidFill>
                <a:latin typeface="Trebuchet MS" panose="020B0603020202020204" pitchFamily="34" charset="0"/>
              </a:rPr>
              <a:t>ATCGGGTCACAT</a:t>
            </a:r>
            <a:r>
              <a:rPr lang="da-DK" sz="2200" b="1" dirty="0">
                <a:solidFill>
                  <a:srgbClr val="99CCFF"/>
                </a:solidFill>
                <a:latin typeface="Trebuchet MS" panose="020B0603020202020204" pitchFamily="34" charset="0"/>
              </a:rPr>
              <a:t>C</a:t>
            </a:r>
            <a:r>
              <a:rPr lang="da-DK" sz="2200" b="1" dirty="0">
                <a:solidFill>
                  <a:srgbClr val="FF9933"/>
                </a:solidFill>
                <a:latin typeface="Trebuchet MS" panose="020B0603020202020204" pitchFamily="34" charset="0"/>
              </a:rPr>
              <a:t>ATACATACCCATGGAT</a:t>
            </a:r>
          </a:p>
          <a:p>
            <a:pPr marL="0" lvl="4" algn="ctr">
              <a:lnSpc>
                <a:spcPct val="100000"/>
              </a:lnSpc>
              <a:buFont typeface="Wingdings" pitchFamily="2" charset="2"/>
              <a:buNone/>
            </a:pPr>
            <a:r>
              <a:rPr lang="da-DK" sz="2200" b="1" dirty="0">
                <a:solidFill>
                  <a:srgbClr val="FF9933"/>
                </a:solidFill>
                <a:latin typeface="Trebuchet MS" panose="020B0603020202020204" pitchFamily="34" charset="0"/>
              </a:rPr>
              <a:t>ATCGGGTCACAT</a:t>
            </a:r>
            <a:r>
              <a:rPr lang="da-DK" sz="2200" b="1" dirty="0">
                <a:solidFill>
                  <a:srgbClr val="99CCFF"/>
                </a:solidFill>
                <a:latin typeface="Trebuchet MS" panose="020B0603020202020204" pitchFamily="34" charset="0"/>
              </a:rPr>
              <a:t>A</a:t>
            </a:r>
            <a:r>
              <a:rPr lang="da-DK" sz="2200" b="1" dirty="0">
                <a:solidFill>
                  <a:srgbClr val="FF9933"/>
                </a:solidFill>
                <a:latin typeface="Trebuchet MS" panose="020B0603020202020204" pitchFamily="34" charset="0"/>
              </a:rPr>
              <a:t>ATACATACCCATGGAT</a:t>
            </a:r>
            <a:endParaRPr lang="da-DK" sz="2200" dirty="0">
              <a:latin typeface="Trebuchet MS" panose="020B0603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734222" y="2991025"/>
            <a:ext cx="540069" cy="1260161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/>
          <p:nvPr/>
        </p:nvCxnSpPr>
        <p:spPr>
          <a:xfrm>
            <a:off x="3274291" y="2991025"/>
            <a:ext cx="540069" cy="1260161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TextBox 31"/>
          <p:cNvSpPr txBox="1"/>
          <p:nvPr/>
        </p:nvSpPr>
        <p:spPr>
          <a:xfrm>
            <a:off x="1979712" y="4229095"/>
            <a:ext cx="1410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Menneske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64633" y="4202527"/>
            <a:ext cx="18453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2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Neandertaler</a:t>
            </a:r>
            <a:endParaRPr kumimoji="0" lang="da-DK" sz="2200" b="0" i="0" u="none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95425" y="2857255"/>
            <a:ext cx="2113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0,1% forskelligt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500.000 år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253106" y="3003798"/>
            <a:ext cx="540069" cy="1260161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Straight Connector 35"/>
          <p:cNvCxnSpPr/>
          <p:nvPr/>
        </p:nvCxnSpPr>
        <p:spPr>
          <a:xfrm>
            <a:off x="6793175" y="3003798"/>
            <a:ext cx="540069" cy="1260161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TextBox 36"/>
          <p:cNvSpPr txBox="1"/>
          <p:nvPr/>
        </p:nvSpPr>
        <p:spPr>
          <a:xfrm>
            <a:off x="5465292" y="4203688"/>
            <a:ext cx="1410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Menneske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84959" y="4229095"/>
            <a:ext cx="1547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Chimpanse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25514" y="2744614"/>
            <a:ext cx="1892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1% forskelligt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5 millioner år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80790" y="398991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70000" indent="-270000">
              <a:lnSpc>
                <a:spcPct val="100000"/>
              </a:lnSpc>
              <a:spcAft>
                <a:spcPts val="264"/>
              </a:spcAft>
            </a:pPr>
            <a:endParaRPr lang="en-US" sz="2000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95"/>
          <a:stretch/>
        </p:blipFill>
        <p:spPr>
          <a:xfrm>
            <a:off x="72867" y="1060632"/>
            <a:ext cx="1186766" cy="3386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 t="11004" b="18828"/>
          <a:stretch/>
        </p:blipFill>
        <p:spPr>
          <a:xfrm>
            <a:off x="1278171" y="1348961"/>
            <a:ext cx="1424265" cy="23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7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34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noProof="0" dirty="0"/>
              <a:t>Sekventering af Neandertalerens arvemasse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03" t="5010" r="67872" b="2572"/>
          <a:stretch/>
        </p:blipFill>
        <p:spPr>
          <a:xfrm>
            <a:off x="679741" y="3274600"/>
            <a:ext cx="1440160" cy="1868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901" y="3272422"/>
            <a:ext cx="2318497" cy="15266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500539" y="4772450"/>
            <a:ext cx="155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Svante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Paabo</a:t>
            </a: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57281A"/>
              </a:clrFrom>
              <a:clrTo>
                <a:srgbClr val="57281A">
                  <a:alpha val="0"/>
                </a:srgbClr>
              </a:clrTo>
            </a:clrChange>
          </a:blip>
          <a:srcRect l="24524" r="17513"/>
          <a:stretch/>
        </p:blipFill>
        <p:spPr>
          <a:xfrm>
            <a:off x="0" y="3274600"/>
            <a:ext cx="679741" cy="1849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233" t="4674" r="1590" b="3168"/>
          <a:stretch/>
        </p:blipFill>
        <p:spPr>
          <a:xfrm>
            <a:off x="0" y="870218"/>
            <a:ext cx="3965381" cy="24022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3116977" y="1460622"/>
            <a:ext cx="72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Trebuchet MS" panose="020B0603020202020204" pitchFamily="34" charset="0"/>
              </a:rPr>
              <a:t>2010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9821" y="2424158"/>
            <a:ext cx="85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Trebuchet MS" panose="020B0603020202020204" pitchFamily="34" charset="0"/>
              </a:rPr>
              <a:t>2017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8064" y="1412606"/>
            <a:ext cx="3312368" cy="130316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270000" indent="-270000">
              <a:lnSpc>
                <a:spcPct val="100000"/>
              </a:lnSpc>
              <a:spcAft>
                <a:spcPts val="264"/>
              </a:spcAft>
            </a:pPr>
            <a:endParaRPr lang="en-US" sz="20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99846" y="2715493"/>
            <a:ext cx="43441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20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Vi kender altså Neandertalerens arvemasse lige så godt som menneskets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6209" y="1568344"/>
            <a:ext cx="401072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2800" b="1" kern="0" dirty="0">
                <a:solidFill>
                  <a:srgbClr val="FF0000"/>
                </a:solidFill>
                <a:latin typeface="Trebuchet MS" panose="020B0603020202020204" pitchFamily="34" charset="0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8372" y="2044738"/>
            <a:ext cx="401072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2800" b="1" kern="0" dirty="0">
                <a:solidFill>
                  <a:srgbClr val="FF0000"/>
                </a:solidFill>
                <a:latin typeface="Trebuchet MS" panose="020B0603020202020204" pitchFamily="34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09B78-4872-9447-98C3-CC7780BB5775}"/>
              </a:ext>
            </a:extLst>
          </p:cNvPr>
          <p:cNvSpPr txBox="1"/>
          <p:nvPr/>
        </p:nvSpPr>
        <p:spPr>
          <a:xfrm>
            <a:off x="883899" y="2196794"/>
            <a:ext cx="85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latin typeface="Trebuchet MS" panose="020B0603020202020204" pitchFamily="34" charset="0"/>
              </a:rPr>
              <a:t>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8DC309-3D9A-A74C-A240-1E57D320EDA8}"/>
              </a:ext>
            </a:extLst>
          </p:cNvPr>
          <p:cNvSpPr txBox="1"/>
          <p:nvPr/>
        </p:nvSpPr>
        <p:spPr>
          <a:xfrm>
            <a:off x="1022450" y="1817374"/>
            <a:ext cx="401072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2800" b="1" kern="0" dirty="0">
                <a:solidFill>
                  <a:srgbClr val="FF0000"/>
                </a:solidFill>
                <a:latin typeface="Trebuchet MS" panose="020B0603020202020204" pitchFamily="34" charset="0"/>
              </a:rPr>
              <a:t>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8CDDC7-786C-904D-A68F-A704689A6B91}"/>
              </a:ext>
            </a:extLst>
          </p:cNvPr>
          <p:cNvSpPr/>
          <p:nvPr/>
        </p:nvSpPr>
        <p:spPr>
          <a:xfrm>
            <a:off x="4671229" y="102352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0000"/>
              </a:lnSpc>
              <a:spcAft>
                <a:spcPts val="264"/>
              </a:spcAft>
              <a:buClr>
                <a:srgbClr val="FFFFFF"/>
              </a:buClr>
              <a:buNone/>
            </a:pPr>
            <a:r>
              <a:rPr lang="da-DK" sz="2000" kern="0" dirty="0">
                <a:solidFill>
                  <a:srgbClr val="FFFFFF"/>
                </a:solidFill>
                <a:latin typeface="Trebuchet MS" panose="020B0603020202020204" pitchFamily="34" charset="0"/>
              </a:rPr>
              <a:t>2017: </a:t>
            </a:r>
            <a:r>
              <a:rPr lang="da-DK" sz="2000" kern="0" dirty="0" err="1">
                <a:solidFill>
                  <a:srgbClr val="FFFFFF"/>
                </a:solidFill>
                <a:latin typeface="Trebuchet MS" panose="020B0603020202020204" pitchFamily="34" charset="0"/>
              </a:rPr>
              <a:t>Vindija</a:t>
            </a:r>
            <a:r>
              <a:rPr lang="da-DK" sz="2000" kern="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da-DK" sz="2000" kern="0" dirty="0" err="1">
                <a:solidFill>
                  <a:srgbClr val="FFFFFF"/>
                </a:solidFill>
                <a:latin typeface="Trebuchet MS" panose="020B0603020202020204" pitchFamily="34" charset="0"/>
              </a:rPr>
              <a:t>Neandertal</a:t>
            </a:r>
            <a:endParaRPr lang="da-DK" sz="2000" kern="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71B65-D9CC-D14B-BBD2-3DB2FD876E45}"/>
              </a:ext>
            </a:extLst>
          </p:cNvPr>
          <p:cNvSpPr/>
          <p:nvPr/>
        </p:nvSpPr>
        <p:spPr>
          <a:xfrm>
            <a:off x="4616448" y="157305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0000"/>
              </a:lnSpc>
              <a:spcAft>
                <a:spcPts val="264"/>
              </a:spcAft>
              <a:buClr>
                <a:srgbClr val="FFFFFF"/>
              </a:buClr>
              <a:buNone/>
            </a:pPr>
            <a:r>
              <a:rPr lang="da-DK" sz="2000" kern="0" dirty="0">
                <a:solidFill>
                  <a:srgbClr val="FFFFFF"/>
                </a:solidFill>
                <a:latin typeface="Trebuchet MS" panose="020B0603020202020204" pitchFamily="34" charset="0"/>
              </a:rPr>
              <a:t>2018: Fire Europæiske </a:t>
            </a:r>
            <a:r>
              <a:rPr lang="da-DK" sz="2000" kern="0" dirty="0" err="1">
                <a:solidFill>
                  <a:srgbClr val="FFFFFF"/>
                </a:solidFill>
                <a:latin typeface="Trebuchet MS" panose="020B0603020202020204" pitchFamily="34" charset="0"/>
              </a:rPr>
              <a:t>Neandertal</a:t>
            </a:r>
            <a:r>
              <a:rPr lang="da-DK" sz="2000" kern="0" dirty="0">
                <a:solidFill>
                  <a:srgbClr val="FFFFFF"/>
                </a:solidFill>
                <a:latin typeface="Trebuchet MS" panose="020B0603020202020204" pitchFamily="34" charset="0"/>
              </a:rPr>
              <a:t> fra lige før de uddøde</a:t>
            </a:r>
          </a:p>
        </p:txBody>
      </p:sp>
    </p:spTree>
    <p:extLst>
      <p:ext uri="{BB962C8B-B14F-4D97-AF65-F5344CB8AC3E}">
        <p14:creationId xmlns:p14="http://schemas.microsoft.com/office/powerpoint/2010/main" val="3551304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3" grpId="0"/>
      <p:bldP spid="25" grpId="0"/>
      <p:bldP spid="5" grpId="0"/>
      <p:bldP spid="22" grpId="0"/>
      <p:bldP spid="14" grpId="1"/>
      <p:bldP spid="16" grpId="1"/>
      <p:bldP spid="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51470"/>
            <a:ext cx="9001000" cy="598763"/>
          </a:xfrm>
        </p:spPr>
        <p:txBody>
          <a:bodyPr>
            <a:noAutofit/>
          </a:bodyPr>
          <a:lstStyle/>
          <a:p>
            <a:r>
              <a:rPr lang="da-DK" sz="3200" noProof="0" dirty="0" err="1"/>
              <a:t>Denisovanerne</a:t>
            </a:r>
            <a:r>
              <a:rPr lang="da-DK" sz="3200" noProof="0" dirty="0"/>
              <a:t> – en </a:t>
            </a:r>
            <a:r>
              <a:rPr lang="da-DK" sz="3200" noProof="0" dirty="0" err="1"/>
              <a:t>nyopdaget</a:t>
            </a:r>
            <a:r>
              <a:rPr lang="da-DK" sz="3200" noProof="0" dirty="0"/>
              <a:t> menneskeart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" y="2924507"/>
            <a:ext cx="2054451" cy="2005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9351"/>
          <a:stretch/>
        </p:blipFill>
        <p:spPr>
          <a:xfrm>
            <a:off x="12041" y="915566"/>
            <a:ext cx="5040644" cy="202350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002" y="917184"/>
            <a:ext cx="2623757" cy="19678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2411760" y="933554"/>
            <a:ext cx="3093242" cy="10548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11760" y="2204427"/>
            <a:ext cx="3093242" cy="6643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51678" y="1988402"/>
            <a:ext cx="360046" cy="2160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shot 2017-10-01 22.56.1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3752" r="26259" b="2053"/>
          <a:stretch/>
        </p:blipFill>
        <p:spPr>
          <a:xfrm>
            <a:off x="2066492" y="2924507"/>
            <a:ext cx="2986193" cy="221899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259016" y="4844458"/>
            <a:ext cx="155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Svante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Paabo</a:t>
            </a: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398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De samlede spor af </a:t>
            </a:r>
            <a:r>
              <a:rPr lang="da-DK" noProof="0" dirty="0" err="1"/>
              <a:t>Denisovaneren</a:t>
            </a:r>
            <a:endParaRPr lang="da-DK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16" r="11146" b="13125"/>
          <a:stretch/>
        </p:blipFill>
        <p:spPr>
          <a:xfrm>
            <a:off x="71425" y="1082341"/>
            <a:ext cx="3996519" cy="3019672"/>
          </a:xfrm>
          <a:prstGeom prst="rect">
            <a:avLst/>
          </a:prstGeom>
          <a:effectLst>
            <a:innerShdw blurRad="114300">
              <a:prstClr val="black"/>
            </a:innerShdw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059582"/>
            <a:ext cx="2664296" cy="1665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4191957"/>
            <a:ext cx="5400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Alt hvad vi ved om </a:t>
            </a:r>
            <a:r>
              <a:rPr lang="da-DK" sz="2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Denisovanerne</a:t>
            </a: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 er fra deres DNA</a:t>
            </a:r>
          </a:p>
        </p:txBody>
      </p:sp>
    </p:spTree>
    <p:extLst>
      <p:ext uri="{BB962C8B-B14F-4D97-AF65-F5344CB8AC3E}">
        <p14:creationId xmlns:p14="http://schemas.microsoft.com/office/powerpoint/2010/main" val="1737129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>
            <a:normAutofit/>
          </a:bodyPr>
          <a:lstStyle/>
          <a:p>
            <a:r>
              <a:rPr lang="da-DK" noProof="0" dirty="0"/>
              <a:t>Menneskearternes stamtræ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1115616" y="1059582"/>
            <a:ext cx="4392488" cy="2664295"/>
            <a:chOff x="2057400" y="533400"/>
            <a:chExt cx="3644900" cy="4978400"/>
          </a:xfrm>
        </p:grpSpPr>
        <p:sp>
          <p:nvSpPr>
            <p:cNvPr id="7" name="Freeform 6"/>
            <p:cNvSpPr/>
            <p:nvPr/>
          </p:nvSpPr>
          <p:spPr>
            <a:xfrm>
              <a:off x="2057400" y="4127500"/>
              <a:ext cx="1244600" cy="1384300"/>
            </a:xfrm>
            <a:custGeom>
              <a:avLst/>
              <a:gdLst>
                <a:gd name="connsiteX0" fmla="*/ 0 w 1244600"/>
                <a:gd name="connsiteY0" fmla="*/ 1384300 h 1384300"/>
                <a:gd name="connsiteX1" fmla="*/ 12700 w 1244600"/>
                <a:gd name="connsiteY1" fmla="*/ 0 h 1384300"/>
                <a:gd name="connsiteX2" fmla="*/ 1244600 w 1244600"/>
                <a:gd name="connsiteY2" fmla="*/ 12700 h 1384300"/>
                <a:gd name="connsiteX3" fmla="*/ 1244600 w 1244600"/>
                <a:gd name="connsiteY3" fmla="*/ 1384300 h 138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00" h="1384300">
                  <a:moveTo>
                    <a:pt x="0" y="1384300"/>
                  </a:moveTo>
                  <a:lnTo>
                    <a:pt x="12700" y="0"/>
                  </a:lnTo>
                  <a:lnTo>
                    <a:pt x="1244600" y="12700"/>
                  </a:lnTo>
                  <a:lnTo>
                    <a:pt x="1244600" y="1384300"/>
                  </a:lnTo>
                </a:path>
              </a:pathLst>
            </a:cu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654300" y="1701800"/>
              <a:ext cx="1955800" cy="3771900"/>
            </a:xfrm>
            <a:custGeom>
              <a:avLst/>
              <a:gdLst>
                <a:gd name="connsiteX0" fmla="*/ 0 w 1955800"/>
                <a:gd name="connsiteY0" fmla="*/ 2413000 h 3771900"/>
                <a:gd name="connsiteX1" fmla="*/ 0 w 1955800"/>
                <a:gd name="connsiteY1" fmla="*/ 0 h 3771900"/>
                <a:gd name="connsiteX2" fmla="*/ 1955800 w 1955800"/>
                <a:gd name="connsiteY2" fmla="*/ 0 h 3771900"/>
                <a:gd name="connsiteX3" fmla="*/ 1955800 w 1955800"/>
                <a:gd name="connsiteY3" fmla="*/ 3771900 h 377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5800" h="3771900">
                  <a:moveTo>
                    <a:pt x="0" y="2413000"/>
                  </a:moveTo>
                  <a:lnTo>
                    <a:pt x="0" y="0"/>
                  </a:lnTo>
                  <a:lnTo>
                    <a:pt x="1955800" y="0"/>
                  </a:lnTo>
                  <a:lnTo>
                    <a:pt x="1955800" y="3771900"/>
                  </a:lnTo>
                </a:path>
              </a:pathLst>
            </a:cu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556000" y="533400"/>
              <a:ext cx="2146300" cy="4927600"/>
            </a:xfrm>
            <a:custGeom>
              <a:avLst/>
              <a:gdLst>
                <a:gd name="connsiteX0" fmla="*/ 0 w 2146300"/>
                <a:gd name="connsiteY0" fmla="*/ 1155700 h 4927600"/>
                <a:gd name="connsiteX1" fmla="*/ 12700 w 2146300"/>
                <a:gd name="connsiteY1" fmla="*/ 0 h 4927600"/>
                <a:gd name="connsiteX2" fmla="*/ 2133600 w 2146300"/>
                <a:gd name="connsiteY2" fmla="*/ 12700 h 4927600"/>
                <a:gd name="connsiteX3" fmla="*/ 2146300 w 2146300"/>
                <a:gd name="connsiteY3" fmla="*/ 4927600 h 492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6300" h="4927600">
                  <a:moveTo>
                    <a:pt x="0" y="1155700"/>
                  </a:moveTo>
                  <a:lnTo>
                    <a:pt x="12700" y="0"/>
                  </a:lnTo>
                  <a:lnTo>
                    <a:pt x="2133600" y="12700"/>
                  </a:lnTo>
                  <a:cubicBezTo>
                    <a:pt x="2137833" y="1651000"/>
                    <a:pt x="2142067" y="3289300"/>
                    <a:pt x="2146300" y="4927600"/>
                  </a:cubicBezTo>
                </a:path>
              </a:pathLst>
            </a:cu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Screenshot 2017-09-26 15.31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58"/>
          <a:stretch/>
        </p:blipFill>
        <p:spPr>
          <a:xfrm>
            <a:off x="3491880" y="3795886"/>
            <a:ext cx="822924" cy="809349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95886"/>
            <a:ext cx="648072" cy="79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95886"/>
            <a:ext cx="824959" cy="808909"/>
          </a:xfrm>
          <a:prstGeom prst="rect">
            <a:avLst/>
          </a:prstGeom>
        </p:spPr>
      </p:pic>
      <p:sp>
        <p:nvSpPr>
          <p:cNvPr id="17" name="Content Placeholder 3"/>
          <p:cNvSpPr txBox="1">
            <a:spLocks/>
          </p:cNvSpPr>
          <p:nvPr/>
        </p:nvSpPr>
        <p:spPr>
          <a:xfrm>
            <a:off x="3707904" y="771550"/>
            <a:ext cx="216024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700.000 år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2627784" y="2571750"/>
            <a:ext cx="216024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120.000 år</a:t>
            </a:r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619944" y="4708042"/>
            <a:ext cx="5256584" cy="36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Menneske   </a:t>
            </a:r>
            <a:r>
              <a:rPr lang="da-DK" dirty="0" err="1"/>
              <a:t>Denisova</a:t>
            </a:r>
            <a:r>
              <a:rPr lang="da-DK" dirty="0"/>
              <a:t>            Neandertalere</a:t>
            </a:r>
          </a:p>
        </p:txBody>
      </p:sp>
      <p:pic>
        <p:nvPicPr>
          <p:cNvPr id="21" name="Picture 20" descr="Screenshot 2017-10-03 19.19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23878"/>
            <a:ext cx="995961" cy="879247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 bwMode="auto">
          <a:xfrm>
            <a:off x="4572000" y="4803998"/>
            <a:ext cx="484632" cy="978408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Content Placeholder 3"/>
          <p:cNvSpPr txBox="1">
            <a:spLocks/>
          </p:cNvSpPr>
          <p:nvPr/>
        </p:nvSpPr>
        <p:spPr>
          <a:xfrm>
            <a:off x="619944" y="4470410"/>
            <a:ext cx="5256584" cy="36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                                      Vest            Øst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1087996" y="1437259"/>
            <a:ext cx="216024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8288" indent="-268288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47675" indent="-27146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627063" indent="-265113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806450" indent="-26035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985838" indent="-266700" algn="l" rtl="0" eaLnBrk="0" fontAlgn="base" hangingPunct="0">
              <a:spcBef>
                <a:spcPts val="0"/>
              </a:spcBef>
              <a:spcAft>
                <a:spcPct val="10000"/>
              </a:spcAft>
              <a:buClrTx/>
              <a:buChar char="•"/>
              <a:defRPr sz="2000">
                <a:solidFill>
                  <a:schemeClr val="bg1"/>
                </a:solidFill>
                <a:latin typeface="Trebuchet MS"/>
                <a:cs typeface="Trebuchet MS"/>
              </a:defRPr>
            </a:lvl5pPr>
            <a:lvl6pPr marL="13525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18097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22669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2724150" indent="-176213" algn="l" rtl="0" fontAlgn="base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a-DK" dirty="0"/>
              <a:t>500.000 år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318677" y="666633"/>
            <a:ext cx="0" cy="392950"/>
          </a:xfrm>
          <a:prstGeom prst="line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7500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Vores syn på Neandertalerne har ændret sig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/>
          <a:lstStyle/>
          <a:p>
            <a:r>
              <a:rPr lang="da-DK" noProof="0" dirty="0"/>
              <a:t>Havde længere barndom end os</a:t>
            </a:r>
          </a:p>
          <a:p>
            <a:r>
              <a:rPr lang="da-DK" noProof="0" dirty="0"/>
              <a:t>Lavede kunst</a:t>
            </a:r>
          </a:p>
          <a:p>
            <a:r>
              <a:rPr lang="da-DK" noProof="0" dirty="0"/>
              <a:t>Brugte ild</a:t>
            </a:r>
          </a:p>
          <a:p>
            <a:r>
              <a:rPr lang="da-DK" noProof="0" dirty="0"/>
              <a:t>Klædte sig med skind</a:t>
            </a:r>
          </a:p>
          <a:p>
            <a:r>
              <a:rPr lang="da-DK" noProof="0" dirty="0"/>
              <a:t>Begravede deres døde</a:t>
            </a:r>
          </a:p>
        </p:txBody>
      </p:sp>
      <p:pic>
        <p:nvPicPr>
          <p:cNvPr id="9" name="Picture 8" descr="Screenshot 2017-09-26 15.31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58"/>
          <a:stretch/>
        </p:blipFill>
        <p:spPr>
          <a:xfrm>
            <a:off x="5099368" y="3053359"/>
            <a:ext cx="2125200" cy="2090141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0" name="Picture 9" descr="Screenshot 2017-09-26 15.32.5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48"/>
          <a:stretch/>
        </p:blipFill>
        <p:spPr>
          <a:xfrm>
            <a:off x="7164288" y="3053359"/>
            <a:ext cx="1967137" cy="2090141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1" name="Picture 10" descr="Screenshot 2017-09-26 15.38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" y="3028268"/>
            <a:ext cx="1619060" cy="2043983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2" name="Picture 11" descr="Screenshot 2017-09-26 15.39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4" y="3056408"/>
            <a:ext cx="1656184" cy="2090141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13" name="Picture 12" descr="Screenshot 2017-09-26 16.42.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43" y="3006113"/>
            <a:ext cx="1669012" cy="2058815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55455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sz="3600" noProof="0" dirty="0"/>
              <a:t>Fik menneskearterne børn med hinanden?</a:t>
            </a:r>
          </a:p>
        </p:txBody>
      </p:sp>
      <p:sp>
        <p:nvSpPr>
          <p:cNvPr id="4" name="Subtitle 3"/>
          <p:cNvSpPr>
            <a:spLocks noGrp="1"/>
          </p:cNvSpPr>
          <p:nvPr>
            <p:ph idx="4294967295"/>
          </p:nvPr>
        </p:nvSpPr>
        <p:spPr>
          <a:xfrm>
            <a:off x="2686050" y="1419225"/>
            <a:ext cx="377190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da-DK" sz="4400" noProof="0" dirty="0">
                <a:latin typeface="Trebuchet MS" panose="020B0603020202020204" pitchFamily="34" charset="0"/>
              </a:rPr>
              <a:t>Ja, i høj grad!</a:t>
            </a:r>
          </a:p>
        </p:txBody>
      </p:sp>
    </p:spTree>
    <p:extLst>
      <p:ext uri="{BB962C8B-B14F-4D97-AF65-F5344CB8AC3E}">
        <p14:creationId xmlns:p14="http://schemas.microsoft.com/office/powerpoint/2010/main" val="147870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" y="339503"/>
            <a:ext cx="8811883" cy="5135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>
            <a:normAutofit/>
          </a:bodyPr>
          <a:lstStyle/>
          <a:p>
            <a:r>
              <a:rPr lang="da-DK" dirty="0"/>
              <a:t>Verden for ca. 300.000 år siden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5897" y="2643759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Homo sapiens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83968" y="1491631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Neandertaler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0153" y="1347615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8000"/>
                </a:solidFill>
                <a:latin typeface="Trebuchet MS" panose="020B0603020202020204" pitchFamily="34" charset="0"/>
              </a:rPr>
              <a:t>Denisovans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2121" y="2139703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Homo </a:t>
            </a:r>
            <a:r>
              <a:rPr lang="da-DK" sz="1800" kern="0" dirty="0" err="1">
                <a:solidFill>
                  <a:srgbClr val="0000FF"/>
                </a:solidFill>
                <a:latin typeface="Trebuchet MS" panose="020B0603020202020204" pitchFamily="34" charset="0"/>
              </a:rPr>
              <a:t>erectus</a:t>
            </a:r>
            <a:endParaRPr lang="da-DK" sz="1800" kern="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8225" y="350785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 err="1">
                <a:solidFill>
                  <a:srgbClr val="0000FF"/>
                </a:solidFill>
                <a:latin typeface="Trebuchet MS" panose="020B0603020202020204" pitchFamily="34" charset="0"/>
              </a:rPr>
              <a:t>Hobitter</a:t>
            </a:r>
            <a:endParaRPr lang="da-DK" sz="1800" kern="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36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err="1"/>
              <a:t>Gymnasieprojektet</a:t>
            </a:r>
            <a:r>
              <a:rPr lang="en-US" sz="2700" dirty="0"/>
              <a:t> </a:t>
            </a:r>
            <a:r>
              <a:rPr lang="en-US" sz="2700" dirty="0" err="1"/>
              <a:t>hvorkommerdufra.dk</a:t>
            </a:r>
            <a:endParaRPr lang="en-US" sz="27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00151"/>
            <a:ext cx="4384835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800 </a:t>
            </a:r>
            <a:r>
              <a:rPr lang="en-US" sz="1800" dirty="0" err="1"/>
              <a:t>elever</a:t>
            </a:r>
            <a:r>
              <a:rPr lang="en-US" sz="1800" dirty="0"/>
              <a:t> </a:t>
            </a:r>
            <a:r>
              <a:rPr lang="en-US" sz="1800" dirty="0" err="1"/>
              <a:t>fra</a:t>
            </a:r>
            <a:r>
              <a:rPr lang="en-US" sz="1800" dirty="0"/>
              <a:t> 38 </a:t>
            </a:r>
            <a:r>
              <a:rPr lang="en-US" sz="1800" dirty="0" err="1"/>
              <a:t>gymnasier</a:t>
            </a:r>
            <a:r>
              <a:rPr lang="en-US" sz="1800" dirty="0"/>
              <a:t>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 err="1"/>
              <a:t>fået</a:t>
            </a:r>
            <a:r>
              <a:rPr lang="en-US" sz="1800" dirty="0"/>
              <a:t> </a:t>
            </a:r>
            <a:r>
              <a:rPr lang="en-US" sz="1800" dirty="0" err="1"/>
              <a:t>bestemt</a:t>
            </a:r>
            <a:r>
              <a:rPr lang="en-US" sz="1800" dirty="0"/>
              <a:t> 600,000 </a:t>
            </a:r>
            <a:r>
              <a:rPr lang="en-US" sz="1800" dirty="0" err="1"/>
              <a:t>steder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deres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 err="1"/>
              <a:t>arvemasse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Er</a:t>
            </a:r>
            <a:r>
              <a:rPr lang="en-US" sz="1800" dirty="0"/>
              <a:t> der </a:t>
            </a:r>
            <a:r>
              <a:rPr lang="en-US" sz="1800" dirty="0" err="1"/>
              <a:t>genetiske</a:t>
            </a:r>
            <a:r>
              <a:rPr lang="en-US" sz="1800" dirty="0"/>
              <a:t> </a:t>
            </a:r>
            <a:r>
              <a:rPr lang="en-US" sz="1800" dirty="0" err="1"/>
              <a:t>jyder</a:t>
            </a:r>
            <a:r>
              <a:rPr lang="en-US" sz="1800" dirty="0"/>
              <a:t>? </a:t>
            </a:r>
            <a:r>
              <a:rPr lang="en-US" sz="1800" dirty="0" err="1"/>
              <a:t>Sjællændere</a:t>
            </a:r>
            <a:r>
              <a:rPr lang="en-US" sz="1800" dirty="0"/>
              <a:t>?</a:t>
            </a:r>
          </a:p>
          <a:p>
            <a:r>
              <a:rPr lang="en-US" sz="1800" dirty="0" err="1"/>
              <a:t>Hvor</a:t>
            </a:r>
            <a:r>
              <a:rPr lang="en-US" sz="1800" dirty="0"/>
              <a:t> </a:t>
            </a:r>
            <a:r>
              <a:rPr lang="en-US" sz="1800" dirty="0" err="1"/>
              <a:t>bor</a:t>
            </a:r>
            <a:r>
              <a:rPr lang="en-US" sz="1800" dirty="0"/>
              <a:t> folks </a:t>
            </a:r>
            <a:r>
              <a:rPr lang="en-US" sz="1800" dirty="0" err="1"/>
              <a:t>fjerne</a:t>
            </a:r>
            <a:r>
              <a:rPr lang="en-US" sz="1800" dirty="0"/>
              <a:t> </a:t>
            </a:r>
            <a:r>
              <a:rPr lang="en-US" sz="1800" dirty="0" err="1"/>
              <a:t>slægtninge</a:t>
            </a:r>
            <a:endParaRPr lang="en-US" sz="1800" dirty="0"/>
          </a:p>
          <a:p>
            <a:r>
              <a:rPr lang="en-US" sz="1800" dirty="0"/>
              <a:t>Et </a:t>
            </a:r>
            <a:r>
              <a:rPr lang="en-US" sz="1800" dirty="0" err="1"/>
              <a:t>genetisk</a:t>
            </a:r>
            <a:r>
              <a:rPr lang="en-US" sz="1800" dirty="0"/>
              <a:t> </a:t>
            </a:r>
            <a:r>
              <a:rPr lang="en-US" sz="1800" dirty="0" err="1"/>
              <a:t>Danmarkskort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6" descr="Screenshot 2014-01-10 00.0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9" y="2571750"/>
            <a:ext cx="2896557" cy="2187957"/>
          </a:xfrm>
          <a:prstGeom prst="rect">
            <a:avLst/>
          </a:prstGeom>
        </p:spPr>
      </p:pic>
      <p:pic>
        <p:nvPicPr>
          <p:cNvPr id="8" name="Picture 7" descr="Screenshot 2014-01-10 00.12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93" y="962681"/>
            <a:ext cx="3206359" cy="13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41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04056"/>
          </a:xfrm>
        </p:spPr>
        <p:txBody>
          <a:bodyPr>
            <a:noAutofit/>
          </a:bodyPr>
          <a:lstStyle/>
          <a:p>
            <a:r>
              <a:rPr lang="da-DK" noProof="0" dirty="0"/>
              <a:t>Fordeling af Neandertaler DNA i 800 gymnasieelever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/>
          <a:stretch/>
        </p:blipFill>
        <p:spPr>
          <a:xfrm>
            <a:off x="24884" y="555525"/>
            <a:ext cx="8579564" cy="4215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771550"/>
            <a:ext cx="4966940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4774168"/>
            <a:ext cx="240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1800" dirty="0">
                <a:solidFill>
                  <a:schemeClr val="bg1"/>
                </a:solidFill>
                <a:latin typeface="Trebuchet MS" panose="020B0603020202020204" pitchFamily="34" charset="0"/>
              </a:rPr>
              <a:t>Procent Neandertaler</a:t>
            </a:r>
          </a:p>
        </p:txBody>
      </p:sp>
    </p:spTree>
    <p:extLst>
      <p:ext uri="{BB962C8B-B14F-4D97-AF65-F5344CB8AC3E}">
        <p14:creationId xmlns:p14="http://schemas.microsoft.com/office/powerpoint/2010/main" val="31067340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oy-diplo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26" y="123478"/>
            <a:ext cx="6426064" cy="4546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5696" y="2427734"/>
            <a:ext cx="936104" cy="1440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04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De </a:t>
            </a:r>
            <a:r>
              <a:rPr lang="en-US" sz="2800" dirty="0" err="1">
                <a:solidFill>
                  <a:srgbClr val="FFFFFF"/>
                </a:solidFill>
              </a:rPr>
              <a:t>blandinger</a:t>
            </a:r>
            <a:r>
              <a:rPr lang="en-US" sz="2800" dirty="0">
                <a:solidFill>
                  <a:srgbClr val="FFFFFF"/>
                </a:solidFill>
              </a:rPr>
              <a:t> vi nu </a:t>
            </a:r>
            <a:r>
              <a:rPr lang="en-US" sz="2800" dirty="0" err="1">
                <a:solidFill>
                  <a:srgbClr val="FFFFFF"/>
                </a:solidFill>
              </a:rPr>
              <a:t>kender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til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7ED7B-30DF-684D-8865-881C536B6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699542"/>
            <a:ext cx="5728809" cy="4046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DA970-D73F-F04D-B3CB-8C5E6360175A}"/>
              </a:ext>
            </a:extLst>
          </p:cNvPr>
          <p:cNvSpPr txBox="1"/>
          <p:nvPr/>
        </p:nvSpPr>
        <p:spPr>
          <a:xfrm>
            <a:off x="6552253" y="4784295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Danneman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Racimo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137820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>
                <a:latin typeface="Trebuchet MS" panose="020B0603020202020204" pitchFamily="34" charset="0"/>
              </a:rPr>
              <a:t>Udslettede vi mon Neandertalerne?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1535112"/>
          </a:xfrm>
        </p:spPr>
        <p:txBody>
          <a:bodyPr>
            <a:normAutofit/>
          </a:bodyPr>
          <a:lstStyle/>
          <a:p>
            <a:r>
              <a:rPr lang="da-DK" sz="1800" noProof="0" dirty="0">
                <a:latin typeface="Trebuchet MS" panose="020B0603020202020204" pitchFamily="34" charset="0"/>
              </a:rPr>
              <a:t>Vi kæmpede sikkert, ingen grund til at tro at vi var anderledes dengang</a:t>
            </a:r>
          </a:p>
          <a:p>
            <a:r>
              <a:rPr lang="da-DK" sz="1800" noProof="0" dirty="0">
                <a:latin typeface="Trebuchet MS" panose="020B0603020202020204" pitchFamily="34" charset="0"/>
              </a:rPr>
              <a:t>Men vi jagtede dem næppe for kødets skyld</a:t>
            </a:r>
          </a:p>
          <a:p>
            <a:r>
              <a:rPr lang="da-DK" sz="1800" noProof="0" dirty="0">
                <a:latin typeface="Trebuchet MS" panose="020B0603020202020204" pitchFamily="34" charset="0"/>
              </a:rPr>
              <a:t>Men vi spiste dem nok hvis lejligheden bød sig</a:t>
            </a:r>
          </a:p>
        </p:txBody>
      </p:sp>
      <p:pic>
        <p:nvPicPr>
          <p:cNvPr id="4" name="Picture 3" descr="Screenshot 2017-10-01 23.23.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4983" r="4976" b="8244"/>
          <a:stretch/>
        </p:blipFill>
        <p:spPr>
          <a:xfrm>
            <a:off x="188891" y="2688513"/>
            <a:ext cx="2304256" cy="1584176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5" name="Picture 4" descr="Screenshot 2017-10-01 23.21.3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5"/>
          <a:stretch/>
        </p:blipFill>
        <p:spPr>
          <a:xfrm>
            <a:off x="5526861" y="1275606"/>
            <a:ext cx="3647312" cy="1854400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6" name="Picture 5" descr="Screenshot 2017-10-01 23.17.2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/>
          <a:stretch/>
        </p:blipFill>
        <p:spPr>
          <a:xfrm>
            <a:off x="2826561" y="2682049"/>
            <a:ext cx="2609535" cy="1614429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-4819" y="4294246"/>
            <a:ext cx="2691676" cy="7402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Menneske kannibalisme </a:t>
            </a:r>
          </a:p>
          <a:p>
            <a:pPr algn="ctr">
              <a:lnSpc>
                <a:spcPct val="11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7.000 år siden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3156" y="4294246"/>
            <a:ext cx="3096344" cy="6995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Neandertaler kannibalisme </a:t>
            </a:r>
          </a:p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40.000 år siden</a:t>
            </a:r>
          </a:p>
        </p:txBody>
      </p:sp>
    </p:spTree>
    <p:extLst>
      <p:ext uri="{BB962C8B-B14F-4D97-AF65-F5344CB8AC3E}">
        <p14:creationId xmlns:p14="http://schemas.microsoft.com/office/powerpoint/2010/main" val="1483365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Udkonkurrerede vi Neandertalerne?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>
            <a:normAutofit/>
          </a:bodyPr>
          <a:lstStyle/>
          <a:p>
            <a:r>
              <a:rPr lang="da-DK" sz="2200" noProof="0" dirty="0"/>
              <a:t>Næppe, selvom vi benyttede de samme ressourcer har de nok ikke været begrænsende</a:t>
            </a:r>
          </a:p>
          <a:p>
            <a:pPr marL="0" indent="0">
              <a:buNone/>
            </a:pPr>
            <a:endParaRPr lang="da-DK" sz="2200" noProof="0" dirty="0"/>
          </a:p>
          <a:p>
            <a:endParaRPr lang="da-DK" sz="2200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31848"/>
            <a:ext cx="4089524" cy="2587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92" y="843558"/>
            <a:ext cx="3779912" cy="20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2797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Hvorfor var det så mennesket der overlevede?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6588224" cy="3890962"/>
          </a:xfrm>
        </p:spPr>
        <p:txBody>
          <a:bodyPr>
            <a:noAutofit/>
          </a:bodyPr>
          <a:lstStyle/>
          <a:p>
            <a:r>
              <a:rPr lang="da-DK" sz="2200" noProof="0" dirty="0"/>
              <a:t>Held</a:t>
            </a:r>
          </a:p>
          <a:p>
            <a:r>
              <a:rPr lang="da-DK" sz="2200" noProof="0" dirty="0"/>
              <a:t>Samarbejde</a:t>
            </a:r>
          </a:p>
          <a:p>
            <a:r>
              <a:rPr lang="da-DK" sz="2200" noProof="0" dirty="0"/>
              <a:t>Handel</a:t>
            </a:r>
            <a:endParaRPr lang="da-DK" sz="2200" dirty="0"/>
          </a:p>
          <a:p>
            <a:r>
              <a:rPr lang="da-DK" sz="2200" noProof="0" dirty="0"/>
              <a:t>Udadvendthed</a:t>
            </a:r>
          </a:p>
          <a:p>
            <a:r>
              <a:rPr lang="da-DK" sz="2200" noProof="0" dirty="0"/>
              <a:t>Antal</a:t>
            </a:r>
            <a:endParaRPr lang="da-DK" sz="2200" dirty="0"/>
          </a:p>
          <a:p>
            <a:endParaRPr lang="da-DK" sz="2200" noProof="0" dirty="0"/>
          </a:p>
          <a:p>
            <a:endParaRPr lang="da-DK" sz="2200" noProof="0" dirty="0"/>
          </a:p>
          <a:p>
            <a:r>
              <a:rPr lang="da-DK" sz="2200" noProof="0" dirty="0"/>
              <a:t>Genetisk opslugt</a:t>
            </a:r>
          </a:p>
          <a:p>
            <a:pPr lvl="1"/>
            <a:endParaRPr lang="da-DK" sz="2200" dirty="0"/>
          </a:p>
          <a:p>
            <a:r>
              <a:rPr lang="da-DK" sz="2200" noProof="0" dirty="0"/>
              <a:t>Men 50% af neandertaleren er her endnu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530" r="1"/>
          <a:stretch/>
        </p:blipFill>
        <p:spPr>
          <a:xfrm>
            <a:off x="4139952" y="1059582"/>
            <a:ext cx="1291918" cy="33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Var det nogle sunde børn der kom ud af møderne?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/>
          <a:lstStyle/>
          <a:p>
            <a:endParaRPr lang="da-DK" noProof="0" dirty="0"/>
          </a:p>
          <a:p>
            <a:pPr marL="0" indent="0">
              <a:buNone/>
            </a:pPr>
            <a:r>
              <a:rPr lang="da-DK" noProof="0" dirty="0"/>
              <a:t>Sikkert ikke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noProof="0" dirty="0"/>
              <a:t>Drenge med nedsat fertilitet</a:t>
            </a:r>
          </a:p>
          <a:p>
            <a:r>
              <a:rPr lang="da-DK" noProof="0" dirty="0"/>
              <a:t>Dårlige gener hos neandertalere</a:t>
            </a:r>
          </a:p>
          <a:p>
            <a:endParaRPr lang="da-DK" noProof="0" dirty="0"/>
          </a:p>
          <a:p>
            <a:endParaRPr lang="da-DK" noProof="0" dirty="0"/>
          </a:p>
          <a:p>
            <a:r>
              <a:rPr lang="da-DK" noProof="0" dirty="0"/>
              <a:t>Men </a:t>
            </a:r>
            <a:r>
              <a:rPr lang="da-DK" dirty="0"/>
              <a:t>blandede </a:t>
            </a:r>
            <a:r>
              <a:rPr lang="da-DK" noProof="0" dirty="0"/>
              <a:t>børn accepteret både hos mennesker og </a:t>
            </a:r>
            <a:r>
              <a:rPr lang="da-DK" dirty="0"/>
              <a:t>n</a:t>
            </a:r>
            <a:r>
              <a:rPr lang="da-DK" noProof="0" dirty="0" err="1"/>
              <a:t>eandertalere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143559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Er det godt eller skidt med Neandertaler-gener?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" b="6713"/>
          <a:stretch/>
        </p:blipFill>
        <p:spPr>
          <a:xfrm>
            <a:off x="1633559" y="921300"/>
            <a:ext cx="5804874" cy="3910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3748" y="4721848"/>
            <a:ext cx="3528392" cy="3924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Alder for europæiske skeletter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00779" y="2506511"/>
            <a:ext cx="2691676" cy="373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chemeClr val="bg1"/>
                </a:solidFill>
                <a:latin typeface="Trebuchet MS" panose="020B0603020202020204" pitchFamily="34" charset="0"/>
              </a:rPr>
              <a:t>% Neandertaler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915816" y="1376931"/>
            <a:ext cx="1080120" cy="6480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60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Nye udfordringer da vi forlod Afrika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>
            <a:normAutofit/>
          </a:bodyPr>
          <a:lstStyle/>
          <a:p>
            <a:endParaRPr lang="da-DK" sz="2400" noProof="0" dirty="0"/>
          </a:p>
          <a:p>
            <a:r>
              <a:rPr lang="da-DK" sz="2400" noProof="0" dirty="0"/>
              <a:t>Nye parasitter</a:t>
            </a:r>
          </a:p>
          <a:p>
            <a:r>
              <a:rPr lang="da-DK" sz="2400" noProof="0" dirty="0"/>
              <a:t>Andet fysisk miljø</a:t>
            </a:r>
          </a:p>
          <a:p>
            <a:r>
              <a:rPr lang="da-DK" sz="2400" noProof="0" dirty="0"/>
              <a:t>Andre slags mad</a:t>
            </a:r>
          </a:p>
          <a:p>
            <a:endParaRPr lang="da-DK" sz="2400" noProof="0" dirty="0"/>
          </a:p>
        </p:txBody>
      </p:sp>
    </p:spTree>
    <p:extLst>
      <p:ext uri="{BB962C8B-B14F-4D97-AF65-F5344CB8AC3E}">
        <p14:creationId xmlns:p14="http://schemas.microsoft.com/office/powerpoint/2010/main" val="3122817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7-10-01 22.37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6436"/>
          <a:stretch/>
        </p:blipFill>
        <p:spPr>
          <a:xfrm>
            <a:off x="0" y="699542"/>
            <a:ext cx="9029644" cy="4546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>
            <a:normAutofit/>
          </a:bodyPr>
          <a:lstStyle/>
          <a:p>
            <a:r>
              <a:rPr lang="da-DK" dirty="0"/>
              <a:t>Verden for ca. 300.000-50.000 år siden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5896" y="2643758"/>
            <a:ext cx="159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Homo sapiens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83968" y="1491630"/>
            <a:ext cx="15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Neandertaler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0152" y="1347614"/>
            <a:ext cx="131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anose="020B0603020202020204" pitchFamily="34" charset="0"/>
              </a:rPr>
              <a:t>Denisovans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2120" y="2139702"/>
            <a:ext cx="161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Homo </a:t>
            </a:r>
            <a:r>
              <a:rPr kumimoji="0" lang="da-DK" sz="1800" b="0" i="0" u="none" strike="noStrike" kern="0" cap="none" spc="0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erectus</a:t>
            </a:r>
            <a:endParaRPr kumimoji="0" lang="da-DK" sz="1800" b="0" i="0" u="none" strike="noStrike" kern="0" cap="none" spc="0" normalizeH="0" baseline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8426" y="3003798"/>
            <a:ext cx="114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anose="020B0603020202020204" pitchFamily="34" charset="0"/>
              </a:rPr>
              <a:t>Species 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8224" y="350785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0" cap="none" spc="0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Hobitter</a:t>
            </a:r>
            <a:endParaRPr kumimoji="0" lang="da-DK" sz="1800" b="0" i="0" u="none" strike="noStrike" kern="0" cap="none" spc="0" normalizeH="0" baseline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885" b="1840"/>
          <a:stretch/>
        </p:blipFill>
        <p:spPr>
          <a:xfrm>
            <a:off x="-5828" y="100"/>
            <a:ext cx="2650194" cy="2524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645"/>
          <a:stretch/>
        </p:blipFill>
        <p:spPr>
          <a:xfrm>
            <a:off x="0" y="2524529"/>
            <a:ext cx="2649177" cy="2721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6081" t="4367" r="8799"/>
          <a:stretch/>
        </p:blipFill>
        <p:spPr>
          <a:xfrm>
            <a:off x="3492731" y="2457789"/>
            <a:ext cx="2304256" cy="2788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-10090"/>
            <a:ext cx="892844" cy="25371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57281A"/>
              </a:clrFrom>
              <a:clrTo>
                <a:srgbClr val="57281A">
                  <a:alpha val="0"/>
                </a:srgbClr>
              </a:clrTo>
            </a:clrChange>
          </a:blip>
          <a:srcRect l="24524" r="17513"/>
          <a:stretch/>
        </p:blipFill>
        <p:spPr>
          <a:xfrm>
            <a:off x="2649177" y="2509035"/>
            <a:ext cx="914711" cy="2743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4479" y="2941829"/>
            <a:ext cx="1134612" cy="2304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88" y="-10732"/>
            <a:ext cx="2120732" cy="25197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112" y="1661638"/>
            <a:ext cx="1471144" cy="9194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10317" t="53018" r="69163" b="13125"/>
          <a:stretch/>
        </p:blipFill>
        <p:spPr>
          <a:xfrm>
            <a:off x="5580112" y="5454"/>
            <a:ext cx="1469509" cy="16561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4394" y="2177486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Homo erectus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32430" y="2151227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Denisova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607" y="4767169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Neandertal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1141" y="4393792"/>
            <a:ext cx="1669750" cy="592889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Hobitten</a:t>
            </a: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Homo </a:t>
            </a: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florensiensis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411760" y="2324042"/>
            <a:ext cx="1584176" cy="783694"/>
          </a:xfrm>
          <a:prstGeom prst="straightConnector1">
            <a:avLst/>
          </a:prstGeom>
          <a:noFill/>
          <a:ln w="57150">
            <a:solidFill>
              <a:srgbClr val="FFC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0202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/>
          <a:stretch/>
        </p:blipFill>
        <p:spPr>
          <a:xfrm>
            <a:off x="66750" y="815792"/>
            <a:ext cx="4466642" cy="4293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648072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Neandertaleren har hjulpet os med en del egenskaber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66868" y="1576251"/>
            <a:ext cx="2385208" cy="36933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67BDB6"/>
                </a:solidFill>
                <a:latin typeface="Trebuchet MS" panose="020B0603020202020204" pitchFamily="34" charset="0"/>
              </a:rPr>
              <a:t>HYAL2 og UV stråling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868" y="1912206"/>
            <a:ext cx="363648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DB8641"/>
                </a:solidFill>
                <a:latin typeface="Trebuchet MS" panose="020B0603020202020204" pitchFamily="34" charset="0"/>
              </a:rPr>
              <a:t>TLR</a:t>
            </a:r>
            <a:r>
              <a:rPr lang="da-DK" sz="1800" kern="0" dirty="0">
                <a:solidFill>
                  <a:srgbClr val="67BDB6"/>
                </a:solidFill>
                <a:latin typeface="Trebuchet MS" panose="020B0603020202020204" pitchFamily="34" charset="0"/>
              </a:rPr>
              <a:t> og STAT2 og immunsystemet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6868" y="1206189"/>
            <a:ext cx="347713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DB8641"/>
                </a:solidFill>
                <a:latin typeface="Trebuchet MS" panose="020B0603020202020204" pitchFamily="34" charset="0"/>
              </a:rPr>
              <a:t>EPAS1 genet og højdetilpasning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6868" y="2311785"/>
            <a:ext cx="3069698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67BDB6"/>
                </a:solidFill>
                <a:latin typeface="Trebuchet MS" panose="020B0603020202020204" pitchFamily="34" charset="0"/>
              </a:rPr>
              <a:t>POU2F3 og hudfarve i Asien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6867" y="2732534"/>
            <a:ext cx="3245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00000"/>
              </a:lnSpc>
              <a:spcAft>
                <a:spcPts val="264"/>
              </a:spcAft>
              <a:buNone/>
            </a:pPr>
            <a:r>
              <a:rPr lang="da-DK" sz="1800" kern="0" dirty="0">
                <a:solidFill>
                  <a:srgbClr val="67BDB6"/>
                </a:solidFill>
                <a:latin typeface="Trebuchet MS" panose="020B0603020202020204" pitchFamily="34" charset="0"/>
              </a:rPr>
              <a:t>BNC2 og fregner i europæere</a:t>
            </a:r>
          </a:p>
        </p:txBody>
      </p:sp>
      <p:cxnSp>
        <p:nvCxnSpPr>
          <p:cNvPr id="12" name="Straight Arrow Connector 11"/>
          <p:cNvCxnSpPr>
            <a:endCxn id="9" idx="1"/>
          </p:cNvCxnSpPr>
          <p:nvPr/>
        </p:nvCxnSpPr>
        <p:spPr bwMode="auto">
          <a:xfrm flipV="1">
            <a:off x="3779912" y="1390855"/>
            <a:ext cx="1886956" cy="137475"/>
          </a:xfrm>
          <a:prstGeom prst="straightConnector1">
            <a:avLst/>
          </a:prstGeom>
          <a:noFill/>
          <a:ln w="57150" cap="flat" cmpd="sng" algn="ctr">
            <a:solidFill>
              <a:srgbClr val="DB864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endCxn id="3" idx="1"/>
          </p:cNvCxnSpPr>
          <p:nvPr/>
        </p:nvCxnSpPr>
        <p:spPr bwMode="auto">
          <a:xfrm flipV="1">
            <a:off x="4129272" y="1760917"/>
            <a:ext cx="1537596" cy="477415"/>
          </a:xfrm>
          <a:prstGeom prst="straightConnector1">
            <a:avLst/>
          </a:prstGeom>
          <a:noFill/>
          <a:ln w="57150" cap="flat" cmpd="sng" algn="ctr">
            <a:solidFill>
              <a:srgbClr val="67BDB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endCxn id="8" idx="1"/>
          </p:cNvCxnSpPr>
          <p:nvPr/>
        </p:nvCxnSpPr>
        <p:spPr bwMode="auto">
          <a:xfrm flipV="1">
            <a:off x="4298156" y="2096872"/>
            <a:ext cx="1368712" cy="772535"/>
          </a:xfrm>
          <a:prstGeom prst="straightConnector1">
            <a:avLst/>
          </a:prstGeom>
          <a:noFill/>
          <a:ln w="57150" cap="flat" cmpd="sng" algn="ctr">
            <a:solidFill>
              <a:srgbClr val="DB864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endCxn id="8" idx="1"/>
          </p:cNvCxnSpPr>
          <p:nvPr/>
        </p:nvCxnSpPr>
        <p:spPr bwMode="auto">
          <a:xfrm flipV="1">
            <a:off x="962025" y="2096872"/>
            <a:ext cx="4704843" cy="2036979"/>
          </a:xfrm>
          <a:prstGeom prst="straightConnector1">
            <a:avLst/>
          </a:prstGeom>
          <a:noFill/>
          <a:ln w="57150" cap="flat" cmpd="sng" algn="ctr">
            <a:solidFill>
              <a:srgbClr val="67BDB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endCxn id="11" idx="1"/>
          </p:cNvCxnSpPr>
          <p:nvPr/>
        </p:nvCxnSpPr>
        <p:spPr bwMode="auto">
          <a:xfrm flipV="1">
            <a:off x="2343150" y="2917200"/>
            <a:ext cx="3323717" cy="1785771"/>
          </a:xfrm>
          <a:prstGeom prst="straightConnector1">
            <a:avLst/>
          </a:prstGeom>
          <a:noFill/>
          <a:ln w="57150" cap="flat" cmpd="sng" algn="ctr">
            <a:solidFill>
              <a:srgbClr val="67BDB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endCxn id="10" idx="1"/>
          </p:cNvCxnSpPr>
          <p:nvPr/>
        </p:nvCxnSpPr>
        <p:spPr bwMode="auto">
          <a:xfrm flipV="1">
            <a:off x="1152525" y="2496451"/>
            <a:ext cx="4514343" cy="1804087"/>
          </a:xfrm>
          <a:prstGeom prst="straightConnector1">
            <a:avLst/>
          </a:prstGeom>
          <a:noFill/>
          <a:ln w="57150" cap="flat" cmpd="sng" algn="ctr">
            <a:solidFill>
              <a:srgbClr val="67BDB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29975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latin typeface="Trebuchet MS" panose="020B0603020202020204" pitchFamily="34" charset="0"/>
              </a:rPr>
              <a:t>Tibetanerne er tilpasset højder pga. </a:t>
            </a:r>
            <a:r>
              <a:rPr lang="da-DK" sz="2800" dirty="0" err="1">
                <a:latin typeface="Trebuchet MS" panose="020B0603020202020204" pitchFamily="34" charset="0"/>
              </a:rPr>
              <a:t>Denisovanerne</a:t>
            </a:r>
            <a:endParaRPr lang="da-DK" sz="2800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2274" y="938717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200" b="1" dirty="0" err="1">
                <a:solidFill>
                  <a:srgbClr val="A740C7"/>
                </a:solidFill>
                <a:latin typeface="Trebuchet MS" panose="020B0603020202020204" pitchFamily="34" charset="0"/>
              </a:rPr>
              <a:t>Denisova</a:t>
            </a:r>
            <a:r>
              <a:rPr lang="da-DK" sz="2200" b="1" dirty="0">
                <a:solidFill>
                  <a:srgbClr val="A740C7"/>
                </a:solidFill>
                <a:latin typeface="Trebuchet MS" panose="020B0603020202020204" pitchFamily="34" charset="0"/>
              </a:rPr>
              <a:t> typen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950" y="1923678"/>
            <a:ext cx="175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400" b="1" dirty="0">
                <a:solidFill>
                  <a:srgbClr val="2A8243"/>
                </a:solidFill>
                <a:latin typeface="Trebuchet MS" panose="020B0603020202020204" pitchFamily="34" charset="0"/>
              </a:rPr>
              <a:t>Tibetanere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153" y="3795886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400" b="1" dirty="0">
                <a:solidFill>
                  <a:srgbClr val="4265F8"/>
                </a:solidFill>
                <a:latin typeface="Trebuchet MS" panose="020B0603020202020204" pitchFamily="34" charset="0"/>
              </a:rPr>
              <a:t>Kinesere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7990" y="1042610"/>
            <a:ext cx="35285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Tibetanere og kinesere er stort set ens, på nær </a:t>
            </a:r>
            <a:r>
              <a:rPr lang="da-DK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EPAS1</a:t>
            </a: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 genet, der regulerer iltaffiniteten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36" y="1154161"/>
            <a:ext cx="3302749" cy="39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851670"/>
            <a:ext cx="25071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400" dirty="0">
                <a:solidFill>
                  <a:srgbClr val="DB8641"/>
                </a:solidFill>
                <a:latin typeface="Trebuchet MS" panose="020B0603020202020204" pitchFamily="34" charset="0"/>
              </a:rPr>
              <a:t>% Alle gener</a:t>
            </a:r>
          </a:p>
          <a:p>
            <a:pPr>
              <a:lnSpc>
                <a:spcPct val="100000"/>
              </a:lnSpc>
              <a:buNone/>
            </a:pPr>
            <a:r>
              <a:rPr lang="da-DK" sz="2400" dirty="0">
                <a:solidFill>
                  <a:srgbClr val="DB8641"/>
                </a:solidFill>
                <a:latin typeface="Trebuchet MS" panose="020B0603020202020204" pitchFamily="34" charset="0"/>
              </a:rPr>
              <a:t>Fra neandertaler</a:t>
            </a:r>
          </a:p>
          <a:p>
            <a:pPr>
              <a:lnSpc>
                <a:spcPct val="100000"/>
              </a:lnSpc>
              <a:buNone/>
            </a:pPr>
            <a:endParaRPr lang="da-DK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a-DK" sz="2400" dirty="0">
                <a:solidFill>
                  <a:srgbClr val="67BDB6"/>
                </a:solidFill>
                <a:latin typeface="Trebuchet MS" panose="020B0603020202020204" pitchFamily="34" charset="0"/>
              </a:rPr>
              <a:t>% Fedtgener</a:t>
            </a:r>
          </a:p>
          <a:p>
            <a:pPr>
              <a:lnSpc>
                <a:spcPct val="100000"/>
              </a:lnSpc>
              <a:buNone/>
            </a:pPr>
            <a:r>
              <a:rPr lang="da-DK" sz="2400" dirty="0">
                <a:solidFill>
                  <a:srgbClr val="67BDB6"/>
                </a:solidFill>
                <a:latin typeface="Trebuchet MS" panose="020B0603020202020204" pitchFamily="34" charset="0"/>
              </a:rPr>
              <a:t>Fra neandertaler</a:t>
            </a:r>
          </a:p>
          <a:p>
            <a:pPr>
              <a:lnSpc>
                <a:spcPct val="100000"/>
              </a:lnSpc>
              <a:buNone/>
            </a:pPr>
            <a:endParaRPr lang="da-DK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51470"/>
            <a:ext cx="9108504" cy="853577"/>
          </a:xfrm>
        </p:spPr>
        <p:txBody>
          <a:bodyPr>
            <a:noAutofit/>
          </a:bodyPr>
          <a:lstStyle/>
          <a:p>
            <a:r>
              <a:rPr lang="da-DK" noProof="0" dirty="0"/>
              <a:t>Europæere fik fedtomsætningsgener fra Neandertalere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19" y="588473"/>
            <a:ext cx="6227444" cy="45879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 flipV="1">
            <a:off x="2915816" y="915566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flipV="1">
            <a:off x="3563888" y="1275606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flipV="1">
            <a:off x="4211960" y="771550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flipV="1">
            <a:off x="3851920" y="2355726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flipV="1">
            <a:off x="2987824" y="2427734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flipV="1">
            <a:off x="6444208" y="1491630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flipV="1">
            <a:off x="6948264" y="3147814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 flipV="1">
            <a:off x="7668344" y="2643758"/>
            <a:ext cx="648072" cy="216024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</a:pPr>
            <a:endParaRPr kumimoji="0" lang="en-US" sz="3600" b="0" i="0" u="none" strike="noStrike" cap="none" normalizeH="0" baseline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03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Kan vi omvendt sige noget om hvordan Neandertalerne og </a:t>
            </a:r>
            <a:r>
              <a:rPr lang="da-DK" dirty="0" err="1"/>
              <a:t>Denisovanerne</a:t>
            </a:r>
            <a:r>
              <a:rPr lang="da-DK" dirty="0"/>
              <a:t> var?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8604448" cy="3890962"/>
          </a:xfrm>
        </p:spPr>
        <p:txBody>
          <a:bodyPr>
            <a:normAutofit/>
          </a:bodyPr>
          <a:lstStyle/>
          <a:p>
            <a:endParaRPr lang="da-DK" sz="2400" noProof="0" dirty="0"/>
          </a:p>
          <a:p>
            <a:pPr marL="0" indent="0">
              <a:buNone/>
            </a:pPr>
            <a:r>
              <a:rPr lang="da-DK" sz="2400" dirty="0"/>
              <a:t>En smule ud fra hvordan deres gener virker i mennesket</a:t>
            </a:r>
            <a:endParaRPr lang="da-DK" sz="2400" noProof="0" dirty="0"/>
          </a:p>
          <a:p>
            <a:pPr marL="0" indent="0">
              <a:buNone/>
            </a:pPr>
            <a:endParaRPr lang="da-DK" sz="2400" noProof="0" dirty="0"/>
          </a:p>
          <a:p>
            <a:pPr marL="0" indent="0">
              <a:buNone/>
            </a:pPr>
            <a:endParaRPr lang="da-DK" sz="2400" dirty="0"/>
          </a:p>
          <a:p>
            <a:r>
              <a:rPr lang="da-DK" sz="2400" dirty="0"/>
              <a:t>Variabel hudfarve</a:t>
            </a:r>
            <a:endParaRPr lang="da-DK" sz="2400" noProof="0" dirty="0"/>
          </a:p>
          <a:p>
            <a:r>
              <a:rPr lang="da-DK" sz="2400" noProof="0" dirty="0"/>
              <a:t>B-mennesker</a:t>
            </a:r>
          </a:p>
          <a:p>
            <a:r>
              <a:rPr lang="da-DK" sz="2400" dirty="0"/>
              <a:t>Introverte</a:t>
            </a:r>
          </a:p>
          <a:p>
            <a:r>
              <a:rPr lang="da-DK" sz="2400" dirty="0"/>
              <a:t>Øget rygetrang</a:t>
            </a:r>
          </a:p>
          <a:p>
            <a:r>
              <a:rPr lang="da-DK" sz="2400" noProof="0" dirty="0"/>
              <a:t>Øget risiko for diabetes</a:t>
            </a:r>
          </a:p>
          <a:p>
            <a:pPr marL="0" indent="0">
              <a:buNone/>
            </a:pPr>
            <a:endParaRPr lang="da-DK" sz="2400" noProof="0" dirty="0"/>
          </a:p>
        </p:txBody>
      </p:sp>
    </p:spTree>
    <p:extLst>
      <p:ext uri="{BB962C8B-B14F-4D97-AF65-F5344CB8AC3E}">
        <p14:creationId xmlns:p14="http://schemas.microsoft.com/office/powerpoint/2010/main" val="3883868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oy-diplo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26" y="123478"/>
            <a:ext cx="6426064" cy="4546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5696" y="2427734"/>
            <a:ext cx="936104" cy="1440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13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Mitokondriet</a:t>
            </a:r>
            <a:r>
              <a:rPr lang="en-US" sz="3200" dirty="0"/>
              <a:t> </a:t>
            </a:r>
            <a:r>
              <a:rPr lang="en-US" sz="3200" dirty="0" err="1"/>
              <a:t>har</a:t>
            </a:r>
            <a:r>
              <a:rPr lang="en-US" sz="3200" dirty="0"/>
              <a:t> sit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genom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72" y="816526"/>
            <a:ext cx="5444774" cy="416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89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kun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moderen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55" y="1491612"/>
            <a:ext cx="5246645" cy="250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74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368"/>
            <a:ext cx="8229600" cy="482198"/>
          </a:xfrm>
        </p:spPr>
        <p:txBody>
          <a:bodyPr>
            <a:noAutofit/>
          </a:bodyPr>
          <a:lstStyle/>
          <a:p>
            <a:r>
              <a:rPr lang="en-US" sz="2800" dirty="0" err="1"/>
              <a:t>Mitokondriet</a:t>
            </a:r>
            <a:r>
              <a:rPr lang="en-US" sz="2800" dirty="0"/>
              <a:t> </a:t>
            </a:r>
            <a:r>
              <a:rPr lang="en-US" sz="2800" dirty="0" err="1"/>
              <a:t>har</a:t>
            </a:r>
            <a:r>
              <a:rPr lang="en-US" sz="2800" dirty="0"/>
              <a:t> </a:t>
            </a:r>
            <a:r>
              <a:rPr lang="en-US" sz="2800" dirty="0" err="1"/>
              <a:t>ændret</a:t>
            </a:r>
            <a:r>
              <a:rPr lang="en-US" sz="2800" dirty="0"/>
              <a:t> sig under </a:t>
            </a:r>
            <a:r>
              <a:rPr lang="en-US" sz="2800" dirty="0" err="1"/>
              <a:t>menneskets</a:t>
            </a:r>
            <a:r>
              <a:rPr lang="en-US" sz="2800" dirty="0"/>
              <a:t> </a:t>
            </a:r>
            <a:r>
              <a:rPr lang="en-US" sz="2800" dirty="0" err="1"/>
              <a:t>vandringer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7037" b="39074"/>
          <a:stretch/>
        </p:blipFill>
        <p:spPr>
          <a:xfrm>
            <a:off x="1373693" y="1086560"/>
            <a:ext cx="662420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97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576064"/>
          </a:xfrm>
        </p:spPr>
        <p:txBody>
          <a:bodyPr/>
          <a:lstStyle/>
          <a:p>
            <a:r>
              <a:rPr lang="en-US" dirty="0"/>
              <a:t>H1a3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hyppig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sønderjylland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fyn</a:t>
            </a:r>
            <a:endParaRPr lang="en-US" dirty="0"/>
          </a:p>
        </p:txBody>
      </p:sp>
      <p:pic>
        <p:nvPicPr>
          <p:cNvPr id="6" name="Picture 5" descr="Screenshot 2014-03-24 00.04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/>
          <a:stretch/>
        </p:blipFill>
        <p:spPr>
          <a:xfrm>
            <a:off x="1871655" y="819150"/>
            <a:ext cx="4591899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7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Opstod</a:t>
            </a:r>
            <a:r>
              <a:rPr lang="en-US" dirty="0"/>
              <a:t> </a:t>
            </a:r>
            <a:r>
              <a:rPr lang="en-US" dirty="0" err="1"/>
              <a:t>tæt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Danmark</a:t>
            </a:r>
            <a:r>
              <a:rPr lang="en-US" dirty="0"/>
              <a:t> </a:t>
            </a:r>
            <a:r>
              <a:rPr lang="en-US" dirty="0" err="1"/>
              <a:t>lige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istiden</a:t>
            </a:r>
            <a:endParaRPr lang="en-US" dirty="0"/>
          </a:p>
        </p:txBody>
      </p:sp>
      <p:pic>
        <p:nvPicPr>
          <p:cNvPr id="3" name="Picture 2" descr="Screenshot 2014-03-24 00.05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8" b="19466"/>
          <a:stretch/>
        </p:blipFill>
        <p:spPr>
          <a:xfrm>
            <a:off x="1261979" y="1275606"/>
            <a:ext cx="6548034" cy="28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6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" y="339503"/>
            <a:ext cx="8811883" cy="5135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1"/>
            <a:ext cx="9001000" cy="576064"/>
          </a:xfrm>
        </p:spPr>
        <p:txBody>
          <a:bodyPr>
            <a:norm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Moderne menneske ud af Afrika 60.000 år siden</a:t>
            </a:r>
            <a:endParaRPr lang="da-DK" dirty="0"/>
          </a:p>
        </p:txBody>
      </p:sp>
      <p:sp>
        <p:nvSpPr>
          <p:cNvPr id="21" name="TextBox 20"/>
          <p:cNvSpPr txBox="1"/>
          <p:nvPr/>
        </p:nvSpPr>
        <p:spPr>
          <a:xfrm>
            <a:off x="3635897" y="2643759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Homo sapiens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83968" y="1491631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Neandertaler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0153" y="1347615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8000"/>
                </a:solidFill>
                <a:latin typeface="Trebuchet MS" panose="020B0603020202020204" pitchFamily="34" charset="0"/>
              </a:rPr>
              <a:t>Denisovans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2121" y="2139703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>
                <a:solidFill>
                  <a:srgbClr val="0000FF"/>
                </a:solidFill>
                <a:latin typeface="Trebuchet MS" panose="020B0603020202020204" pitchFamily="34" charset="0"/>
              </a:rPr>
              <a:t>Homo </a:t>
            </a:r>
            <a:r>
              <a:rPr lang="da-DK" sz="1800" kern="0" dirty="0" err="1">
                <a:solidFill>
                  <a:srgbClr val="0000FF"/>
                </a:solidFill>
                <a:latin typeface="Trebuchet MS" panose="020B0603020202020204" pitchFamily="34" charset="0"/>
              </a:rPr>
              <a:t>erectus</a:t>
            </a:r>
            <a:endParaRPr lang="da-DK" sz="1800" kern="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8225" y="350785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a-DK" sz="1800" kern="0" dirty="0" err="1">
                <a:solidFill>
                  <a:srgbClr val="0000FF"/>
                </a:solidFill>
                <a:latin typeface="Trebuchet MS" panose="020B0603020202020204" pitchFamily="34" charset="0"/>
              </a:rPr>
              <a:t>Hobitter</a:t>
            </a:r>
            <a:endParaRPr lang="da-DK" sz="1800" kern="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915272" y="2266951"/>
            <a:ext cx="216024" cy="28803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5067672" y="2419351"/>
            <a:ext cx="216024" cy="28803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220072" y="2571751"/>
            <a:ext cx="216024" cy="28803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998674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630038"/>
          </a:xfrm>
        </p:spPr>
        <p:txBody>
          <a:bodyPr/>
          <a:lstStyle/>
          <a:p>
            <a:r>
              <a:rPr lang="en-US" dirty="0"/>
              <a:t>H2a1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hyppigst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sjælland</a:t>
            </a:r>
            <a:endParaRPr lang="en-US" dirty="0"/>
          </a:p>
        </p:txBody>
      </p:sp>
      <p:pic>
        <p:nvPicPr>
          <p:cNvPr id="2" name="Picture 1" descr="Screenshot 2014-03-24 00.06.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1551351" y="681508"/>
            <a:ext cx="4726848" cy="44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24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H2a1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kommet</a:t>
            </a:r>
            <a:r>
              <a:rPr lang="en-US" sz="2400" dirty="0"/>
              <a:t> </a:t>
            </a:r>
            <a:r>
              <a:rPr lang="en-US" sz="2400" dirty="0" err="1"/>
              <a:t>fra</a:t>
            </a:r>
            <a:r>
              <a:rPr lang="en-US" sz="2400" dirty="0"/>
              <a:t> Caucasus </a:t>
            </a:r>
            <a:r>
              <a:rPr lang="en-US" sz="2400" dirty="0" err="1"/>
              <a:t>indenfor</a:t>
            </a:r>
            <a:r>
              <a:rPr lang="en-US" sz="2400" dirty="0"/>
              <a:t> de </a:t>
            </a:r>
            <a:r>
              <a:rPr lang="en-US" sz="2400" dirty="0" err="1"/>
              <a:t>seneste</a:t>
            </a:r>
            <a:r>
              <a:rPr lang="en-US" sz="2400" dirty="0"/>
              <a:t> 500 </a:t>
            </a:r>
            <a:r>
              <a:rPr lang="en-US" sz="2400" dirty="0" err="1"/>
              <a:t>år</a:t>
            </a:r>
            <a:endParaRPr lang="en-US" sz="2400" dirty="0"/>
          </a:p>
        </p:txBody>
      </p:sp>
      <p:pic>
        <p:nvPicPr>
          <p:cNvPr id="3" name="Picture 2" descr="Screenshot 2014-03-24 00.08.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2" b="32902"/>
          <a:stretch/>
        </p:blipFill>
        <p:spPr>
          <a:xfrm>
            <a:off x="1736638" y="1356595"/>
            <a:ext cx="5662533" cy="24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1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Hvordan</a:t>
            </a:r>
            <a:r>
              <a:rPr lang="en-US" sz="2800" dirty="0"/>
              <a:t> Y </a:t>
            </a:r>
            <a:r>
              <a:rPr lang="en-US" sz="2800" dirty="0" err="1"/>
              <a:t>kromosomet</a:t>
            </a:r>
            <a:r>
              <a:rPr lang="en-US" sz="2800" dirty="0"/>
              <a:t> </a:t>
            </a:r>
            <a:r>
              <a:rPr lang="en-US" sz="2800" dirty="0" err="1"/>
              <a:t>har</a:t>
            </a:r>
            <a:r>
              <a:rPr lang="en-US" sz="2800" dirty="0"/>
              <a:t> </a:t>
            </a:r>
            <a:r>
              <a:rPr lang="en-US" sz="2800" dirty="0" err="1"/>
              <a:t>ændret</a:t>
            </a:r>
            <a:r>
              <a:rPr lang="en-US" sz="2800" dirty="0"/>
              <a:t> sig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8" t="9814" r="3571" b="29630"/>
          <a:stretch/>
        </p:blipFill>
        <p:spPr>
          <a:xfrm>
            <a:off x="1115616" y="1059582"/>
            <a:ext cx="62388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50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630038"/>
          </a:xfrm>
        </p:spPr>
        <p:txBody>
          <a:bodyPr/>
          <a:lstStyle/>
          <a:p>
            <a:r>
              <a:rPr lang="en-US" dirty="0"/>
              <a:t>R1b1b2a1a1 </a:t>
            </a:r>
          </a:p>
        </p:txBody>
      </p:sp>
      <p:pic>
        <p:nvPicPr>
          <p:cNvPr id="2" name="Picture 1" descr="Screenshot 2014-03-24 00.1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21" y="681508"/>
            <a:ext cx="4861481" cy="44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81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Denne</a:t>
            </a:r>
            <a:r>
              <a:rPr lang="en-US" dirty="0"/>
              <a:t> type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været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Danmark</a:t>
            </a:r>
            <a:r>
              <a:rPr lang="en-US" dirty="0"/>
              <a:t> </a:t>
            </a:r>
            <a:r>
              <a:rPr lang="en-US" dirty="0" err="1"/>
              <a:t>meget</a:t>
            </a:r>
            <a:r>
              <a:rPr lang="en-US" dirty="0"/>
              <a:t> </a:t>
            </a:r>
            <a:r>
              <a:rPr lang="en-US" dirty="0" err="1"/>
              <a:t>længe</a:t>
            </a:r>
            <a:endParaRPr lang="en-US" dirty="0"/>
          </a:p>
        </p:txBody>
      </p:sp>
      <p:pic>
        <p:nvPicPr>
          <p:cNvPr id="3" name="Picture 2" descr="Screenshot 2014-03-24 00.12.18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80" b="25461"/>
          <a:stretch/>
        </p:blipFill>
        <p:spPr>
          <a:xfrm>
            <a:off x="1736638" y="1491612"/>
            <a:ext cx="5667839" cy="25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7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630038"/>
          </a:xfrm>
        </p:spPr>
        <p:txBody>
          <a:bodyPr/>
          <a:lstStyle/>
          <a:p>
            <a:r>
              <a:rPr lang="en-US" dirty="0"/>
              <a:t>G2a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hyppig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nordlige</a:t>
            </a:r>
            <a:r>
              <a:rPr lang="en-US" dirty="0"/>
              <a:t> </a:t>
            </a:r>
            <a:r>
              <a:rPr lang="en-US" dirty="0" err="1"/>
              <a:t>jylland</a:t>
            </a:r>
            <a:endParaRPr lang="en-US" dirty="0"/>
          </a:p>
        </p:txBody>
      </p:sp>
      <p:pic>
        <p:nvPicPr>
          <p:cNvPr id="2" name="Picture 1" descr="Screenshot 2014-03-24 00.13.20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1143000" y="681508"/>
            <a:ext cx="4951625" cy="44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7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 </a:t>
            </a:r>
            <a:r>
              <a:rPr lang="en-US" dirty="0" err="1"/>
              <a:t>kaukasus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mellemøsten</a:t>
            </a:r>
            <a:endParaRPr lang="en-US" dirty="0"/>
          </a:p>
        </p:txBody>
      </p:sp>
      <p:pic>
        <p:nvPicPr>
          <p:cNvPr id="3" name="Picture 2" descr="Screenshot 2014-03-24 00.15.0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19" r="44015" b="39623"/>
          <a:stretch/>
        </p:blipFill>
        <p:spPr>
          <a:xfrm>
            <a:off x="1115616" y="1275606"/>
            <a:ext cx="4985135" cy="3375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880" y="3481149"/>
            <a:ext cx="1202687" cy="16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1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danskerne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?</a:t>
            </a:r>
          </a:p>
        </p:txBody>
      </p:sp>
      <p:pic>
        <p:nvPicPr>
          <p:cNvPr id="8" name="Picture 7" descr="Screenshot 2015-11-15 23.30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09" y="951214"/>
            <a:ext cx="3105397" cy="4192286"/>
          </a:xfrm>
          <a:prstGeom prst="rect">
            <a:avLst/>
          </a:prstGeom>
        </p:spPr>
      </p:pic>
      <p:pic>
        <p:nvPicPr>
          <p:cNvPr id="9" name="Picture 8" descr="Screenshot 2015-11-16 11.55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6" y="1552575"/>
            <a:ext cx="25527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5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Højde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vægt</a:t>
            </a:r>
            <a:r>
              <a:rPr lang="en-US" sz="2400" dirty="0"/>
              <a:t> (BMI)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danske</a:t>
            </a:r>
            <a:r>
              <a:rPr lang="en-US" sz="2400" dirty="0"/>
              <a:t> </a:t>
            </a:r>
            <a:r>
              <a:rPr lang="en-US" sz="2400" dirty="0" err="1"/>
              <a:t>gymnasieelever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63228"/>
            <a:ext cx="6942697" cy="3751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15992" y="1188284"/>
            <a:ext cx="4006535" cy="206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TextBox 7"/>
          <p:cNvSpPr txBox="1"/>
          <p:nvPr/>
        </p:nvSpPr>
        <p:spPr>
          <a:xfrm>
            <a:off x="5185710" y="4871981"/>
            <a:ext cx="2815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(</a:t>
            </a:r>
            <a:r>
              <a:rPr lang="en-US" sz="2700" dirty="0" err="1"/>
              <a:t>Athanasiadis</a:t>
            </a:r>
            <a:r>
              <a:rPr lang="en-US" sz="2700" dirty="0"/>
              <a:t> </a:t>
            </a:r>
            <a:r>
              <a:rPr lang="en-US" sz="2700" i="1" dirty="0"/>
              <a:t>et al.</a:t>
            </a:r>
            <a:r>
              <a:rPr lang="en-US" sz="2700" dirty="0"/>
              <a:t>, Genetics 2016)</a:t>
            </a:r>
          </a:p>
        </p:txBody>
      </p:sp>
    </p:spTree>
    <p:extLst>
      <p:ext uri="{BB962C8B-B14F-4D97-AF65-F5344CB8AC3E}">
        <p14:creationId xmlns:p14="http://schemas.microsoft.com/office/powerpoint/2010/main" val="3223501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med</a:t>
            </a:r>
          </a:p>
        </p:txBody>
      </p:sp>
      <p:pic>
        <p:nvPicPr>
          <p:cNvPr id="4" name="Picture 3" descr="Screenshot 2015-11-16 14.17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4" t="16325" r="4303" b="46300"/>
          <a:stretch/>
        </p:blipFill>
        <p:spPr>
          <a:xfrm>
            <a:off x="755576" y="2373269"/>
            <a:ext cx="3126783" cy="1755224"/>
          </a:xfrm>
          <a:prstGeom prst="rect">
            <a:avLst/>
          </a:prstGeom>
        </p:spPr>
      </p:pic>
      <p:pic>
        <p:nvPicPr>
          <p:cNvPr id="5" name="Picture 4" descr="Screenshot 2015-11-16 14.30.3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/>
          <a:stretch/>
        </p:blipFill>
        <p:spPr>
          <a:xfrm>
            <a:off x="4381500" y="2031681"/>
            <a:ext cx="36195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500" y="1539943"/>
            <a:ext cx="3199915" cy="491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bg2"/>
                </a:solidFill>
              </a:rPr>
              <a:t>Slægtninge</a:t>
            </a:r>
            <a:r>
              <a:rPr lang="en-US" sz="2000" dirty="0">
                <a:solidFill>
                  <a:schemeClr val="bg2"/>
                </a:solidFill>
              </a:rPr>
              <a:t> op </a:t>
            </a:r>
            <a:r>
              <a:rPr lang="en-US" sz="2000" dirty="0" err="1">
                <a:solidFill>
                  <a:schemeClr val="bg2"/>
                </a:solidFill>
              </a:rPr>
              <a:t>til</a:t>
            </a:r>
            <a:r>
              <a:rPr lang="en-US" sz="2000" dirty="0">
                <a:solidFill>
                  <a:schemeClr val="bg2"/>
                </a:solidFill>
              </a:rPr>
              <a:t> 6. led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16527"/>
            <a:ext cx="8363271" cy="531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For 1000 </a:t>
            </a:r>
            <a:r>
              <a:rPr lang="en-US" sz="2400" dirty="0" err="1"/>
              <a:t>kr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23andme teste 600.000 </a:t>
            </a:r>
            <a:r>
              <a:rPr lang="en-US" sz="2400" dirty="0" err="1"/>
              <a:t>steder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dit</a:t>
            </a:r>
            <a:r>
              <a:rPr lang="en-US" sz="2400" dirty="0"/>
              <a:t> </a:t>
            </a:r>
            <a:r>
              <a:rPr lang="en-US" sz="2400" dirty="0" err="1"/>
              <a:t>genom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00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ricanhumka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6" r="3524" b="6481"/>
          <a:stretch/>
        </p:blipFill>
        <p:spPr>
          <a:xfrm>
            <a:off x="2208497" y="0"/>
            <a:ext cx="6924211" cy="51435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51470"/>
            <a:ext cx="2232248" cy="1296144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Trebuchet MS" panose="020B0603020202020204" pitchFamily="34" charset="0"/>
              </a:rPr>
              <a:t>Hvad er der sket i Afrika?</a:t>
            </a:r>
          </a:p>
        </p:txBody>
      </p:sp>
      <p:sp>
        <p:nvSpPr>
          <p:cNvPr id="5" name="Oval 4"/>
          <p:cNvSpPr/>
          <p:nvPr/>
        </p:nvSpPr>
        <p:spPr>
          <a:xfrm>
            <a:off x="5798308" y="4083918"/>
            <a:ext cx="213852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32712" y="3651870"/>
            <a:ext cx="1512000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12160" y="4227934"/>
            <a:ext cx="1512168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76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05978"/>
            <a:ext cx="4032448" cy="997620"/>
          </a:xfrm>
        </p:spPr>
        <p:txBody>
          <a:bodyPr>
            <a:normAutofit/>
          </a:bodyPr>
          <a:lstStyle/>
          <a:p>
            <a:r>
              <a:rPr lang="en-US" sz="3200" dirty="0" err="1"/>
              <a:t>Nogle</a:t>
            </a:r>
            <a:r>
              <a:rPr lang="en-US" sz="3200" dirty="0"/>
              <a:t> </a:t>
            </a:r>
            <a:r>
              <a:rPr lang="en-US" sz="3200" dirty="0" err="1"/>
              <a:t>forudsigelser</a:t>
            </a:r>
            <a:r>
              <a:rPr lang="en-US" sz="3200" dirty="0"/>
              <a:t> om Mikkel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975807"/>
            <a:ext cx="3384376" cy="9631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For 1000 </a:t>
            </a:r>
            <a:r>
              <a:rPr lang="en-US" sz="2000" dirty="0" err="1"/>
              <a:t>kr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23andme </a:t>
            </a:r>
            <a:r>
              <a:rPr lang="en-US" sz="2000" dirty="0" err="1"/>
              <a:t>teste</a:t>
            </a:r>
            <a:r>
              <a:rPr lang="en-US" sz="2000" dirty="0"/>
              <a:t> 600.000 </a:t>
            </a:r>
            <a:r>
              <a:rPr lang="en-US" sz="2000" dirty="0" err="1"/>
              <a:t>steder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dit</a:t>
            </a:r>
            <a:r>
              <a:rPr lang="en-US" sz="2000" dirty="0"/>
              <a:t> </a:t>
            </a:r>
            <a:r>
              <a:rPr lang="en-US" sz="2000" dirty="0" err="1"/>
              <a:t>genom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30E01-2A35-FE43-BD88-DAB60ABDF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01"/>
          <a:stretch/>
        </p:blipFill>
        <p:spPr>
          <a:xfrm>
            <a:off x="4724432" y="301635"/>
            <a:ext cx="4550401" cy="4796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0B6B3-1995-2149-93AA-B534D9D1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81" y="1707654"/>
            <a:ext cx="4572001" cy="276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Tak</a:t>
            </a:r>
            <a:r>
              <a:rPr lang="en-US" sz="3200" dirty="0"/>
              <a:t> </a:t>
            </a:r>
            <a:r>
              <a:rPr lang="en-US" sz="3200" dirty="0" err="1"/>
              <a:t>til</a:t>
            </a:r>
            <a:endParaRPr lang="en-US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924" r="9337"/>
          <a:stretch/>
        </p:blipFill>
        <p:spPr bwMode="auto">
          <a:xfrm>
            <a:off x="5732927" y="1311590"/>
            <a:ext cx="1181346" cy="129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8733" r="8213"/>
          <a:stretch/>
        </p:blipFill>
        <p:spPr bwMode="auto">
          <a:xfrm>
            <a:off x="987960" y="1320289"/>
            <a:ext cx="1208706" cy="129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71540" y="2656710"/>
            <a:ext cx="8105492" cy="93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429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</a:rPr>
              <a:t>Kasper Munch   Laurits </a:t>
            </a:r>
            <a:r>
              <a:rPr lang="en-US" sz="1200" dirty="0" err="1">
                <a:solidFill>
                  <a:schemeClr val="bg1"/>
                </a:solidFill>
              </a:rPr>
              <a:t>Skov</a:t>
            </a:r>
            <a:r>
              <a:rPr lang="en-US" sz="1200" dirty="0">
                <a:solidFill>
                  <a:schemeClr val="bg1"/>
                </a:solidFill>
              </a:rPr>
              <a:t>     Elise </a:t>
            </a:r>
            <a:r>
              <a:rPr lang="en-US" sz="1200" dirty="0" err="1">
                <a:solidFill>
                  <a:schemeClr val="bg1"/>
                </a:solidFill>
              </a:rPr>
              <a:t>Lucotte</a:t>
            </a:r>
            <a:r>
              <a:rPr lang="en-US" sz="1200" dirty="0">
                <a:solidFill>
                  <a:schemeClr val="bg1"/>
                </a:solidFill>
              </a:rPr>
              <a:t>     Moises </a:t>
            </a:r>
            <a:r>
              <a:rPr lang="en-US" sz="1200" dirty="0" err="1">
                <a:solidFill>
                  <a:schemeClr val="bg1"/>
                </a:solidFill>
              </a:rPr>
              <a:t>Coll</a:t>
            </a:r>
            <a:r>
              <a:rPr lang="en-US" sz="1200" dirty="0">
                <a:solidFill>
                  <a:schemeClr val="bg1"/>
                </a:solidFill>
              </a:rPr>
              <a:t>   Thomas </a:t>
            </a:r>
            <a:r>
              <a:rPr lang="en-US" sz="1200" dirty="0" err="1">
                <a:solidFill>
                  <a:schemeClr val="bg1"/>
                </a:solidFill>
              </a:rPr>
              <a:t>Mailund</a:t>
            </a:r>
            <a:r>
              <a:rPr lang="en-US" sz="1200" dirty="0">
                <a:solidFill>
                  <a:schemeClr val="bg1"/>
                </a:solidFill>
              </a:rPr>
              <a:t>  </a:t>
            </a:r>
            <a:r>
              <a:rPr lang="en-US" sz="1400" dirty="0" err="1">
                <a:solidFill>
                  <a:schemeClr val="bg1"/>
                </a:solidFill>
                <a:latin typeface="Calibri"/>
              </a:rPr>
              <a:t>Kiwoong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 Nam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592" y="3282670"/>
            <a:ext cx="4659096" cy="1860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</a:rPr>
              <a:t>Tipsmidlerne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til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gymnasieprojektet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</a:rPr>
              <a:t>Danmarks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Frie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Forskningsfond</a:t>
            </a:r>
            <a:r>
              <a:rPr lang="en-US" sz="1400" dirty="0">
                <a:solidFill>
                  <a:schemeClr val="bg1"/>
                </a:solidFill>
              </a:rPr>
              <a:t> | </a:t>
            </a:r>
            <a:r>
              <a:rPr lang="en-US" sz="1400" dirty="0" err="1">
                <a:solidFill>
                  <a:schemeClr val="bg1"/>
                </a:solidFill>
              </a:rPr>
              <a:t>Natur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Univers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</a:rPr>
              <a:t>samt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af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Innovationsfonden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 descr="elis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29" y="1320787"/>
            <a:ext cx="1067880" cy="1292966"/>
          </a:xfrm>
          <a:prstGeom prst="rect">
            <a:avLst/>
          </a:prstGeom>
        </p:spPr>
      </p:pic>
      <p:pic>
        <p:nvPicPr>
          <p:cNvPr id="10" name="Picture 9" descr="laurits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b="12848"/>
          <a:stretch/>
        </p:blipFill>
        <p:spPr>
          <a:xfrm>
            <a:off x="2274367" y="1320289"/>
            <a:ext cx="1195962" cy="1295552"/>
          </a:xfrm>
          <a:prstGeom prst="rect">
            <a:avLst/>
          </a:prstGeom>
        </p:spPr>
      </p:pic>
      <p:pic>
        <p:nvPicPr>
          <p:cNvPr id="11" name="Picture 10" descr="moi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82" y="1311589"/>
            <a:ext cx="1046358" cy="1292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" t="14711" r="64136" b="41567"/>
          <a:stretch/>
        </p:blipFill>
        <p:spPr>
          <a:xfrm>
            <a:off x="6995989" y="1278223"/>
            <a:ext cx="1080000" cy="13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1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1470"/>
            <a:ext cx="9001000" cy="648072"/>
          </a:xfrm>
        </p:spPr>
        <p:txBody>
          <a:bodyPr>
            <a:noAutofit/>
          </a:bodyPr>
          <a:lstStyle/>
          <a:p>
            <a:r>
              <a:rPr lang="da-DK" noProof="0" dirty="0"/>
              <a:t>En ny menneskeart Homo </a:t>
            </a:r>
            <a:r>
              <a:rPr lang="da-DK" noProof="0" dirty="0" err="1"/>
              <a:t>naledi</a:t>
            </a:r>
            <a:endParaRPr lang="da-DK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6" r="-1" b="1348"/>
          <a:stretch/>
        </p:blipFill>
        <p:spPr>
          <a:xfrm>
            <a:off x="5554206" y="0"/>
            <a:ext cx="3589793" cy="3015427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68715" l="0" r="100000">
                        <a14:foregroundMark x1="16771" y1="50565" x2="3802" y2="16172"/>
                        <a14:foregroundMark x1="49635" y1="52684" x2="63333" y2="10876"/>
                        <a14:foregroundMark x1="31042" y1="16455" x2="48490" y2="12218"/>
                      </a14:backgroundRemoval>
                    </a14:imgEffect>
                  </a14:imgLayer>
                </a14:imgProps>
              </a:ext>
            </a:extLst>
          </a:blip>
          <a:srcRect l="903" t="4800" r="1072" b="35800"/>
          <a:stretch/>
        </p:blipFill>
        <p:spPr>
          <a:xfrm>
            <a:off x="4484426" y="3206074"/>
            <a:ext cx="4572542" cy="1951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99542"/>
            <a:ext cx="468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a-DK" sz="2200" dirty="0">
                <a:solidFill>
                  <a:schemeClr val="bg1"/>
                </a:solidFill>
                <a:latin typeface="Trebuchet MS" panose="020B0603020202020204" pitchFamily="34" charset="0"/>
              </a:rPr>
              <a:t>Ligner Homo sapiens, men meget lille hjerne. Levede indtil for 250.000 år siden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47614"/>
            <a:ext cx="2484276" cy="1654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7774"/>
            <a:ext cx="4484426" cy="2355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851" y="1736899"/>
            <a:ext cx="1464555" cy="1464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23728" y="2715766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68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579" b="2506"/>
          <a:stretch/>
        </p:blipFill>
        <p:spPr>
          <a:xfrm>
            <a:off x="1" y="0"/>
            <a:ext cx="9156032" cy="51495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225" y="2878284"/>
            <a:ext cx="1729643" cy="62555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marL="389456" indent="-257162" algn="ctr" defTabSz="685783" fontAlgn="auto">
              <a:lnSpc>
                <a:spcPct val="100000"/>
              </a:lnSpc>
              <a:spcBef>
                <a:spcPts val="9"/>
              </a:spcBef>
              <a:spcAft>
                <a:spcPts val="9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Afrika</a:t>
            </a:r>
          </a:p>
          <a:p>
            <a:pPr marL="389456" indent="-257162" algn="ctr" defTabSz="685783" fontAlgn="auto">
              <a:lnSpc>
                <a:spcPct val="100000"/>
              </a:lnSpc>
              <a:spcBef>
                <a:spcPts val="9"/>
              </a:spcBef>
              <a:spcAft>
                <a:spcPts val="9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200.000-150.000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1779662"/>
            <a:ext cx="1741801" cy="6255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89456" indent="-257162" algn="ctr" defTabSz="685783" fontAlgn="auto">
              <a:lnSpc>
                <a:spcPct val="100000"/>
              </a:lnSpc>
              <a:spcBef>
                <a:spcPts val="9"/>
              </a:spcBef>
              <a:spcAft>
                <a:spcPts val="9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Mellemøsten</a:t>
            </a:r>
          </a:p>
          <a:p>
            <a:pPr marL="389456" indent="-257162" algn="ctr" defTabSz="685783" fontAlgn="auto">
              <a:lnSpc>
                <a:spcPct val="100000"/>
              </a:lnSpc>
              <a:spcBef>
                <a:spcPts val="9"/>
              </a:spcBef>
              <a:spcAft>
                <a:spcPts val="9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120.000-90.000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726" y="681541"/>
            <a:ext cx="806538" cy="9002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Europa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45.000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4934984" y="1946483"/>
          <a:ext cx="80010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9" name="Image" r:id="rId5" imgW="1066320" imgH="1917360" progId="Photoshop.Image.16">
                  <p:embed/>
                </p:oleObj>
              </mc:Choice>
              <mc:Fallback>
                <p:oleObj name="Image" r:id="rId5" imgW="1066320" imgH="19173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4984" y="1946483"/>
                        <a:ext cx="800100" cy="143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574233" y="496972"/>
            <a:ext cx="1100940" cy="9002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Nordasien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25.000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60680" y="1397220"/>
            <a:ext cx="1369756" cy="6232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Nordamerika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15.000</a:t>
            </a: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76529" y="3571254"/>
            <a:ext cx="1229093" cy="6232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Sydamerika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12.000</a:t>
            </a: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5468" y="3384759"/>
            <a:ext cx="1094065" cy="6232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da-DK" sz="1800" dirty="0">
                <a:solidFill>
                  <a:srgbClr val="000000"/>
                </a:solidFill>
                <a:latin typeface="Calibri"/>
              </a:rPr>
              <a:t>Australien</a:t>
            </a:r>
            <a:br>
              <a:rPr lang="da-DK" sz="1800" dirty="0">
                <a:solidFill>
                  <a:srgbClr val="000000"/>
                </a:solidFill>
                <a:latin typeface="Calibri"/>
              </a:rPr>
            </a:br>
            <a:r>
              <a:rPr lang="da-DK" sz="1800" dirty="0">
                <a:solidFill>
                  <a:srgbClr val="000000"/>
                </a:solidFill>
                <a:latin typeface="Calibri"/>
              </a:rPr>
              <a:t>55.000</a:t>
            </a:r>
            <a:endParaRPr lang="da-DK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347614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</a:rPr>
              <a:t>Neandertaler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1800" y="2355726"/>
            <a:ext cx="1563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0" i="0" u="none" strike="noStrike" kern="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anose="020B0603020202020204" pitchFamily="34" charset="0"/>
              </a:rPr>
              <a:t>Denisovans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05726" y="62585"/>
            <a:ext cx="5904656" cy="4320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856038" algn="l"/>
              </a:tabLst>
              <a:defRPr sz="2800" b="1">
                <a:solidFill>
                  <a:srgbClr val="B4CAD4"/>
                </a:solidFill>
                <a:latin typeface="Trebuchet MS"/>
                <a:ea typeface="+mj-ea"/>
                <a:cs typeface="Trebuchet MS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7AB51D"/>
                </a:solidFill>
                <a:latin typeface="AU Passata" pitchFamily="34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7AB51D"/>
                </a:solidFill>
                <a:latin typeface="AU Passata" pitchFamily="34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7AB51D"/>
                </a:solidFill>
                <a:latin typeface="AU Passata" pitchFamily="34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7AB51D"/>
                </a:solidFill>
                <a:latin typeface="AU Passata" pitchFamily="34" charset="0"/>
              </a:defRPr>
            </a:lvl5pPr>
            <a:lvl6pPr marL="457200" algn="l" rtl="0"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da-DK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Moderne menneske ud </a:t>
            </a:r>
            <a:r>
              <a:rPr kumimoji="0" lang="da-DK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j-ea"/>
                <a:cs typeface="Trebuchet MS"/>
              </a:rPr>
              <a:t>af Afrika</a:t>
            </a:r>
            <a:endParaRPr kumimoji="0" lang="da-DK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j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094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885" b="1840"/>
          <a:stretch/>
        </p:blipFill>
        <p:spPr>
          <a:xfrm>
            <a:off x="-4231" y="102"/>
            <a:ext cx="2650194" cy="25244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5645"/>
          <a:stretch/>
        </p:blipFill>
        <p:spPr>
          <a:xfrm>
            <a:off x="-4210" y="2571853"/>
            <a:ext cx="2653387" cy="2571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6081" t="4367" r="8799"/>
          <a:stretch/>
        </p:blipFill>
        <p:spPr>
          <a:xfrm>
            <a:off x="3563888" y="2571853"/>
            <a:ext cx="2304256" cy="2571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992" y="-10090"/>
            <a:ext cx="892844" cy="25371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57281A"/>
              </a:clrFrom>
              <a:clrTo>
                <a:srgbClr val="57281A">
                  <a:alpha val="0"/>
                </a:srgbClr>
              </a:clrTo>
            </a:clrChange>
          </a:blip>
          <a:srcRect l="24524" r="17513"/>
          <a:stretch/>
        </p:blipFill>
        <p:spPr>
          <a:xfrm>
            <a:off x="2649060" y="2579341"/>
            <a:ext cx="939384" cy="2555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3534867"/>
            <a:ext cx="792088" cy="1608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88" y="-10732"/>
            <a:ext cx="2071834" cy="25352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9681" y="1243456"/>
            <a:ext cx="1402599" cy="8765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0317" t="53018" r="69163" b="13125"/>
          <a:stretch/>
        </p:blipFill>
        <p:spPr>
          <a:xfrm>
            <a:off x="5621928" y="102"/>
            <a:ext cx="1044191" cy="1176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394" y="2177486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Homo erectus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2430" y="2151227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Denisova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07" y="4767169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Neandertal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1141" y="4393792"/>
            <a:ext cx="1669750" cy="592889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Hobitten</a:t>
            </a: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>
                <a:solidFill>
                  <a:srgbClr val="FFC000"/>
                </a:solidFill>
                <a:latin typeface="Trebuchet MS" panose="020B0603020202020204" pitchFamily="34" charset="0"/>
              </a:rPr>
              <a:t>Homo </a:t>
            </a: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florensiensis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411760" y="2324042"/>
            <a:ext cx="1584176" cy="783694"/>
          </a:xfrm>
          <a:prstGeom prst="straightConnector1">
            <a:avLst/>
          </a:prstGeom>
          <a:noFill/>
          <a:ln w="57150">
            <a:solidFill>
              <a:srgbClr val="FFC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01" y="33455"/>
            <a:ext cx="2156599" cy="211464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67777" y="8099"/>
            <a:ext cx="6520447" cy="5061294"/>
          </a:xfrm>
          <a:prstGeom prst="line">
            <a:avLst/>
          </a:prstGeom>
          <a:noFill/>
          <a:ln w="762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7777" y="6907"/>
            <a:ext cx="6919624" cy="5062486"/>
          </a:xfrm>
          <a:prstGeom prst="line">
            <a:avLst/>
          </a:prstGeom>
          <a:noFill/>
          <a:ln w="762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7230825" y="2229795"/>
            <a:ext cx="1669750" cy="349547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00000"/>
              </a:lnSpc>
              <a:spcAft>
                <a:spcPts val="264"/>
              </a:spcAft>
              <a:buNone/>
            </a:pPr>
            <a:r>
              <a:rPr lang="en-US" sz="2000" b="1" kern="0" dirty="0" err="1">
                <a:solidFill>
                  <a:srgbClr val="FFC000"/>
                </a:solidFill>
                <a:latin typeface="Trebuchet MS" panose="020B0603020202020204" pitchFamily="34" charset="0"/>
              </a:rPr>
              <a:t>Mennesket</a:t>
            </a:r>
            <a:endParaRPr lang="en-US" sz="2000" b="1" kern="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28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Hvor blev de andre menneskearter af?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888"/>
            <a:ext cx="5400675" cy="3890962"/>
          </a:xfrm>
        </p:spPr>
        <p:txBody>
          <a:bodyPr>
            <a:normAutofit/>
          </a:bodyPr>
          <a:lstStyle/>
          <a:p>
            <a:r>
              <a:rPr lang="da-DK" sz="2400" noProof="0" dirty="0"/>
              <a:t>Hvad kunne de?</a:t>
            </a:r>
          </a:p>
          <a:p>
            <a:r>
              <a:rPr lang="da-DK" sz="2400" noProof="0" dirty="0"/>
              <a:t>Hvordan var de?</a:t>
            </a:r>
          </a:p>
          <a:p>
            <a:r>
              <a:rPr lang="da-DK" sz="2400" noProof="0" dirty="0"/>
              <a:t>Hvorfor forsvandt de?</a:t>
            </a:r>
          </a:p>
          <a:p>
            <a:endParaRPr lang="da-DK" sz="2400" noProof="0" dirty="0"/>
          </a:p>
        </p:txBody>
      </p:sp>
    </p:spTree>
    <p:extLst>
      <p:ext uri="{BB962C8B-B14F-4D97-AF65-F5344CB8AC3E}">
        <p14:creationId xmlns:p14="http://schemas.microsoft.com/office/powerpoint/2010/main" val="1848225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entlige foredrag i Naturvidenskab, AU">
  <a:themeElements>
    <a:clrScheme name="OFN skabelon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E"/>
      </a:accent4>
      <a:accent5>
        <a:srgbClr val="FFFFFF"/>
      </a:accent5>
      <a:accent6>
        <a:srgbClr val="FFFFFF"/>
      </a:accent6>
      <a:hlink>
        <a:srgbClr val="E6ECF4"/>
      </a:hlink>
      <a:folHlink>
        <a:srgbClr val="E5E5E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chemeClr val="bg2"/>
          </a:buClr>
          <a:buSzTx/>
          <a:buFontTx/>
          <a:buChar char="•"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chemeClr val="bg2"/>
          </a:buClr>
          <a:buSzTx/>
          <a:buFontTx/>
          <a:buChar char="•"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/>
      <a:bodyPr vert="horz" wrap="square" lIns="91440" tIns="45720" rIns="91440" bIns="45720" rtlCol="0">
        <a:normAutofit/>
      </a:bodyPr>
      <a:lstStyle>
        <a:defPPr marL="270000" indent="-270000">
          <a:lnSpc>
            <a:spcPct val="100000"/>
          </a:lnSpc>
          <a:spcAft>
            <a:spcPts val="264"/>
          </a:spcAft>
          <a:defRPr sz="2000" kern="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>
    <a:extraClrScheme>
      <a:clrScheme name="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4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AAB8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9793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BBE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6">
        <a:dk1>
          <a:srgbClr val="000000"/>
        </a:dk1>
        <a:lt1>
          <a:srgbClr val="FFFFFF"/>
        </a:lt1>
        <a:dk2>
          <a:srgbClr val="000000"/>
        </a:dk2>
        <a:lt2>
          <a:srgbClr val="808092"/>
        </a:lt2>
        <a:accent1>
          <a:srgbClr val="03428E"/>
        </a:accent1>
        <a:accent2>
          <a:srgbClr val="81A0C6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7491B3"/>
        </a:accent6>
        <a:hlink>
          <a:srgbClr val="E6ECF4"/>
        </a:hlink>
        <a:folHlink>
          <a:srgbClr val="E5E5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entlige foredrag i Naturvidenskab, AU">
  <a:themeElements>
    <a:clrScheme name="OFN skabelon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E"/>
      </a:accent4>
      <a:accent5>
        <a:srgbClr val="FFFFFF"/>
      </a:accent5>
      <a:accent6>
        <a:srgbClr val="FFFFFF"/>
      </a:accent6>
      <a:hlink>
        <a:srgbClr val="E6ECF4"/>
      </a:hlink>
      <a:folHlink>
        <a:srgbClr val="E5E5E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chemeClr val="bg2"/>
          </a:buClr>
          <a:buSzTx/>
          <a:buFontTx/>
          <a:buChar char="•"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chemeClr val="bg2"/>
          </a:buClr>
          <a:buSzTx/>
          <a:buFontTx/>
          <a:buChar char="•"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/>
      <a:bodyPr vert="horz" wrap="square" lIns="91440" tIns="45720" rIns="91440" bIns="45720" rtlCol="0">
        <a:normAutofit/>
      </a:bodyPr>
      <a:lstStyle>
        <a:defPPr marL="270000" indent="-270000">
          <a:lnSpc>
            <a:spcPct val="100000"/>
          </a:lnSpc>
          <a:spcAft>
            <a:spcPts val="264"/>
          </a:spcAft>
          <a:defRPr sz="2000" kern="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>
    <a:extraClrScheme>
      <a:clrScheme name="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4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AAB8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9793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BBE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16">
        <a:dk1>
          <a:srgbClr val="000000"/>
        </a:dk1>
        <a:lt1>
          <a:srgbClr val="FFFFFF"/>
        </a:lt1>
        <a:dk2>
          <a:srgbClr val="000000"/>
        </a:dk2>
        <a:lt2>
          <a:srgbClr val="808092"/>
        </a:lt2>
        <a:accent1>
          <a:srgbClr val="03428E"/>
        </a:accent1>
        <a:accent2>
          <a:srgbClr val="81A0C6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7491B3"/>
        </a:accent6>
        <a:hlink>
          <a:srgbClr val="E6ECF4"/>
        </a:hlink>
        <a:folHlink>
          <a:srgbClr val="E5E5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53160</TotalTime>
  <Words>798</Words>
  <Application>Microsoft Macintosh PowerPoint</Application>
  <PresentationFormat>On-screen Show (16:9)</PresentationFormat>
  <Paragraphs>223</Paragraphs>
  <Slides>51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AU Passata</vt:lpstr>
      <vt:lpstr>Calibri</vt:lpstr>
      <vt:lpstr>Trebuchet MS</vt:lpstr>
      <vt:lpstr>Verdana</vt:lpstr>
      <vt:lpstr>Wingdings</vt:lpstr>
      <vt:lpstr>1_Offentlige foredrag i Naturvidenskab, AU</vt:lpstr>
      <vt:lpstr>Office Theme</vt:lpstr>
      <vt:lpstr>2_Offentlige foredrag i Naturvidenskab, AU</vt:lpstr>
      <vt:lpstr>Image</vt:lpstr>
      <vt:lpstr>Mennesket og Neandertaleren (og 800 gymnasieelever)</vt:lpstr>
      <vt:lpstr>Verden for ca. 300.000 år siden</vt:lpstr>
      <vt:lpstr>Verden for ca. 300.000-50.000 år siden</vt:lpstr>
      <vt:lpstr>Moderne menneske ud af Afrika 60.000 år siden</vt:lpstr>
      <vt:lpstr>Hvad er der sket i Afrika?</vt:lpstr>
      <vt:lpstr>En ny menneskeart Homo naledi</vt:lpstr>
      <vt:lpstr>PowerPoint Presentation</vt:lpstr>
      <vt:lpstr>PowerPoint Presentation</vt:lpstr>
      <vt:lpstr>Hvor blev de andre menneskearter af?</vt:lpstr>
      <vt:lpstr>DNA fra gamle knogler</vt:lpstr>
      <vt:lpstr>Vores genom består af DNA</vt:lpstr>
      <vt:lpstr>PowerPoint Presentation</vt:lpstr>
      <vt:lpstr>Når genomet kopieres sker der i gennemsnit 3 fejl - mutationer</vt:lpstr>
      <vt:lpstr>Sekventering af Neandertalerens arvemasse</vt:lpstr>
      <vt:lpstr>Denisovanerne – en nyopdaget menneskeart</vt:lpstr>
      <vt:lpstr>De samlede spor af Denisovaneren</vt:lpstr>
      <vt:lpstr>Menneskearternes stamtræ</vt:lpstr>
      <vt:lpstr>Vores syn på Neandertalerne har ændret sig</vt:lpstr>
      <vt:lpstr>Fik menneskearterne børn med hinanden?</vt:lpstr>
      <vt:lpstr>Gymnasieprojektet hvorkommerdufra.dk</vt:lpstr>
      <vt:lpstr>Fordeling af Neandertaler DNA i 800 gymnasieelever</vt:lpstr>
      <vt:lpstr>PowerPoint Presentation</vt:lpstr>
      <vt:lpstr>De blandinger vi nu kender til</vt:lpstr>
      <vt:lpstr>Udslettede vi mon Neandertalerne?</vt:lpstr>
      <vt:lpstr>Udkonkurrerede vi Neandertalerne?</vt:lpstr>
      <vt:lpstr>Hvorfor var det så mennesket der overlevede?</vt:lpstr>
      <vt:lpstr>Var det nogle sunde børn der kom ud af møderne?</vt:lpstr>
      <vt:lpstr>Er det godt eller skidt med Neandertaler-gener?</vt:lpstr>
      <vt:lpstr>Nye udfordringer da vi forlod Afrika</vt:lpstr>
      <vt:lpstr>Neandertaleren har hjulpet os med en del egenskaber</vt:lpstr>
      <vt:lpstr>Tibetanerne er tilpasset højder pga. Denisovanerne</vt:lpstr>
      <vt:lpstr>Europæere fik fedtomsætningsgener fra Neandertalere</vt:lpstr>
      <vt:lpstr>Kan vi omvendt sige noget om hvordan Neandertalerne og Denisovanerne var?</vt:lpstr>
      <vt:lpstr>PowerPoint Presentation</vt:lpstr>
      <vt:lpstr>Mitokondriet har sit eget genom</vt:lpstr>
      <vt:lpstr>Det kommer kun fra moderen</vt:lpstr>
      <vt:lpstr>Mitokondriet har ændret sig under menneskets vandringer</vt:lpstr>
      <vt:lpstr>H1a3 er hyppig i sønderjylland og på fyn</vt:lpstr>
      <vt:lpstr>Opstod tæt ved Danmark lige efter istiden</vt:lpstr>
      <vt:lpstr>H2a1 er hyppigst på sjælland</vt:lpstr>
      <vt:lpstr>H2a1 er kommet fra Caucasus indenfor de seneste 500 år</vt:lpstr>
      <vt:lpstr>Hvordan Y kromosomet har ændret sig</vt:lpstr>
      <vt:lpstr>R1b1b2a1a1 </vt:lpstr>
      <vt:lpstr>Denne type har været i Danmark meget længe</vt:lpstr>
      <vt:lpstr>G2a er hyppig i det nordlige jylland</vt:lpstr>
      <vt:lpstr>Fra kaukasus og mellemøsten</vt:lpstr>
      <vt:lpstr>Hvor kommer danskerne fra?</vt:lpstr>
      <vt:lpstr>Højde og vægt (BMI) i danske gymnasieelever</vt:lpstr>
      <vt:lpstr>Alle kan være med</vt:lpstr>
      <vt:lpstr>Nogle forudsigelser om Mikkel</vt:lpstr>
      <vt:lpstr>Tak til</vt:lpstr>
    </vt:vector>
  </TitlesOfParts>
  <Company>Aarhus Universitet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Introslides og skabeloner til Offentlige foredrag i Naturvidenskab</dc:title>
  <dc:creator>trine.bilde@bios.au.dk</dc:creator>
  <cp:lastModifiedBy>Mikkel Heide Schierup</cp:lastModifiedBy>
  <cp:revision>1316</cp:revision>
  <cp:lastPrinted>2017-10-05T06:43:46Z</cp:lastPrinted>
  <dcterms:created xsi:type="dcterms:W3CDTF">2008-12-09T10:08:02Z</dcterms:created>
  <dcterms:modified xsi:type="dcterms:W3CDTF">2018-08-10T09:21:19Z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By">
    <vt:lpwstr>SkabelonDesign</vt:lpwstr>
  </property>
</Properties>
</file>