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7" r:id="rId2"/>
    <p:sldId id="431" r:id="rId3"/>
    <p:sldId id="456" r:id="rId4"/>
    <p:sldId id="417" r:id="rId5"/>
    <p:sldId id="351" r:id="rId6"/>
    <p:sldId id="389" r:id="rId7"/>
    <p:sldId id="449" r:id="rId8"/>
    <p:sldId id="394" r:id="rId9"/>
    <p:sldId id="434" r:id="rId10"/>
    <p:sldId id="386" r:id="rId11"/>
    <p:sldId id="452" r:id="rId12"/>
    <p:sldId id="471" r:id="rId13"/>
    <p:sldId id="472" r:id="rId14"/>
    <p:sldId id="473" r:id="rId15"/>
    <p:sldId id="421" r:id="rId16"/>
    <p:sldId id="372" r:id="rId17"/>
    <p:sldId id="459" r:id="rId18"/>
    <p:sldId id="460" r:id="rId19"/>
    <p:sldId id="461" r:id="rId20"/>
    <p:sldId id="462" r:id="rId21"/>
    <p:sldId id="463" r:id="rId22"/>
    <p:sldId id="464" r:id="rId23"/>
    <p:sldId id="458" r:id="rId24"/>
    <p:sldId id="466" r:id="rId25"/>
    <p:sldId id="420" r:id="rId26"/>
    <p:sldId id="427" r:id="rId27"/>
    <p:sldId id="428" r:id="rId28"/>
    <p:sldId id="440" r:id="rId29"/>
    <p:sldId id="441" r:id="rId30"/>
    <p:sldId id="430" r:id="rId31"/>
    <p:sldId id="454" r:id="rId32"/>
    <p:sldId id="447" r:id="rId33"/>
    <p:sldId id="467" r:id="rId34"/>
    <p:sldId id="429" r:id="rId35"/>
    <p:sldId id="451" r:id="rId36"/>
    <p:sldId id="453" r:id="rId37"/>
    <p:sldId id="433" r:id="rId38"/>
    <p:sldId id="457" r:id="rId39"/>
    <p:sldId id="422" r:id="rId40"/>
    <p:sldId id="437" r:id="rId41"/>
    <p:sldId id="448" r:id="rId42"/>
    <p:sldId id="438" r:id="rId43"/>
    <p:sldId id="424" r:id="rId44"/>
    <p:sldId id="442" r:id="rId45"/>
    <p:sldId id="476" r:id="rId46"/>
    <p:sldId id="477" r:id="rId47"/>
    <p:sldId id="435" r:id="rId48"/>
    <p:sldId id="436" r:id="rId49"/>
    <p:sldId id="400" r:id="rId50"/>
    <p:sldId id="470" r:id="rId51"/>
    <p:sldId id="41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848101-AB3B-B843-BE46-DD83F603BAA1}">
          <p14:sldIdLst>
            <p14:sldId id="257"/>
            <p14:sldId id="431"/>
            <p14:sldId id="456"/>
          </p14:sldIdLst>
        </p14:section>
        <p14:section name="Historisk Geobiologi" id="{7B8CB3B2-5846-1341-8D7E-E138E314CC95}">
          <p14:sldIdLst>
            <p14:sldId id="417"/>
            <p14:sldId id="351"/>
            <p14:sldId id="389"/>
            <p14:sldId id="449"/>
            <p14:sldId id="394"/>
            <p14:sldId id="434"/>
            <p14:sldId id="386"/>
            <p14:sldId id="452"/>
            <p14:sldId id="471"/>
            <p14:sldId id="472"/>
            <p14:sldId id="473"/>
            <p14:sldId id="421"/>
            <p14:sldId id="372"/>
            <p14:sldId id="459"/>
            <p14:sldId id="460"/>
            <p14:sldId id="461"/>
            <p14:sldId id="462"/>
            <p14:sldId id="463"/>
            <p14:sldId id="464"/>
            <p14:sldId id="458"/>
            <p14:sldId id="466"/>
          </p14:sldIdLst>
        </p14:section>
        <p14:section name="Biokemi" id="{A3D0033C-C133-E245-A467-AEBCDA44B7B9}">
          <p14:sldIdLst>
            <p14:sldId id="420"/>
            <p14:sldId id="427"/>
            <p14:sldId id="428"/>
            <p14:sldId id="440"/>
            <p14:sldId id="441"/>
            <p14:sldId id="430"/>
            <p14:sldId id="454"/>
            <p14:sldId id="447"/>
          </p14:sldIdLst>
        </p14:section>
        <p14:section name="Det første liv" id="{4593F839-B6B8-6946-ACCA-A517C18EC15F}">
          <p14:sldIdLst>
            <p14:sldId id="467"/>
            <p14:sldId id="429"/>
            <p14:sldId id="451"/>
          </p14:sldIdLst>
        </p14:section>
        <p14:section name="Livets opståen" id="{982773D1-0EA5-FF46-BE82-141550EA91C5}">
          <p14:sldIdLst>
            <p14:sldId id="453"/>
            <p14:sldId id="433"/>
            <p14:sldId id="457"/>
            <p14:sldId id="422"/>
            <p14:sldId id="437"/>
            <p14:sldId id="448"/>
            <p14:sldId id="438"/>
          </p14:sldIdLst>
        </p14:section>
        <p14:section name="Intelligent liv" id="{2356450F-7C65-534E-94F6-0BFBA5EE9F75}">
          <p14:sldIdLst>
            <p14:sldId id="424"/>
            <p14:sldId id="442"/>
            <p14:sldId id="476"/>
            <p14:sldId id="477"/>
            <p14:sldId id="435"/>
            <p14:sldId id="436"/>
            <p14:sldId id="400"/>
          </p14:sldIdLst>
        </p14:section>
        <p14:section name="Sammenfatning" id="{FC9DD187-CC0D-EC40-8C11-0AA2DA309202}">
          <p14:sldIdLst>
            <p14:sldId id="470"/>
            <p14:sldId id="41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F4E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97" autoAdjust="0"/>
  </p:normalViewPr>
  <p:slideViewPr>
    <p:cSldViewPr snapToGrid="0" snapToObjects="1">
      <p:cViewPr>
        <p:scale>
          <a:sx n="112" d="100"/>
          <a:sy n="112" d="100"/>
        </p:scale>
        <p:origin x="-80" y="184"/>
      </p:cViewPr>
      <p:guideLst>
        <p:guide orient="horz" pos="2160"/>
        <p:guide pos="2880"/>
      </p:guideLst>
    </p:cSldViewPr>
  </p:slideViewPr>
  <p:notesTextViewPr>
    <p:cViewPr>
      <p:scale>
        <a:sx n="100" d="100"/>
        <a:sy n="100" d="100"/>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DF3B1C-6439-024E-9441-5C82CACD9D0D}" type="datetimeFigureOut">
              <a:rPr lang="en-US" smtClean="0"/>
              <a:t>08/08/18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77A867-91FA-6143-B944-53410C12FD4F}" type="slidenum">
              <a:rPr lang="en-US" smtClean="0"/>
              <a:t>‹#›</a:t>
            </a:fld>
            <a:endParaRPr lang="en-US"/>
          </a:p>
        </p:txBody>
      </p:sp>
    </p:spTree>
    <p:extLst>
      <p:ext uri="{BB962C8B-B14F-4D97-AF65-F5344CB8AC3E}">
        <p14:creationId xmlns:p14="http://schemas.microsoft.com/office/powerpoint/2010/main" val="31658982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r>
              <a:rPr lang="en-US" dirty="0" err="1" smtClean="0">
                <a:latin typeface="Verdana" charset="0"/>
              </a:rPr>
              <a:t>Fotos</a:t>
            </a:r>
            <a:r>
              <a:rPr lang="en-US" baseline="0" dirty="0" smtClean="0">
                <a:latin typeface="Verdana" charset="0"/>
              </a:rPr>
              <a:t>: Fra </a:t>
            </a:r>
            <a:r>
              <a:rPr lang="en-US" baseline="0" dirty="0" err="1" smtClean="0">
                <a:latin typeface="Verdana" charset="0"/>
              </a:rPr>
              <a:t>øverst</a:t>
            </a:r>
            <a:r>
              <a:rPr lang="en-US" baseline="0" dirty="0" smtClean="0">
                <a:latin typeface="Verdana" charset="0"/>
              </a:rPr>
              <a:t> </a:t>
            </a:r>
            <a:r>
              <a:rPr lang="en-US" baseline="0" dirty="0" err="1" smtClean="0">
                <a:latin typeface="Verdana" charset="0"/>
              </a:rPr>
              <a:t>tv</a:t>
            </a:r>
            <a:r>
              <a:rPr lang="en-US" baseline="0" dirty="0" smtClean="0">
                <a:latin typeface="Verdana" charset="0"/>
              </a:rPr>
              <a:t> </a:t>
            </a:r>
            <a:r>
              <a:rPr lang="en-US" baseline="0" dirty="0" err="1" smtClean="0">
                <a:latin typeface="Verdana" charset="0"/>
              </a:rPr>
              <a:t>i</a:t>
            </a:r>
            <a:r>
              <a:rPr lang="en-US" baseline="0" dirty="0" smtClean="0">
                <a:latin typeface="Verdana" charset="0"/>
              </a:rPr>
              <a:t> </a:t>
            </a:r>
            <a:r>
              <a:rPr lang="en-US" baseline="0" dirty="0" err="1" smtClean="0">
                <a:latin typeface="Verdana" charset="0"/>
              </a:rPr>
              <a:t>læseretning</a:t>
            </a:r>
            <a:r>
              <a:rPr lang="en-US" baseline="0" dirty="0" smtClean="0">
                <a:latin typeface="Verdana" charset="0"/>
              </a:rPr>
              <a:t>: </a:t>
            </a:r>
          </a:p>
          <a:p>
            <a:pPr eaLnBrk="1" fontAlgn="auto" hangingPunct="1">
              <a:spcBef>
                <a:spcPts val="0"/>
              </a:spcBef>
              <a:spcAft>
                <a:spcPts val="0"/>
              </a:spcAft>
              <a:defRPr/>
            </a:pPr>
            <a:r>
              <a:rPr lang="en-US" baseline="0" dirty="0" smtClean="0">
                <a:latin typeface="Verdana" charset="0"/>
              </a:rPr>
              <a:t>Google </a:t>
            </a:r>
            <a:r>
              <a:rPr lang="en-US" baseline="0" dirty="0" err="1" smtClean="0">
                <a:latin typeface="Verdana" charset="0"/>
              </a:rPr>
              <a:t>Billeder</a:t>
            </a:r>
            <a:r>
              <a:rPr lang="en-US" baseline="0" dirty="0" smtClean="0">
                <a:latin typeface="Verdana" charset="0"/>
              </a:rPr>
              <a:t> – </a:t>
            </a:r>
            <a:r>
              <a:rPr lang="en-US" baseline="0" dirty="0" err="1" smtClean="0">
                <a:latin typeface="Verdana" charset="0"/>
              </a:rPr>
              <a:t>Skibet</a:t>
            </a:r>
            <a:r>
              <a:rPr lang="en-US" baseline="0" dirty="0" smtClean="0">
                <a:latin typeface="Verdana" charset="0"/>
              </a:rPr>
              <a:t> </a:t>
            </a:r>
            <a:r>
              <a:rPr lang="en-US" baseline="0" dirty="0" err="1" smtClean="0">
                <a:latin typeface="Verdana" charset="0"/>
              </a:rPr>
              <a:t>Activ</a:t>
            </a:r>
            <a:r>
              <a:rPr lang="en-US" baseline="0" dirty="0" smtClean="0">
                <a:latin typeface="Verdana" charset="0"/>
              </a:rPr>
              <a:t>: Per </a:t>
            </a:r>
            <a:r>
              <a:rPr lang="en-US" baseline="0" dirty="0" err="1" smtClean="0">
                <a:latin typeface="Verdana" charset="0"/>
              </a:rPr>
              <a:t>Arnesen</a:t>
            </a:r>
            <a:r>
              <a:rPr lang="en-US" baseline="0" dirty="0" smtClean="0">
                <a:latin typeface="Verdana" charset="0"/>
              </a:rPr>
              <a:t> </a:t>
            </a:r>
          </a:p>
          <a:p>
            <a:pPr eaLnBrk="1" fontAlgn="auto" hangingPunct="1">
              <a:spcBef>
                <a:spcPts val="0"/>
              </a:spcBef>
              <a:spcAft>
                <a:spcPts val="0"/>
              </a:spcAft>
              <a:defRPr/>
            </a:pPr>
            <a:r>
              <a:rPr lang="en-US" baseline="0" dirty="0" smtClean="0">
                <a:latin typeface="Verdana" charset="0"/>
              </a:rPr>
              <a:t>Google </a:t>
            </a:r>
            <a:r>
              <a:rPr lang="en-US" baseline="0" dirty="0" err="1" smtClean="0">
                <a:latin typeface="Verdana" charset="0"/>
              </a:rPr>
              <a:t>Billeder</a:t>
            </a:r>
            <a:endParaRPr lang="en-US" baseline="0" dirty="0" smtClean="0">
              <a:latin typeface="Verdana" charset="0"/>
            </a:endParaRPr>
          </a:p>
          <a:p>
            <a:pPr eaLnBrk="1" fontAlgn="auto" hangingPunct="1">
              <a:spcBef>
                <a:spcPts val="0"/>
              </a:spcBef>
              <a:spcAft>
                <a:spcPts val="0"/>
              </a:spcAft>
              <a:defRPr/>
            </a:pPr>
            <a:r>
              <a:rPr lang="en-US" baseline="0" dirty="0" err="1" smtClean="0">
                <a:latin typeface="Verdana" charset="0"/>
              </a:rPr>
              <a:t>Geobacter</a:t>
            </a:r>
            <a:r>
              <a:rPr lang="en-US" baseline="0" dirty="0" smtClean="0">
                <a:latin typeface="Verdana" charset="0"/>
              </a:rPr>
              <a:t>: </a:t>
            </a:r>
            <a:r>
              <a:rPr lang="en-US" baseline="0" dirty="0" err="1" smtClean="0">
                <a:latin typeface="Verdana" charset="0"/>
              </a:rPr>
              <a:t>rettigheder</a:t>
            </a:r>
            <a:r>
              <a:rPr lang="en-US" baseline="0" dirty="0" smtClean="0">
                <a:latin typeface="Verdana" charset="0"/>
              </a:rPr>
              <a:t> </a:t>
            </a:r>
            <a:r>
              <a:rPr lang="en-US" baseline="0" dirty="0" err="1" smtClean="0">
                <a:latin typeface="Verdana" charset="0"/>
              </a:rPr>
              <a:t>købt</a:t>
            </a:r>
            <a:r>
              <a:rPr lang="en-US" baseline="0" dirty="0" smtClean="0">
                <a:latin typeface="Verdana" charset="0"/>
              </a:rPr>
              <a:t> </a:t>
            </a:r>
            <a:r>
              <a:rPr lang="en-US" baseline="0" dirty="0" err="1" smtClean="0">
                <a:latin typeface="Verdana" charset="0"/>
              </a:rPr>
              <a:t>af</a:t>
            </a:r>
            <a:r>
              <a:rPr lang="en-US" baseline="0" dirty="0" smtClean="0">
                <a:latin typeface="Verdana" charset="0"/>
              </a:rPr>
              <a:t> </a:t>
            </a:r>
            <a:r>
              <a:rPr lang="en-US" baseline="0" dirty="0" err="1" smtClean="0">
                <a:latin typeface="Verdana" charset="0"/>
              </a:rPr>
              <a:t>Videnskabsklubben</a:t>
            </a:r>
            <a:endParaRPr lang="en-US" baseline="0" dirty="0" smtClean="0">
              <a:latin typeface="Verdana" charset="0"/>
            </a:endParaRPr>
          </a:p>
          <a:p>
            <a:pPr eaLnBrk="1" fontAlgn="auto" hangingPunct="1">
              <a:spcBef>
                <a:spcPts val="0"/>
              </a:spcBef>
              <a:spcAft>
                <a:spcPts val="0"/>
              </a:spcAft>
              <a:defRPr/>
            </a:pPr>
            <a:r>
              <a:rPr lang="en-US" baseline="0" dirty="0" err="1" smtClean="0">
                <a:latin typeface="Verdana" charset="0"/>
              </a:rPr>
              <a:t>Hammersley</a:t>
            </a:r>
            <a:r>
              <a:rPr lang="en-US" baseline="0" dirty="0" smtClean="0">
                <a:latin typeface="Verdana" charset="0"/>
              </a:rPr>
              <a:t> Banded Iron Formation </a:t>
            </a:r>
            <a:r>
              <a:rPr lang="en-US" baseline="0" dirty="0" err="1" smtClean="0">
                <a:latin typeface="Verdana" charset="0"/>
              </a:rPr>
              <a:t>fra</a:t>
            </a:r>
            <a:r>
              <a:rPr lang="en-US" baseline="0" dirty="0" smtClean="0">
                <a:latin typeface="Verdana" charset="0"/>
              </a:rPr>
              <a:t> Google </a:t>
            </a:r>
            <a:r>
              <a:rPr lang="en-US" baseline="0" dirty="0" err="1" smtClean="0">
                <a:latin typeface="Verdana" charset="0"/>
              </a:rPr>
              <a:t>billeder</a:t>
            </a:r>
            <a:endParaRPr lang="en-US" baseline="0" dirty="0" smtClean="0">
              <a:latin typeface="Verdana" charset="0"/>
            </a:endParaRPr>
          </a:p>
          <a:p>
            <a:pPr eaLnBrk="1" fontAlgn="auto" hangingPunct="1">
              <a:spcBef>
                <a:spcPts val="0"/>
              </a:spcBef>
              <a:spcAft>
                <a:spcPts val="0"/>
              </a:spcAft>
              <a:defRPr/>
            </a:pPr>
            <a:endParaRPr lang="en-US" dirty="0" smtClean="0">
              <a:latin typeface="Verdana"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EFC4C28-8965-0741-A8BF-6676D3A145D7}" type="slidenum">
              <a:rPr lang="en-US" sz="1200">
                <a:latin typeface="Verdana" charset="0"/>
              </a:rPr>
              <a:pPr eaLnBrk="1" fontAlgn="base" hangingPunct="1">
                <a:spcBef>
                  <a:spcPct val="0"/>
                </a:spcBef>
                <a:spcAft>
                  <a:spcPct val="0"/>
                </a:spcAft>
              </a:pPr>
              <a:t>1</a:t>
            </a:fld>
            <a:endParaRPr lang="en-US" sz="1200">
              <a:latin typeface="Verdan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Grypania</a:t>
            </a:r>
            <a:r>
              <a:rPr lang="en-US" baseline="0" dirty="0" smtClean="0"/>
              <a:t> </a:t>
            </a:r>
            <a:r>
              <a:rPr lang="en-US" baseline="0" dirty="0" err="1" smtClean="0"/>
              <a:t>fotos</a:t>
            </a:r>
            <a:r>
              <a:rPr lang="en-US" baseline="0" dirty="0" smtClean="0"/>
              <a:t> </a:t>
            </a:r>
            <a:r>
              <a:rPr lang="en-US" baseline="0" dirty="0" err="1" smtClean="0"/>
              <a:t>fra</a:t>
            </a:r>
            <a:r>
              <a:rPr lang="en-US" baseline="0" dirty="0" smtClean="0"/>
              <a:t> Google </a:t>
            </a:r>
            <a:r>
              <a:rPr lang="en-US" baseline="0" dirty="0" err="1" smtClean="0"/>
              <a:t>fotos</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11</a:t>
            </a:fld>
            <a:endParaRPr lang="en-US"/>
          </a:p>
        </p:txBody>
      </p:sp>
    </p:spTree>
    <p:extLst>
      <p:ext uri="{BB962C8B-B14F-4D97-AF65-F5344CB8AC3E}">
        <p14:creationId xmlns:p14="http://schemas.microsoft.com/office/powerpoint/2010/main" val="33634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Google </a:t>
            </a:r>
            <a:r>
              <a:rPr lang="en-US" dirty="0" err="1" smtClean="0"/>
              <a:t>billeder</a:t>
            </a:r>
            <a:r>
              <a:rPr lang="en-US" dirty="0" smtClean="0"/>
              <a:t>– snowball Earth</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12</a:t>
            </a:fld>
            <a:endParaRPr lang="en-US"/>
          </a:p>
        </p:txBody>
      </p:sp>
    </p:spTree>
    <p:extLst>
      <p:ext uri="{BB962C8B-B14F-4D97-AF65-F5344CB8AC3E}">
        <p14:creationId xmlns:p14="http://schemas.microsoft.com/office/powerpoint/2010/main" val="524672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Google </a:t>
            </a:r>
            <a:r>
              <a:rPr lang="en-US" dirty="0" err="1" smtClean="0"/>
              <a:t>billeder</a:t>
            </a:r>
            <a:r>
              <a:rPr lang="en-US" dirty="0" smtClean="0"/>
              <a:t>– </a:t>
            </a:r>
            <a:r>
              <a:rPr lang="en-US" dirty="0" err="1" smtClean="0"/>
              <a:t>Ediacaran</a:t>
            </a:r>
            <a:r>
              <a:rPr lang="en-US" dirty="0" smtClean="0"/>
              <a:t> Earth</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13</a:t>
            </a:fld>
            <a:endParaRPr lang="en-US"/>
          </a:p>
        </p:txBody>
      </p:sp>
    </p:spTree>
    <p:extLst>
      <p:ext uri="{BB962C8B-B14F-4D97-AF65-F5344CB8AC3E}">
        <p14:creationId xmlns:p14="http://schemas.microsoft.com/office/powerpoint/2010/main" val="292642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Dyrenes</a:t>
            </a:r>
            <a:r>
              <a:rPr lang="en-US" dirty="0" smtClean="0"/>
              <a:t> </a:t>
            </a:r>
            <a:r>
              <a:rPr lang="en-US" dirty="0" err="1" smtClean="0"/>
              <a:t>opståen</a:t>
            </a:r>
            <a:r>
              <a:rPr lang="en-US" dirty="0" smtClean="0"/>
              <a:t> </a:t>
            </a:r>
            <a:r>
              <a:rPr lang="en-US" dirty="0" err="1" smtClean="0"/>
              <a:t>efterfulgte</a:t>
            </a:r>
            <a:r>
              <a:rPr lang="en-US" dirty="0" smtClean="0"/>
              <a:t> de to </a:t>
            </a:r>
            <a:r>
              <a:rPr lang="en-US" dirty="0" err="1" smtClean="0"/>
              <a:t>gigantiske</a:t>
            </a:r>
            <a:r>
              <a:rPr lang="en-US" dirty="0" smtClean="0"/>
              <a:t> </a:t>
            </a:r>
            <a:r>
              <a:rPr lang="en-US" dirty="0" err="1" smtClean="0"/>
              <a:t>nedfrysninger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a:t>
            </a:r>
            <a:r>
              <a:rPr lang="en-US" dirty="0" err="1" smtClean="0"/>
              <a:t>Skeletbærende</a:t>
            </a:r>
            <a:r>
              <a:rPr lang="en-US" baseline="0" dirty="0" smtClean="0"/>
              <a:t> </a:t>
            </a:r>
            <a:r>
              <a:rPr lang="en-US" baseline="0" dirty="0" err="1" smtClean="0"/>
              <a:t>dyr</a:t>
            </a:r>
            <a:r>
              <a:rPr lang="en-US" baseline="0" dirty="0" smtClean="0"/>
              <a:t> </a:t>
            </a:r>
            <a:r>
              <a:rPr lang="en-US" baseline="0" dirty="0" err="1" smtClean="0"/>
              <a:t>fra</a:t>
            </a:r>
            <a:r>
              <a:rPr lang="en-US" baseline="0" dirty="0" smtClean="0"/>
              <a:t> </a:t>
            </a:r>
            <a:r>
              <a:rPr lang="en-US" baseline="0" dirty="0" err="1" smtClean="0"/>
              <a:t>tidlig</a:t>
            </a:r>
            <a:r>
              <a:rPr lang="en-US" baseline="0" dirty="0" smtClean="0"/>
              <a:t> </a:t>
            </a:r>
            <a:r>
              <a:rPr lang="en-US" baseline="0" dirty="0" err="1" smtClean="0"/>
              <a:t>Kambrian</a:t>
            </a:r>
            <a:r>
              <a:rPr lang="en-US" baseline="0" dirty="0" smtClean="0"/>
              <a:t> (ca. 515 Ma) </a:t>
            </a:r>
            <a:r>
              <a:rPr lang="en-US" baseline="0" dirty="0" err="1" smtClean="0"/>
              <a:t>ved</a:t>
            </a:r>
            <a:r>
              <a:rPr lang="en-US" baseline="0" dirty="0" smtClean="0"/>
              <a:t> </a:t>
            </a:r>
            <a:r>
              <a:rPr lang="en-US" baseline="0" dirty="0" err="1" smtClean="0"/>
              <a:t>Kap</a:t>
            </a:r>
            <a:r>
              <a:rPr lang="en-US" baseline="0" dirty="0" smtClean="0"/>
              <a:t> Weber, NØ </a:t>
            </a:r>
            <a:r>
              <a:rPr lang="en-US" baseline="0" dirty="0" err="1" smtClean="0"/>
              <a:t>Grønland</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Af</a:t>
            </a:r>
            <a:r>
              <a:rPr lang="en-US" dirty="0" smtClean="0"/>
              <a:t> Tais W. Dahl</a:t>
            </a:r>
          </a:p>
          <a:p>
            <a:endParaRPr lang="en-US" dirty="0"/>
          </a:p>
        </p:txBody>
      </p:sp>
      <p:sp>
        <p:nvSpPr>
          <p:cNvPr id="4" name="Slide Number Placeholder 3"/>
          <p:cNvSpPr>
            <a:spLocks noGrp="1"/>
          </p:cNvSpPr>
          <p:nvPr>
            <p:ph type="sldNum" sz="quarter" idx="10"/>
          </p:nvPr>
        </p:nvSpPr>
        <p:spPr/>
        <p:txBody>
          <a:bodyPr/>
          <a:lstStyle/>
          <a:p>
            <a:fld id="{6D2A95F5-3F44-854F-9396-6FB86AE08697}"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err="1" smtClean="0">
                <a:solidFill>
                  <a:schemeClr val="tx1"/>
                </a:solidFill>
                <a:effectLst/>
                <a:latin typeface="+mn-lt"/>
                <a:ea typeface="+mn-ea"/>
                <a:cs typeface="+mn-cs"/>
              </a:rPr>
              <a:t>Jordens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historie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4.5 </a:t>
            </a:r>
            <a:r>
              <a:rPr lang="en-US" sz="1200" kern="1200" dirty="0" err="1" smtClean="0">
                <a:solidFill>
                  <a:schemeClr val="tx1"/>
                </a:solidFill>
                <a:effectLst/>
                <a:latin typeface="+mn-lt"/>
                <a:ea typeface="+mn-ea"/>
                <a:cs typeface="+mn-cs"/>
              </a:rPr>
              <a:t>mia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år</a:t>
            </a:r>
            <a:r>
              <a:rPr lang="en-US" sz="1200" kern="1200" dirty="0" smtClean="0">
                <a:solidFill>
                  <a:schemeClr val="tx1"/>
                </a:solidFill>
                <a:effectLst/>
                <a:latin typeface="+mn-lt"/>
                <a:ea typeface="+mn-ea"/>
                <a:cs typeface="+mn-cs"/>
              </a:rPr>
              <a:t> lang.</a:t>
            </a: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Vi </a:t>
            </a:r>
            <a:r>
              <a:rPr lang="en-US" sz="1200" kern="1200" dirty="0" err="1" smtClean="0">
                <a:solidFill>
                  <a:schemeClr val="tx1"/>
                </a:solidFill>
                <a:effectLst/>
                <a:latin typeface="+mn-lt"/>
                <a:ea typeface="+mn-ea"/>
                <a:cs typeface="+mn-cs"/>
              </a:rPr>
              <a:t>ved</a:t>
            </a:r>
            <a:r>
              <a:rPr lang="en-US" sz="1200" kern="1200" dirty="0" smtClean="0">
                <a:solidFill>
                  <a:schemeClr val="tx1"/>
                </a:solidFill>
                <a:effectLst/>
                <a:latin typeface="+mn-lt"/>
                <a:ea typeface="+mn-ea"/>
                <a:cs typeface="+mn-cs"/>
              </a:rPr>
              <a:t> at der </a:t>
            </a:r>
            <a:r>
              <a:rPr lang="en-US" sz="1200" kern="1200" dirty="0" err="1" smtClean="0">
                <a:solidFill>
                  <a:schemeClr val="tx1"/>
                </a:solidFill>
                <a:effectLst/>
                <a:latin typeface="+mn-lt"/>
                <a:ea typeface="+mn-ea"/>
                <a:cs typeface="+mn-cs"/>
              </a:rPr>
              <a:t>har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været</a:t>
            </a:r>
            <a:r>
              <a:rPr lang="en-US" sz="1200" kern="1200" dirty="0" smtClean="0">
                <a:solidFill>
                  <a:schemeClr val="tx1"/>
                </a:solidFill>
                <a:effectLst/>
                <a:latin typeface="+mn-lt"/>
                <a:ea typeface="+mn-ea"/>
                <a:cs typeface="+mn-cs"/>
              </a:rPr>
              <a:t> liv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mere end 3.8 </a:t>
            </a:r>
            <a:r>
              <a:rPr lang="en-US" sz="1200" kern="1200" dirty="0" err="1" smtClean="0">
                <a:solidFill>
                  <a:schemeClr val="tx1"/>
                </a:solidFill>
                <a:effectLst/>
                <a:latin typeface="+mn-lt"/>
                <a:ea typeface="+mn-ea"/>
                <a:cs typeface="+mn-cs"/>
              </a:rPr>
              <a:t>mia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år</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t>
            </a:r>
            <a:r>
              <a:rPr lang="en-US" sz="1200" kern="1200" dirty="0" err="1" smtClean="0">
                <a:solidFill>
                  <a:schemeClr val="tx1"/>
                </a:solidFill>
                <a:effectLst/>
                <a:latin typeface="+mn-lt"/>
                <a:ea typeface="+mn-ea"/>
                <a:cs typeface="+mn-cs"/>
              </a:rPr>
              <a:t>livet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været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styrende</a:t>
            </a:r>
            <a:r>
              <a:rPr lang="en-US" sz="1200" kern="1200" baseline="0" dirty="0" smtClean="0">
                <a:solidFill>
                  <a:schemeClr val="tx1"/>
                </a:solidFill>
                <a:effectLst/>
                <a:latin typeface="+mn-lt"/>
                <a:ea typeface="+mn-ea"/>
                <a:cs typeface="+mn-cs"/>
              </a:rPr>
              <a:t> for </a:t>
            </a:r>
            <a:r>
              <a:rPr lang="en-US" sz="1200" kern="1200" baseline="0" dirty="0" err="1" smtClean="0">
                <a:solidFill>
                  <a:schemeClr val="tx1"/>
                </a:solidFill>
                <a:effectLst/>
                <a:latin typeface="+mn-lt"/>
                <a:ea typeface="+mn-ea"/>
                <a:cs typeface="+mn-cs"/>
              </a:rPr>
              <a:t>miljøets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udvikling</a:t>
            </a:r>
            <a:r>
              <a:rPr lang="en-US"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De </a:t>
            </a:r>
            <a:r>
              <a:rPr lang="en-US" sz="1200" kern="1200" dirty="0" err="1" smtClean="0">
                <a:solidFill>
                  <a:schemeClr val="tx1"/>
                </a:solidFill>
                <a:effectLst/>
                <a:latin typeface="+mn-lt"/>
                <a:ea typeface="+mn-ea"/>
                <a:cs typeface="+mn-cs"/>
              </a:rPr>
              <a:t>første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organismer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levede</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den </a:t>
            </a:r>
            <a:r>
              <a:rPr lang="en-US" sz="1200" kern="1200" dirty="0" err="1" smtClean="0">
                <a:solidFill>
                  <a:schemeClr val="tx1"/>
                </a:solidFill>
                <a:effectLst/>
                <a:latin typeface="+mn-lt"/>
                <a:ea typeface="+mn-ea"/>
                <a:cs typeface="+mn-cs"/>
              </a:rPr>
              <a:t>første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år</a:t>
            </a:r>
            <a:r>
              <a:rPr lang="en-US" sz="1200" kern="1200" dirty="0" smtClean="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indtil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ilt-producerende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fotosyntese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opstod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for </a:t>
            </a:r>
            <a:r>
              <a:rPr lang="en-US" sz="1200" kern="1200" baseline="0" dirty="0" err="1" smtClean="0">
                <a:solidFill>
                  <a:schemeClr val="tx1"/>
                </a:solidFill>
                <a:effectLst/>
                <a:latin typeface="+mn-lt"/>
                <a:ea typeface="+mn-ea"/>
                <a:cs typeface="+mn-cs"/>
              </a:rPr>
              <a:t>altid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forandrede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livsbetingelserne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Jorden</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Alligevel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dyrene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senere</a:t>
            </a:r>
            <a:r>
              <a:rPr lang="en-US" sz="1200" kern="1200" dirty="0" smtClean="0">
                <a:solidFill>
                  <a:schemeClr val="tx1"/>
                </a:solidFill>
                <a:effectLst/>
                <a:latin typeface="+mn-lt"/>
                <a:ea typeface="+mn-ea"/>
                <a:cs typeface="+mn-cs"/>
              </a:rPr>
              <a:t> store </a:t>
            </a:r>
            <a:r>
              <a:rPr lang="en-US" sz="1200" kern="1200" dirty="0" err="1" smtClean="0">
                <a:solidFill>
                  <a:schemeClr val="tx1"/>
                </a:solidFill>
                <a:effectLst/>
                <a:latin typeface="+mn-lt"/>
                <a:ea typeface="+mn-ea"/>
                <a:cs typeface="+mn-cs"/>
              </a:rPr>
              <a:t>dyr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først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opstået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langt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senere</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nemlig</a:t>
            </a:r>
            <a:r>
              <a:rPr lang="en-US" sz="1200" kern="1200" dirty="0" smtClean="0">
                <a:solidFill>
                  <a:schemeClr val="tx1"/>
                </a:solidFill>
                <a:effectLst/>
                <a:latin typeface="+mn-lt"/>
                <a:ea typeface="+mn-ea"/>
                <a:cs typeface="+mn-cs"/>
              </a:rPr>
              <a:t> for ca. 630-525 </a:t>
            </a:r>
            <a:r>
              <a:rPr lang="en-US" sz="1200" kern="1200" dirty="0" err="1" smtClean="0">
                <a:solidFill>
                  <a:schemeClr val="tx1"/>
                </a:solidFill>
                <a:effectLst/>
                <a:latin typeface="+mn-lt"/>
                <a:ea typeface="+mn-ea"/>
                <a:cs typeface="+mn-cs"/>
              </a:rPr>
              <a:t>mio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år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siden</a:t>
            </a:r>
            <a:r>
              <a:rPr lang="en-US" sz="1200" kern="120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En </a:t>
            </a:r>
            <a:r>
              <a:rPr lang="en-US" sz="1200" b="1" kern="1200" baseline="0" dirty="0" err="1" smtClean="0">
                <a:solidFill>
                  <a:schemeClr val="tx1"/>
                </a:solidFill>
                <a:effectLst/>
                <a:latin typeface="+mn-lt"/>
                <a:ea typeface="+mn-ea"/>
                <a:cs typeface="+mn-cs"/>
              </a:rPr>
              <a:t>forventet</a:t>
            </a:r>
            <a:r>
              <a:rPr lang="en-US" sz="1200" b="1" kern="1200" baseline="0" dirty="0" smtClean="0">
                <a:solidFill>
                  <a:schemeClr val="tx1"/>
                </a:solidFill>
                <a:effectLst/>
                <a:latin typeface="+mn-lt"/>
                <a:ea typeface="+mn-ea"/>
                <a:cs typeface="+mn-cs"/>
              </a:rPr>
              <a:t> </a:t>
            </a:r>
            <a:r>
              <a:rPr lang="en-US" sz="1200" b="1" kern="1200" baseline="0" dirty="0" err="1" smtClean="0">
                <a:solidFill>
                  <a:schemeClr val="tx1"/>
                </a:solidFill>
                <a:effectLst/>
                <a:latin typeface="+mn-lt"/>
                <a:ea typeface="+mn-ea"/>
                <a:cs typeface="+mn-cs"/>
              </a:rPr>
              <a:t>atmosfærisk</a:t>
            </a:r>
            <a:r>
              <a:rPr lang="en-US" sz="1200" b="1" kern="1200" baseline="0" dirty="0" smtClean="0">
                <a:solidFill>
                  <a:schemeClr val="tx1"/>
                </a:solidFill>
                <a:effectLst/>
                <a:latin typeface="+mn-lt"/>
                <a:ea typeface="+mn-ea"/>
                <a:cs typeface="+mn-cs"/>
              </a:rPr>
              <a:t> O2 </a:t>
            </a:r>
            <a:r>
              <a:rPr lang="en-US" sz="1200" b="1" kern="1200" baseline="0" dirty="0" err="1" smtClean="0">
                <a:solidFill>
                  <a:schemeClr val="tx1"/>
                </a:solidFill>
                <a:effectLst/>
                <a:latin typeface="+mn-lt"/>
                <a:ea typeface="+mn-ea"/>
                <a:cs typeface="+mn-cs"/>
              </a:rPr>
              <a:t>kurve</a:t>
            </a:r>
            <a:r>
              <a:rPr lang="en-US" sz="1200" b="1"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vist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er</a:t>
            </a:r>
            <a:r>
              <a:rPr lang="en-US" sz="1200" kern="1200" baseline="0" dirty="0" smtClean="0">
                <a:solidFill>
                  <a:schemeClr val="tx1"/>
                </a:solidFill>
                <a:effectLst/>
                <a:latin typeface="+mn-lt"/>
                <a:ea typeface="+mn-ea"/>
                <a:cs typeface="+mn-cs"/>
              </a:rPr>
              <a:t> dog kun et </a:t>
            </a:r>
            <a:r>
              <a:rPr lang="en-US" sz="1200" kern="1200" baseline="0" dirty="0" err="1" smtClean="0">
                <a:solidFill>
                  <a:schemeClr val="tx1"/>
                </a:solidFill>
                <a:effectLst/>
                <a:latin typeface="+mn-lt"/>
                <a:ea typeface="+mn-ea"/>
                <a:cs typeface="+mn-cs"/>
              </a:rPr>
              <a:t>bedste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gæt</a:t>
            </a:r>
            <a:r>
              <a:rPr lang="en-US" sz="1200" kern="1200" baseline="0" dirty="0" smtClean="0">
                <a:solidFill>
                  <a:schemeClr val="tx1"/>
                </a:solidFill>
                <a:effectLst/>
                <a:latin typeface="+mn-lt"/>
                <a:ea typeface="+mn-ea"/>
                <a:cs typeface="+mn-cs"/>
              </a:rPr>
              <a:t> (der </a:t>
            </a:r>
            <a:r>
              <a:rPr lang="en-US" sz="1200" kern="1200" baseline="0" dirty="0" err="1" smtClean="0">
                <a:solidFill>
                  <a:schemeClr val="tx1"/>
                </a:solidFill>
                <a:effectLst/>
                <a:latin typeface="+mn-lt"/>
                <a:ea typeface="+mn-ea"/>
                <a:cs typeface="+mn-cs"/>
              </a:rPr>
              <a:t>bla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baseres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på</a:t>
            </a:r>
            <a:r>
              <a:rPr lang="en-US" sz="1200" kern="1200" baseline="0" dirty="0" smtClean="0">
                <a:solidFill>
                  <a:schemeClr val="tx1"/>
                </a:solidFill>
                <a:effectLst/>
                <a:latin typeface="+mn-lt"/>
                <a:ea typeface="+mn-ea"/>
                <a:cs typeface="+mn-cs"/>
              </a:rPr>
              <a:t> at </a:t>
            </a:r>
            <a:r>
              <a:rPr lang="en-US" sz="1200" kern="1200" baseline="0" dirty="0" err="1" smtClean="0">
                <a:solidFill>
                  <a:schemeClr val="tx1"/>
                </a:solidFill>
                <a:effectLst/>
                <a:latin typeface="+mn-lt"/>
                <a:ea typeface="+mn-ea"/>
                <a:cs typeface="+mn-cs"/>
              </a:rPr>
              <a:t>dyrene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opstod</a:t>
            </a:r>
            <a:r>
              <a:rPr lang="en-US" sz="1200" kern="1200" baseline="0" dirty="0" smtClean="0">
                <a:solidFill>
                  <a:schemeClr val="tx1"/>
                </a:solidFill>
                <a:effectLst/>
                <a:latin typeface="+mn-lt"/>
                <a:ea typeface="+mn-ea"/>
                <a:cs typeface="+mn-cs"/>
              </a:rPr>
              <a:t> sent).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Med under 10%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nuværende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iltniveau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atmosfæren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betyder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det</a:t>
            </a:r>
            <a:r>
              <a:rPr lang="en-US" sz="1200" kern="1200" baseline="0" dirty="0" smtClean="0">
                <a:solidFill>
                  <a:schemeClr val="tx1"/>
                </a:solidFill>
                <a:effectLst/>
                <a:latin typeface="+mn-lt"/>
                <a:ea typeface="+mn-ea"/>
                <a:cs typeface="+mn-cs"/>
              </a:rPr>
              <a:t> at </a:t>
            </a:r>
            <a:r>
              <a:rPr lang="en-US" sz="1200" kern="1200" baseline="0" dirty="0" err="1" smtClean="0">
                <a:solidFill>
                  <a:schemeClr val="tx1"/>
                </a:solidFill>
                <a:effectLst/>
                <a:latin typeface="+mn-lt"/>
                <a:ea typeface="+mn-ea"/>
                <a:cs typeface="+mn-cs"/>
              </a:rPr>
              <a:t>havet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praktisk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talt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var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anoksisk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kun </a:t>
            </a:r>
            <a:r>
              <a:rPr lang="en-US" sz="1200" kern="1200" baseline="0" dirty="0" err="1" smtClean="0">
                <a:solidFill>
                  <a:schemeClr val="tx1"/>
                </a:solidFill>
                <a:effectLst/>
                <a:latin typeface="+mn-lt"/>
                <a:ea typeface="+mn-ea"/>
                <a:cs typeface="+mn-cs"/>
              </a:rPr>
              <a:t>overfladevandet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iltet</a:t>
            </a:r>
            <a:r>
              <a:rPr lang="en-US" sz="1200" kern="1200" baseline="0" dirty="0" smtClean="0">
                <a:solidFill>
                  <a:schemeClr val="tx1"/>
                </a:solidFill>
                <a:effectLst/>
                <a:latin typeface="+mn-lt"/>
                <a:ea typeface="+mn-ea"/>
                <a:cs typeface="+mn-cs"/>
              </a:rPr>
              <a:t>. Nu </a:t>
            </a:r>
            <a:r>
              <a:rPr lang="en-US" sz="1200" kern="1200" baseline="0" dirty="0" err="1" smtClean="0">
                <a:solidFill>
                  <a:schemeClr val="tx1"/>
                </a:solidFill>
                <a:effectLst/>
                <a:latin typeface="+mn-lt"/>
                <a:ea typeface="+mn-ea"/>
                <a:cs typeface="+mn-cs"/>
              </a:rPr>
              <a:t>har</a:t>
            </a:r>
            <a:r>
              <a:rPr lang="en-US" sz="1200" kern="1200" baseline="0" dirty="0" smtClean="0">
                <a:solidFill>
                  <a:schemeClr val="tx1"/>
                </a:solidFill>
                <a:effectLst/>
                <a:latin typeface="+mn-lt"/>
                <a:ea typeface="+mn-ea"/>
                <a:cs typeface="+mn-cs"/>
              </a:rPr>
              <a:t> vi </a:t>
            </a:r>
            <a:r>
              <a:rPr lang="en-US" sz="1200" kern="1200" baseline="0" dirty="0" err="1" smtClean="0">
                <a:solidFill>
                  <a:schemeClr val="tx1"/>
                </a:solidFill>
                <a:effectLst/>
                <a:latin typeface="+mn-lt"/>
                <a:ea typeface="+mn-ea"/>
                <a:cs typeface="+mn-cs"/>
              </a:rPr>
              <a:t>imidlertid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udviklet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geokemiske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metoder</a:t>
            </a:r>
            <a:r>
              <a:rPr lang="en-US" sz="1200" kern="1200" baseline="0" dirty="0" smtClean="0">
                <a:solidFill>
                  <a:schemeClr val="tx1"/>
                </a:solidFill>
                <a:effectLst/>
                <a:latin typeface="+mn-lt"/>
                <a:ea typeface="+mn-ea"/>
                <a:cs typeface="+mn-cs"/>
              </a:rPr>
              <a:t>, der </a:t>
            </a:r>
            <a:r>
              <a:rPr lang="en-US" sz="1200" kern="1200" baseline="0" dirty="0" err="1" smtClean="0">
                <a:solidFill>
                  <a:schemeClr val="tx1"/>
                </a:solidFill>
                <a:effectLst/>
                <a:latin typeface="+mn-lt"/>
                <a:ea typeface="+mn-ea"/>
                <a:cs typeface="+mn-cs"/>
              </a:rPr>
              <a:t>kan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teste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hvornår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verdenshavet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blev</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iltet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Vi </a:t>
            </a:r>
            <a:r>
              <a:rPr lang="en-US" sz="1200" kern="1200" baseline="0" dirty="0" err="1" smtClean="0">
                <a:solidFill>
                  <a:schemeClr val="tx1"/>
                </a:solidFill>
                <a:effectLst/>
                <a:latin typeface="+mn-lt"/>
                <a:ea typeface="+mn-ea"/>
                <a:cs typeface="+mn-cs"/>
              </a:rPr>
              <a:t>ved</a:t>
            </a:r>
            <a:r>
              <a:rPr lang="en-US" sz="1200" kern="1200" baseline="0" dirty="0" smtClean="0">
                <a:solidFill>
                  <a:schemeClr val="tx1"/>
                </a:solidFill>
                <a:effectLst/>
                <a:latin typeface="+mn-lt"/>
                <a:ea typeface="+mn-ea"/>
                <a:cs typeface="+mn-cs"/>
              </a:rPr>
              <a:t> at </a:t>
            </a:r>
            <a:r>
              <a:rPr lang="en-US" sz="1200" kern="1200" baseline="0" dirty="0" err="1" smtClean="0">
                <a:solidFill>
                  <a:schemeClr val="tx1"/>
                </a:solidFill>
                <a:effectLst/>
                <a:latin typeface="+mn-lt"/>
                <a:ea typeface="+mn-ea"/>
                <a:cs typeface="+mn-cs"/>
              </a:rPr>
              <a:t>dyrene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efterfølgende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blev</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udsat</a:t>
            </a:r>
            <a:r>
              <a:rPr lang="en-US" sz="1200" kern="1200" baseline="0" dirty="0" smtClean="0">
                <a:solidFill>
                  <a:schemeClr val="tx1"/>
                </a:solidFill>
                <a:effectLst/>
                <a:latin typeface="+mn-lt"/>
                <a:ea typeface="+mn-ea"/>
                <a:cs typeface="+mn-cs"/>
              </a:rPr>
              <a:t> for </a:t>
            </a:r>
            <a:r>
              <a:rPr lang="en-US" sz="1200" kern="1200" baseline="0" dirty="0" err="1" smtClean="0">
                <a:solidFill>
                  <a:schemeClr val="tx1"/>
                </a:solidFill>
                <a:effectLst/>
                <a:latin typeface="+mn-lt"/>
                <a:ea typeface="+mn-ea"/>
                <a:cs typeface="+mn-cs"/>
              </a:rPr>
              <a:t>masseuddøen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tider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hvor</a:t>
            </a:r>
            <a:r>
              <a:rPr lang="en-US" sz="1200" kern="1200" baseline="0" dirty="0" smtClean="0">
                <a:solidFill>
                  <a:schemeClr val="tx1"/>
                </a:solidFill>
                <a:effectLst/>
                <a:latin typeface="+mn-lt"/>
                <a:ea typeface="+mn-ea"/>
                <a:cs typeface="+mn-cs"/>
              </a:rPr>
              <a:t> de </a:t>
            </a:r>
            <a:r>
              <a:rPr lang="en-US" sz="1200" kern="1200" baseline="0" dirty="0" err="1" smtClean="0">
                <a:solidFill>
                  <a:schemeClr val="tx1"/>
                </a:solidFill>
                <a:effectLst/>
                <a:latin typeface="+mn-lt"/>
                <a:ea typeface="+mn-ea"/>
                <a:cs typeface="+mn-cs"/>
              </a:rPr>
              <a:t>anoxiske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zoner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havet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spredte</a:t>
            </a:r>
            <a:r>
              <a:rPr lang="en-US" sz="1200" kern="1200" baseline="0" dirty="0" smtClean="0">
                <a:solidFill>
                  <a:schemeClr val="tx1"/>
                </a:solidFill>
                <a:effectLst/>
                <a:latin typeface="+mn-lt"/>
                <a:ea typeface="+mn-ea"/>
                <a:cs typeface="+mn-cs"/>
              </a:rPr>
              <a:t> sig. </a:t>
            </a:r>
            <a:r>
              <a:rPr lang="en-US" sz="1200" kern="1200" baseline="0" dirty="0" err="1" smtClean="0">
                <a:solidFill>
                  <a:schemeClr val="tx1"/>
                </a:solidFill>
                <a:effectLst/>
                <a:latin typeface="+mn-lt"/>
                <a:ea typeface="+mn-ea"/>
                <a:cs typeface="+mn-cs"/>
              </a:rPr>
              <a:t>Altså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peger</a:t>
            </a:r>
            <a:r>
              <a:rPr lang="en-US" sz="1200" kern="1200" baseline="0" dirty="0" smtClean="0">
                <a:solidFill>
                  <a:schemeClr val="tx1"/>
                </a:solidFill>
                <a:effectLst/>
                <a:latin typeface="+mn-lt"/>
                <a:ea typeface="+mn-ea"/>
                <a:cs typeface="+mn-cs"/>
              </a:rPr>
              <a:t> alt </a:t>
            </a:r>
            <a:r>
              <a:rPr lang="en-US" sz="1200" kern="1200" baseline="0" dirty="0" err="1" smtClean="0">
                <a:solidFill>
                  <a:schemeClr val="tx1"/>
                </a:solidFill>
                <a:effectLst/>
                <a:latin typeface="+mn-lt"/>
                <a:ea typeface="+mn-ea"/>
                <a:cs typeface="+mn-cs"/>
              </a:rPr>
              <a:t>på</a:t>
            </a:r>
            <a:r>
              <a:rPr lang="en-US" sz="1200" kern="1200" baseline="0" dirty="0" smtClean="0">
                <a:solidFill>
                  <a:schemeClr val="tx1"/>
                </a:solidFill>
                <a:effectLst/>
                <a:latin typeface="+mn-lt"/>
                <a:ea typeface="+mn-ea"/>
                <a:cs typeface="+mn-cs"/>
              </a:rPr>
              <a:t> en </a:t>
            </a:r>
            <a:r>
              <a:rPr lang="en-US" sz="1200" kern="1200" baseline="0" dirty="0" err="1" smtClean="0">
                <a:solidFill>
                  <a:schemeClr val="tx1"/>
                </a:solidFill>
                <a:effectLst/>
                <a:latin typeface="+mn-lt"/>
                <a:ea typeface="+mn-ea"/>
                <a:cs typeface="+mn-cs"/>
              </a:rPr>
              <a:t>tæt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tilknytning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mellem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udslettelse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marine </a:t>
            </a:r>
            <a:r>
              <a:rPr lang="en-US" sz="1200" kern="1200" baseline="0" dirty="0" err="1" smtClean="0">
                <a:solidFill>
                  <a:schemeClr val="tx1"/>
                </a:solidFill>
                <a:effectLst/>
                <a:latin typeface="+mn-lt"/>
                <a:ea typeface="+mn-ea"/>
                <a:cs typeface="+mn-cs"/>
              </a:rPr>
              <a:t>dyr</a:t>
            </a:r>
            <a:r>
              <a:rPr lang="en-US" sz="1200" kern="1200" baseline="0" dirty="0" smtClean="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I </a:t>
            </a:r>
            <a:r>
              <a:rPr lang="en-US" sz="1200" kern="1200" baseline="0" dirty="0" err="1" smtClean="0">
                <a:solidFill>
                  <a:schemeClr val="tx1"/>
                </a:solidFill>
                <a:effectLst/>
                <a:latin typeface="+mn-lt"/>
                <a:ea typeface="+mn-ea"/>
                <a:cs typeface="+mn-cs"/>
              </a:rPr>
              <a:t>mit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projekt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jeg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kortlægge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iltning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tiden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hvor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dyrene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opstod</a:t>
            </a:r>
            <a:r>
              <a:rPr lang="en-US" sz="1200" kern="1200" baseline="0" dirty="0" smtClean="0">
                <a:solidFill>
                  <a:schemeClr val="tx1"/>
                </a:solidFill>
                <a:effectLst/>
                <a:latin typeface="+mn-lt"/>
                <a:ea typeface="+mn-ea"/>
                <a:cs typeface="+mn-cs"/>
              </a:rPr>
              <a:t> (PEGE).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Illustration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Tais W. Dahl</a:t>
            </a:r>
          </a:p>
        </p:txBody>
      </p:sp>
      <p:sp>
        <p:nvSpPr>
          <p:cNvPr id="4" name="Slide Number Placeholder 3"/>
          <p:cNvSpPr>
            <a:spLocks noGrp="1"/>
          </p:cNvSpPr>
          <p:nvPr>
            <p:ph type="sldNum" sz="quarter" idx="10"/>
          </p:nvPr>
        </p:nvSpPr>
        <p:spPr/>
        <p:txBody>
          <a:bodyPr/>
          <a:lstStyle/>
          <a:p>
            <a:fld id="{6D2A95F5-3F44-854F-9396-6FB86AE08697}"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Illustration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Tais W. Dahl</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17</a:t>
            </a:fld>
            <a:endParaRPr lang="en-US"/>
          </a:p>
        </p:txBody>
      </p:sp>
    </p:spTree>
    <p:extLst>
      <p:ext uri="{BB962C8B-B14F-4D97-AF65-F5344CB8AC3E}">
        <p14:creationId xmlns:p14="http://schemas.microsoft.com/office/powerpoint/2010/main" val="391898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Illustration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Tais W. Dahl</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18</a:t>
            </a:fld>
            <a:endParaRPr lang="en-US"/>
          </a:p>
        </p:txBody>
      </p:sp>
    </p:spTree>
    <p:extLst>
      <p:ext uri="{BB962C8B-B14F-4D97-AF65-F5344CB8AC3E}">
        <p14:creationId xmlns:p14="http://schemas.microsoft.com/office/powerpoint/2010/main" val="33126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Illustration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Tais W. Dahl</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19</a:t>
            </a:fld>
            <a:endParaRPr lang="en-US"/>
          </a:p>
        </p:txBody>
      </p:sp>
    </p:spTree>
    <p:extLst>
      <p:ext uri="{BB962C8B-B14F-4D97-AF65-F5344CB8AC3E}">
        <p14:creationId xmlns:p14="http://schemas.microsoft.com/office/powerpoint/2010/main" val="3495640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Illustration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Tais W. Dahl</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20</a:t>
            </a:fld>
            <a:endParaRPr lang="en-US"/>
          </a:p>
        </p:txBody>
      </p:sp>
    </p:spTree>
    <p:extLst>
      <p:ext uri="{BB962C8B-B14F-4D97-AF65-F5344CB8AC3E}">
        <p14:creationId xmlns:p14="http://schemas.microsoft.com/office/powerpoint/2010/main" val="2637675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Illustration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Tais W. Dahl</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21</a:t>
            </a:fld>
            <a:endParaRPr lang="en-US"/>
          </a:p>
        </p:txBody>
      </p:sp>
    </p:spTree>
    <p:extLst>
      <p:ext uri="{BB962C8B-B14F-4D97-AF65-F5344CB8AC3E}">
        <p14:creationId xmlns:p14="http://schemas.microsoft.com/office/powerpoint/2010/main" val="4142439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a:t>
            </a:r>
            <a:r>
              <a:rPr lang="en-US" dirty="0" err="1" smtClean="0"/>
              <a:t>millioner</a:t>
            </a:r>
            <a:r>
              <a:rPr lang="en-US" dirty="0" smtClean="0"/>
              <a:t> </a:t>
            </a:r>
            <a:r>
              <a:rPr lang="en-US" dirty="0" err="1" smtClean="0"/>
              <a:t>arter</a:t>
            </a:r>
            <a:r>
              <a:rPr lang="en-US" dirty="0" smtClean="0"/>
              <a:t> </a:t>
            </a:r>
            <a:r>
              <a:rPr lang="en-US" dirty="0" err="1" smtClean="0"/>
              <a:t>af</a:t>
            </a:r>
            <a:r>
              <a:rPr lang="en-US" dirty="0" smtClean="0"/>
              <a:t> </a:t>
            </a:r>
            <a:r>
              <a:rPr lang="en-US" dirty="0" err="1" smtClean="0"/>
              <a:t>dyr</a:t>
            </a:r>
            <a:endParaRPr lang="en-US" dirty="0" smtClean="0"/>
          </a:p>
          <a:p>
            <a:r>
              <a:rPr lang="en-US" dirty="0" err="1" smtClean="0"/>
              <a:t>Foto</a:t>
            </a:r>
            <a:r>
              <a:rPr lang="en-US" dirty="0" smtClean="0"/>
              <a:t>: Google </a:t>
            </a:r>
            <a:r>
              <a:rPr lang="en-US" dirty="0" err="1" smtClean="0"/>
              <a:t>Billeder</a:t>
            </a:r>
            <a:r>
              <a:rPr lang="en-US" dirty="0" smtClean="0"/>
              <a:t> – </a:t>
            </a:r>
            <a:r>
              <a:rPr lang="en-US" dirty="0" err="1" smtClean="0"/>
              <a:t>søg</a:t>
            </a:r>
            <a:r>
              <a:rPr lang="en-US" dirty="0" smtClean="0"/>
              <a:t> </a:t>
            </a:r>
            <a:r>
              <a:rPr lang="en-US" dirty="0" err="1" smtClean="0"/>
              <a:t>på</a:t>
            </a:r>
            <a:r>
              <a:rPr lang="en-US" dirty="0" smtClean="0"/>
              <a:t> FN’s </a:t>
            </a:r>
            <a:r>
              <a:rPr lang="en-US" dirty="0" err="1" smtClean="0"/>
              <a:t>biodiversitetsdag</a:t>
            </a:r>
            <a:r>
              <a:rPr lang="en-US" dirty="0" smtClean="0"/>
              <a:t> </a:t>
            </a:r>
            <a:r>
              <a:rPr lang="en-US" dirty="0" err="1" smtClean="0"/>
              <a:t>plakat</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a:t>
            </a:fld>
            <a:endParaRPr lang="en-US"/>
          </a:p>
        </p:txBody>
      </p:sp>
    </p:spTree>
    <p:extLst>
      <p:ext uri="{BB962C8B-B14F-4D97-AF65-F5344CB8AC3E}">
        <p14:creationId xmlns:p14="http://schemas.microsoft.com/office/powerpoint/2010/main" val="304247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Illustration </a:t>
            </a:r>
            <a:r>
              <a:rPr lang="en-US" sz="1200" kern="1200" baseline="0" dirty="0" err="1" smtClean="0">
                <a:solidFill>
                  <a:schemeClr val="tx1"/>
                </a:solidFill>
                <a:effectLst/>
                <a:latin typeface="+mn-lt"/>
                <a:ea typeface="+mn-ea"/>
                <a:cs typeface="+mn-cs"/>
              </a:rPr>
              <a:t>af</a:t>
            </a:r>
            <a:r>
              <a:rPr lang="en-US" sz="1200" kern="1200" baseline="0" dirty="0" smtClean="0">
                <a:solidFill>
                  <a:schemeClr val="tx1"/>
                </a:solidFill>
                <a:effectLst/>
                <a:latin typeface="+mn-lt"/>
                <a:ea typeface="+mn-ea"/>
                <a:cs typeface="+mn-cs"/>
              </a:rPr>
              <a:t> Tais W. Dahl</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22</a:t>
            </a:fld>
            <a:endParaRPr lang="en-US"/>
          </a:p>
        </p:txBody>
      </p:sp>
    </p:spTree>
    <p:extLst>
      <p:ext uri="{BB962C8B-B14F-4D97-AF65-F5344CB8AC3E}">
        <p14:creationId xmlns:p14="http://schemas.microsoft.com/office/powerpoint/2010/main" val="3117421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Google </a:t>
            </a:r>
            <a:r>
              <a:rPr lang="en-US" dirty="0" err="1" smtClean="0"/>
              <a:t>billeder</a:t>
            </a:r>
            <a:r>
              <a:rPr lang="en-US" dirty="0" smtClean="0"/>
              <a:t> – Hamersley</a:t>
            </a:r>
            <a:r>
              <a:rPr lang="en-US" baseline="0" dirty="0" smtClean="0"/>
              <a:t> Banded Iron Formation</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24</a:t>
            </a:fld>
            <a:endParaRPr lang="en-US"/>
          </a:p>
        </p:txBody>
      </p:sp>
    </p:spTree>
    <p:extLst>
      <p:ext uri="{BB962C8B-B14F-4D97-AF65-F5344CB8AC3E}">
        <p14:creationId xmlns:p14="http://schemas.microsoft.com/office/powerpoint/2010/main" val="1668986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smtClean="0">
                <a:solidFill>
                  <a:schemeClr val="tx1"/>
                </a:solidFill>
                <a:effectLst/>
                <a:latin typeface="+mn-lt"/>
                <a:ea typeface="+mn-ea"/>
                <a:cs typeface="+mn-cs"/>
              </a:rPr>
              <a:t>Alt </a:t>
            </a:r>
            <a:r>
              <a:rPr lang="da-DK" sz="1200" kern="1200" dirty="0" smtClean="0">
                <a:solidFill>
                  <a:schemeClr val="tx1"/>
                </a:solidFill>
                <a:effectLst/>
                <a:latin typeface="+mn-lt"/>
                <a:ea typeface="+mn-ea"/>
                <a:cs typeface="+mn-cs"/>
              </a:rPr>
              <a:t>liv her på Jorden er bygget op af celler, der </a:t>
            </a:r>
          </a:p>
          <a:p>
            <a:r>
              <a:rPr lang="da-DK" sz="1200" kern="1200" dirty="0" smtClean="0">
                <a:solidFill>
                  <a:schemeClr val="tx1"/>
                </a:solidFill>
                <a:effectLst/>
                <a:latin typeface="+mn-lt"/>
                <a:ea typeface="+mn-ea"/>
                <a:cs typeface="+mn-cs"/>
              </a:rPr>
              <a:t>både har </a:t>
            </a:r>
          </a:p>
          <a:p>
            <a:r>
              <a:rPr lang="da-DK" sz="1200" b="1" kern="1200" dirty="0" smtClean="0">
                <a:solidFill>
                  <a:schemeClr val="tx1"/>
                </a:solidFill>
                <a:effectLst/>
                <a:latin typeface="+mn-lt"/>
                <a:ea typeface="+mn-ea"/>
                <a:cs typeface="+mn-cs"/>
              </a:rPr>
              <a:t>evnen til at omsætte energi (et stofskifte) </a:t>
            </a:r>
          </a:p>
          <a:p>
            <a:r>
              <a:rPr lang="da-DK" sz="1200" b="1" kern="1200" dirty="0" smtClean="0">
                <a:solidFill>
                  <a:schemeClr val="tx1"/>
                </a:solidFill>
                <a:effectLst/>
                <a:latin typeface="+mn-lt"/>
                <a:ea typeface="+mn-ea"/>
                <a:cs typeface="+mn-cs"/>
              </a:rPr>
              <a:t>+ hukommelse, som de kan bringe videre til næste generation. </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26</a:t>
            </a:fld>
            <a:endParaRPr lang="en-US"/>
          </a:p>
        </p:txBody>
      </p:sp>
    </p:spTree>
    <p:extLst>
      <p:ext uri="{BB962C8B-B14F-4D97-AF65-F5344CB8AC3E}">
        <p14:creationId xmlns:p14="http://schemas.microsoft.com/office/powerpoint/2010/main" val="4201866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smtClean="0">
                <a:solidFill>
                  <a:schemeClr val="tx1"/>
                </a:solidFill>
                <a:effectLst/>
                <a:latin typeface="+mn-lt"/>
                <a:ea typeface="+mn-ea"/>
                <a:cs typeface="+mn-cs"/>
              </a:rPr>
              <a:t>Alt liv er bygget på op med samme byggeklodser og arbejder med samme operativsystem. </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Det er et klart tegn på at nuværende liv </a:t>
            </a:r>
            <a:r>
              <a:rPr lang="da-DK" sz="1200" b="1" kern="1200" dirty="0" smtClean="0">
                <a:solidFill>
                  <a:schemeClr val="tx1"/>
                </a:solidFill>
                <a:effectLst/>
                <a:latin typeface="+mn-lt"/>
                <a:ea typeface="+mn-ea"/>
                <a:cs typeface="+mn-cs"/>
              </a:rPr>
              <a:t>har fælles stamfader.</a:t>
            </a:r>
            <a:r>
              <a:rPr lang="da-DK" sz="1200" kern="1200" dirty="0" smtClean="0">
                <a:solidFill>
                  <a:schemeClr val="tx1"/>
                </a:solidFill>
                <a:effectLst/>
                <a:latin typeface="+mn-lt"/>
                <a:ea typeface="+mn-ea"/>
                <a:cs typeface="+mn-cs"/>
              </a:rPr>
              <a:t> Livet er opstået mindst en gang og alt tyder på at det foregik her på Jorden. Hvis der engang var flere slags operativsystemer, så ser det ud som om de andre er blevet slået ud nu.</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Vi ved ikke hvordan livet opstod. Det er ikke lykkedes nogen at genskabe liv ud fra ikke-liv. Alligevel virker det sandsynligt at den første biokemi foregik i en såkaldt RNA verden. RNA er en form nukleinsyre, som netop bærer både hukommelse og kan omsætte energi.</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Illustration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fra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supplerende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materiale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David, L.A. and </a:t>
            </a:r>
            <a:r>
              <a:rPr lang="en-US" sz="1200" kern="1200" dirty="0" err="1" smtClean="0">
                <a:solidFill>
                  <a:schemeClr val="tx1"/>
                </a:solidFill>
                <a:latin typeface="+mn-lt"/>
                <a:ea typeface="+mn-ea"/>
                <a:cs typeface="+mn-cs"/>
              </a:rPr>
              <a:t>Alm</a:t>
            </a:r>
            <a:r>
              <a:rPr lang="en-US" sz="1200" kern="1200" dirty="0" smtClean="0">
                <a:solidFill>
                  <a:schemeClr val="tx1"/>
                </a:solidFill>
                <a:latin typeface="+mn-lt"/>
                <a:ea typeface="+mn-ea"/>
                <a:cs typeface="+mn-cs"/>
              </a:rPr>
              <a:t>, E.J. (2011) Rapid evolutionary innovation during an </a:t>
            </a:r>
            <a:r>
              <a:rPr lang="en-US" sz="1200" kern="1200" dirty="0" err="1" smtClean="0">
                <a:solidFill>
                  <a:schemeClr val="tx1"/>
                </a:solidFill>
                <a:latin typeface="+mn-lt"/>
                <a:ea typeface="+mn-ea"/>
                <a:cs typeface="+mn-cs"/>
              </a:rPr>
              <a:t>Archaean</a:t>
            </a:r>
            <a:r>
              <a:rPr lang="en-US" sz="1200" kern="1200" dirty="0" smtClean="0">
                <a:solidFill>
                  <a:schemeClr val="tx1"/>
                </a:solidFill>
                <a:latin typeface="+mn-lt"/>
                <a:ea typeface="+mn-ea"/>
                <a:cs typeface="+mn-cs"/>
              </a:rPr>
              <a:t> genetic expansion. Nature 469, 93-96.</a:t>
            </a:r>
          </a:p>
          <a:p>
            <a:endParaRPr lang="en-US" dirty="0" smtClean="0"/>
          </a:p>
          <a:p>
            <a:r>
              <a:rPr lang="en-US" dirty="0" err="1" smtClean="0"/>
              <a:t>Fotos</a:t>
            </a:r>
            <a:r>
              <a:rPr lang="en-US" dirty="0" smtClean="0"/>
              <a:t> </a:t>
            </a:r>
            <a:r>
              <a:rPr lang="en-US" dirty="0" err="1" smtClean="0"/>
              <a:t>fra</a:t>
            </a:r>
            <a:r>
              <a:rPr lang="en-US" dirty="0" smtClean="0"/>
              <a:t> </a:t>
            </a:r>
            <a:r>
              <a:rPr lang="en-US" dirty="0" err="1" smtClean="0"/>
              <a:t>totallylookslike.com</a:t>
            </a:r>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27</a:t>
            </a:fld>
            <a:endParaRPr lang="en-US"/>
          </a:p>
        </p:txBody>
      </p:sp>
    </p:spTree>
    <p:extLst>
      <p:ext uri="{BB962C8B-B14F-4D97-AF65-F5344CB8AC3E}">
        <p14:creationId xmlns:p14="http://schemas.microsoft.com/office/powerpoint/2010/main" val="2738560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Fotos</a:t>
            </a:r>
            <a:r>
              <a:rPr lang="en-US" dirty="0" smtClean="0"/>
              <a:t>: Google </a:t>
            </a:r>
            <a:r>
              <a:rPr lang="en-US" dirty="0" err="1" smtClean="0"/>
              <a:t>billeder</a:t>
            </a:r>
            <a:r>
              <a:rPr lang="en-US" dirty="0" smtClean="0"/>
              <a:t>: DNA</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28</a:t>
            </a:fld>
            <a:endParaRPr lang="en-US"/>
          </a:p>
        </p:txBody>
      </p:sp>
    </p:spTree>
    <p:extLst>
      <p:ext uri="{BB962C8B-B14F-4D97-AF65-F5344CB8AC3E}">
        <p14:creationId xmlns:p14="http://schemas.microsoft.com/office/powerpoint/2010/main" val="12817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dirty="0" smtClean="0"/>
              <a:t>Tertiary structure of </a:t>
            </a:r>
            <a:r>
              <a:rPr lang="en-US" dirty="0" err="1" smtClean="0"/>
              <a:t>tRNA</a:t>
            </a:r>
            <a:r>
              <a:rPr lang="en-US" dirty="0" smtClean="0"/>
              <a:t>. </a:t>
            </a:r>
            <a:r>
              <a:rPr lang="en-US" i="1" dirty="0" smtClean="0"/>
              <a:t>CCA tail</a:t>
            </a:r>
            <a:r>
              <a:rPr lang="en-US" dirty="0" smtClean="0"/>
              <a:t> in yellow, </a:t>
            </a:r>
            <a:r>
              <a:rPr lang="en-US" i="1" dirty="0" smtClean="0"/>
              <a:t>Acceptor stem</a:t>
            </a:r>
            <a:r>
              <a:rPr lang="en-US" dirty="0" smtClean="0"/>
              <a:t> in purple, </a:t>
            </a:r>
            <a:r>
              <a:rPr lang="en-US" i="1" dirty="0" smtClean="0"/>
              <a:t>Variable loop</a:t>
            </a:r>
            <a:r>
              <a:rPr lang="en-US" dirty="0" smtClean="0"/>
              <a:t> in orange, </a:t>
            </a:r>
            <a:r>
              <a:rPr lang="en-US" i="1" dirty="0" smtClean="0"/>
              <a:t>D arm</a:t>
            </a:r>
            <a:r>
              <a:rPr lang="en-US" dirty="0" smtClean="0"/>
              <a:t> in red, </a:t>
            </a:r>
            <a:r>
              <a:rPr lang="en-US" i="1" dirty="0" smtClean="0"/>
              <a:t>Anticodon arm</a:t>
            </a:r>
            <a:r>
              <a:rPr lang="en-US" dirty="0" smtClean="0"/>
              <a:t> in blue with </a:t>
            </a:r>
            <a:r>
              <a:rPr lang="en-US" i="1" dirty="0" smtClean="0"/>
              <a:t>Anticodon</a:t>
            </a:r>
            <a:r>
              <a:rPr lang="en-US" dirty="0" smtClean="0"/>
              <a:t> in black, </a:t>
            </a:r>
            <a:r>
              <a:rPr lang="en-US" i="1" dirty="0" smtClean="0"/>
              <a:t>T arm</a:t>
            </a:r>
            <a:r>
              <a:rPr lang="en-US" dirty="0" smtClean="0"/>
              <a:t> in green.</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dirty="0" smtClean="0"/>
              <a:t>Secondary </a:t>
            </a:r>
            <a:r>
              <a:rPr lang="en-US" i="1" dirty="0" smtClean="0"/>
              <a:t>cloverleaf structure</a:t>
            </a:r>
            <a:r>
              <a:rPr lang="en-US" dirty="0" smtClean="0"/>
              <a:t> of </a:t>
            </a:r>
            <a:r>
              <a:rPr lang="en-US" dirty="0" err="1" smtClean="0"/>
              <a:t>tRNA</a:t>
            </a:r>
            <a:r>
              <a:rPr lang="en-US" baseline="30000" dirty="0" err="1" smtClean="0"/>
              <a:t>Phe</a:t>
            </a:r>
            <a:r>
              <a:rPr lang="en-US" dirty="0" smtClean="0"/>
              <a:t> from yeast.</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Fotos</a:t>
            </a:r>
            <a:r>
              <a:rPr lang="en-US" baseline="0" dirty="0" smtClean="0"/>
              <a:t>: </a:t>
            </a:r>
            <a:r>
              <a:rPr lang="en-US" baseline="0" dirty="0" err="1" smtClean="0"/>
              <a:t>wikipedia</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677A867-91FA-6143-B944-53410C12FD4F}" type="slidenum">
              <a:rPr lang="en-US" smtClean="0"/>
              <a:t>29</a:t>
            </a:fld>
            <a:endParaRPr lang="en-US"/>
          </a:p>
        </p:txBody>
      </p:sp>
    </p:spTree>
    <p:extLst>
      <p:ext uri="{BB962C8B-B14F-4D97-AF65-F5344CB8AC3E}">
        <p14:creationId xmlns:p14="http://schemas.microsoft.com/office/powerpoint/2010/main" val="2169746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 </a:t>
            </a:r>
            <a:r>
              <a:rPr lang="en-US" dirty="0" err="1" smtClean="0"/>
              <a:t>findes</a:t>
            </a:r>
            <a:r>
              <a:rPr lang="en-US" dirty="0" smtClean="0"/>
              <a:t> et </a:t>
            </a:r>
            <a:r>
              <a:rPr lang="en-US" dirty="0" err="1" smtClean="0"/>
              <a:t>hav</a:t>
            </a:r>
            <a:r>
              <a:rPr lang="en-US" dirty="0" smtClean="0"/>
              <a:t> </a:t>
            </a:r>
            <a:r>
              <a:rPr lang="en-US" dirty="0" err="1" smtClean="0"/>
              <a:t>af</a:t>
            </a:r>
            <a:r>
              <a:rPr lang="en-US" dirty="0" smtClean="0"/>
              <a:t> </a:t>
            </a:r>
            <a:r>
              <a:rPr lang="en-US" dirty="0" err="1" smtClean="0"/>
              <a:t>kemiske</a:t>
            </a:r>
            <a:r>
              <a:rPr lang="en-US" dirty="0" smtClean="0"/>
              <a:t> </a:t>
            </a:r>
            <a:r>
              <a:rPr lang="en-US" dirty="0" err="1" smtClean="0"/>
              <a:t>reaktioner</a:t>
            </a:r>
            <a:r>
              <a:rPr lang="en-US" dirty="0" smtClean="0"/>
              <a:t>,</a:t>
            </a:r>
            <a:r>
              <a:rPr lang="en-US" baseline="0" dirty="0" smtClean="0"/>
              <a:t> </a:t>
            </a:r>
            <a:r>
              <a:rPr lang="en-US" baseline="0" dirty="0" err="1" smtClean="0"/>
              <a:t>som</a:t>
            </a:r>
            <a:r>
              <a:rPr lang="en-US" baseline="0" dirty="0" smtClean="0"/>
              <a:t> </a:t>
            </a:r>
            <a:r>
              <a:rPr lang="en-US" baseline="0" dirty="0" err="1" smtClean="0"/>
              <a:t>bakterier</a:t>
            </a:r>
            <a:r>
              <a:rPr lang="en-US" baseline="0" dirty="0" smtClean="0"/>
              <a:t> </a:t>
            </a:r>
            <a:r>
              <a:rPr lang="en-US" baseline="0" dirty="0" err="1" smtClean="0"/>
              <a:t>kan</a:t>
            </a:r>
            <a:r>
              <a:rPr lang="en-US" baseline="0" dirty="0" smtClean="0"/>
              <a:t> </a:t>
            </a:r>
            <a:r>
              <a:rPr lang="en-US" baseline="0" dirty="0" err="1" smtClean="0"/>
              <a:t>udnytte</a:t>
            </a:r>
            <a:r>
              <a:rPr lang="en-US" baseline="0" dirty="0" smtClean="0"/>
              <a:t> </a:t>
            </a:r>
            <a:r>
              <a:rPr lang="en-US" baseline="0" dirty="0" err="1" smtClean="0"/>
              <a:t>i</a:t>
            </a:r>
            <a:r>
              <a:rPr lang="en-US" baseline="0" dirty="0" smtClean="0"/>
              <a:t> </a:t>
            </a:r>
            <a:r>
              <a:rPr lang="en-US" baseline="0" dirty="0" err="1" smtClean="0"/>
              <a:t>deres</a:t>
            </a:r>
            <a:r>
              <a:rPr lang="en-US" baseline="0" dirty="0" smtClean="0"/>
              <a:t> </a:t>
            </a:r>
            <a:r>
              <a:rPr lang="en-US" baseline="0" dirty="0" err="1" smtClean="0"/>
              <a:t>energistofskifte</a:t>
            </a:r>
            <a:r>
              <a:rPr lang="en-US" baseline="0" dirty="0" smtClean="0"/>
              <a:t>.</a:t>
            </a:r>
          </a:p>
          <a:p>
            <a:r>
              <a:rPr lang="en-US" baseline="0" dirty="0" smtClean="0"/>
              <a:t>De </a:t>
            </a:r>
            <a:r>
              <a:rPr lang="en-US" baseline="0" dirty="0" err="1" smtClean="0"/>
              <a:t>vigtigste</a:t>
            </a:r>
            <a:r>
              <a:rPr lang="en-US" baseline="0" dirty="0" smtClean="0"/>
              <a:t> </a:t>
            </a:r>
            <a:r>
              <a:rPr lang="en-US" baseline="0" dirty="0" err="1" smtClean="0"/>
              <a:t>er</a:t>
            </a:r>
            <a:r>
              <a:rPr lang="en-US" baseline="0" dirty="0" smtClean="0"/>
              <a:t> </a:t>
            </a:r>
            <a:r>
              <a:rPr lang="en-US" baseline="0" dirty="0" err="1" smtClean="0"/>
              <a:t>fotosyntese</a:t>
            </a:r>
            <a:r>
              <a:rPr lang="en-US" baseline="0" dirty="0" smtClean="0"/>
              <a:t> </a:t>
            </a:r>
            <a:r>
              <a:rPr lang="en-US" baseline="0" dirty="0" err="1" smtClean="0"/>
              <a:t>og</a:t>
            </a:r>
            <a:r>
              <a:rPr lang="en-US" baseline="0" dirty="0" smtClean="0"/>
              <a:t> </a:t>
            </a:r>
            <a:r>
              <a:rPr lang="en-US" baseline="0" dirty="0" err="1" smtClean="0"/>
              <a:t>aerob</a:t>
            </a:r>
            <a:r>
              <a:rPr lang="en-US" baseline="0" dirty="0" smtClean="0"/>
              <a:t> </a:t>
            </a:r>
            <a:r>
              <a:rPr lang="en-US" baseline="0" dirty="0" err="1" smtClean="0"/>
              <a:t>forbrædning</a:t>
            </a:r>
            <a:r>
              <a:rPr lang="en-US" baseline="0" dirty="0" smtClean="0"/>
              <a:t>.</a:t>
            </a:r>
          </a:p>
          <a:p>
            <a:endParaRPr lang="en-US" baseline="0" dirty="0" smtClean="0"/>
          </a:p>
          <a:p>
            <a:r>
              <a:rPr lang="en-US" baseline="0" dirty="0" smtClean="0"/>
              <a:t>Illustration </a:t>
            </a:r>
            <a:r>
              <a:rPr lang="en-US" baseline="0" dirty="0" err="1" smtClean="0"/>
              <a:t>af</a:t>
            </a:r>
            <a:r>
              <a:rPr lang="en-US" baseline="0" dirty="0" smtClean="0"/>
              <a:t> </a:t>
            </a:r>
            <a:r>
              <a:rPr lang="en-US" baseline="0" dirty="0" err="1" smtClean="0"/>
              <a:t>spændingsrækken</a:t>
            </a:r>
            <a:r>
              <a:rPr lang="en-US" baseline="0" dirty="0" smtClean="0"/>
              <a:t> / redox potentials. </a:t>
            </a:r>
            <a:r>
              <a:rPr lang="en-US" baseline="0" dirty="0" err="1" smtClean="0"/>
              <a:t>Søg</a:t>
            </a:r>
            <a:r>
              <a:rPr lang="en-US" baseline="0" dirty="0" smtClean="0"/>
              <a:t> </a:t>
            </a:r>
            <a:r>
              <a:rPr lang="en-US" baseline="0" dirty="0" err="1" smtClean="0"/>
              <a:t>google</a:t>
            </a:r>
            <a:r>
              <a:rPr lang="en-US" baseline="0" dirty="0" smtClean="0"/>
              <a:t> </a:t>
            </a:r>
            <a:r>
              <a:rPr lang="en-US" baseline="0" dirty="0" err="1" smtClean="0"/>
              <a:t>billeder</a:t>
            </a:r>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30</a:t>
            </a:fld>
            <a:endParaRPr lang="en-US"/>
          </a:p>
        </p:txBody>
      </p:sp>
    </p:spTree>
    <p:extLst>
      <p:ext uri="{BB962C8B-B14F-4D97-AF65-F5344CB8AC3E}">
        <p14:creationId xmlns:p14="http://schemas.microsoft.com/office/powerpoint/2010/main" val="2801521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En </a:t>
            </a:r>
            <a:r>
              <a:rPr lang="en-US" sz="1200" b="1" kern="1200" dirty="0" err="1" smtClean="0">
                <a:solidFill>
                  <a:schemeClr val="tx1"/>
                </a:solidFill>
                <a:effectLst/>
                <a:latin typeface="+mn-lt"/>
                <a:ea typeface="+mn-ea"/>
                <a:cs typeface="+mn-cs"/>
              </a:rPr>
              <a:t>af</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disse</a:t>
            </a:r>
            <a:r>
              <a:rPr lang="en-US" sz="1200" b="1" kern="1200" dirty="0" smtClean="0">
                <a:solidFill>
                  <a:schemeClr val="tx1"/>
                </a:solidFill>
                <a:effectLst/>
                <a:latin typeface="+mn-lt"/>
                <a:ea typeface="+mn-ea"/>
                <a:cs typeface="+mn-cs"/>
              </a:rPr>
              <a:t> aerobe </a:t>
            </a:r>
            <a:r>
              <a:rPr lang="en-US" sz="1200" b="1" kern="1200" dirty="0" err="1" smtClean="0">
                <a:solidFill>
                  <a:schemeClr val="tx1"/>
                </a:solidFill>
                <a:effectLst/>
                <a:latin typeface="+mn-lt"/>
                <a:ea typeface="+mn-ea"/>
                <a:cs typeface="+mn-cs"/>
              </a:rPr>
              <a:t>celler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var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forgængeren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til</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nutidige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mitokondrier</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Mitokondriet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sammen</a:t>
            </a:r>
            <a:r>
              <a:rPr lang="en-US" sz="1200" kern="1200" dirty="0" smtClean="0">
                <a:solidFill>
                  <a:schemeClr val="tx1"/>
                </a:solidFill>
                <a:effectLst/>
                <a:latin typeface="+mn-lt"/>
                <a:ea typeface="+mn-ea"/>
                <a:cs typeface="+mn-cs"/>
              </a:rPr>
              <a:t> med en </a:t>
            </a:r>
            <a:r>
              <a:rPr lang="en-US" sz="1200" kern="1200" dirty="0" err="1" smtClean="0">
                <a:solidFill>
                  <a:schemeClr val="tx1"/>
                </a:solidFill>
                <a:effectLst/>
                <a:latin typeface="+mn-lt"/>
                <a:ea typeface="+mn-ea"/>
                <a:cs typeface="+mn-cs"/>
              </a:rPr>
              <a:t>bakteriecelle</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faktisk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kravlede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cellen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skabte</a:t>
            </a:r>
            <a:r>
              <a:rPr lang="en-US" sz="1200" kern="1200" dirty="0" smtClean="0">
                <a:solidFill>
                  <a:schemeClr val="tx1"/>
                </a:solidFill>
                <a:effectLst/>
                <a:latin typeface="+mn-lt"/>
                <a:ea typeface="+mn-ea"/>
                <a:cs typeface="+mn-cs"/>
              </a:rPr>
              <a:t> den eukaryote </a:t>
            </a:r>
            <a:r>
              <a:rPr lang="en-US" sz="1200" kern="1200" dirty="0" err="1" smtClean="0">
                <a:solidFill>
                  <a:schemeClr val="tx1"/>
                </a:solidFill>
                <a:effectLst/>
                <a:latin typeface="+mn-lt"/>
                <a:ea typeface="+mn-ea"/>
                <a:cs typeface="+mn-cs"/>
              </a:rPr>
              <a:t>celle</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Hermed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blev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spillereglerne</a:t>
            </a:r>
            <a:r>
              <a:rPr lang="en-US" sz="1200" kern="1200" dirty="0" smtClean="0">
                <a:solidFill>
                  <a:schemeClr val="tx1"/>
                </a:solidFill>
                <a:effectLst/>
                <a:latin typeface="+mn-lt"/>
                <a:ea typeface="+mn-ea"/>
                <a:cs typeface="+mn-cs"/>
              </a:rPr>
              <a:t> for liv for </a:t>
            </a:r>
            <a:r>
              <a:rPr lang="en-US" sz="1200" kern="1200" dirty="0" err="1" smtClean="0">
                <a:solidFill>
                  <a:schemeClr val="tx1"/>
                </a:solidFill>
                <a:effectLst/>
                <a:latin typeface="+mn-lt"/>
                <a:ea typeface="+mn-ea"/>
                <a:cs typeface="+mn-cs"/>
              </a:rPr>
              <a:t>alvor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ændret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Eukaryoterne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får</a:t>
            </a:r>
            <a:r>
              <a:rPr lang="en-US" sz="1200" kern="1200" dirty="0" smtClean="0">
                <a:solidFill>
                  <a:schemeClr val="tx1"/>
                </a:solidFill>
                <a:effectLst/>
                <a:latin typeface="+mn-lt"/>
                <a:ea typeface="+mn-ea"/>
                <a:cs typeface="+mn-cs"/>
              </a:rPr>
              <a:t> et </a:t>
            </a:r>
            <a:r>
              <a:rPr lang="en-US" sz="1200" kern="1200" dirty="0" err="1" smtClean="0">
                <a:solidFill>
                  <a:schemeClr val="tx1"/>
                </a:solidFill>
                <a:effectLst/>
                <a:latin typeface="+mn-lt"/>
                <a:ea typeface="+mn-ea"/>
                <a:cs typeface="+mn-cs"/>
              </a:rPr>
              <a:t>kemisk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energi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overskud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gør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dem</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konkurrencedygtige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kampen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overlevelse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forbrænding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sukkerstoffer</a:t>
            </a:r>
            <a:r>
              <a:rPr lang="en-US" sz="1200" kern="1200" dirty="0" smtClean="0">
                <a:solidFill>
                  <a:schemeClr val="tx1"/>
                </a:solidFill>
                <a:effectLst/>
                <a:latin typeface="+mn-lt"/>
                <a:ea typeface="+mn-ea"/>
                <a:cs typeface="+mn-cs"/>
              </a:rPr>
              <a:t> med </a:t>
            </a:r>
            <a:r>
              <a:rPr lang="en-US" sz="1200" kern="1200" dirty="0" err="1" smtClean="0">
                <a:solidFill>
                  <a:schemeClr val="tx1"/>
                </a:solidFill>
                <a:effectLst/>
                <a:latin typeface="+mn-lt"/>
                <a:ea typeface="+mn-ea"/>
                <a:cs typeface="+mn-cs"/>
              </a:rPr>
              <a:t>ilt</a:t>
            </a:r>
            <a:r>
              <a:rPr lang="en-US" sz="1200" kern="1200" dirty="0" smtClean="0">
                <a:solidFill>
                  <a:schemeClr val="tx1"/>
                </a:solidFill>
                <a:effectLst/>
                <a:latin typeface="+mn-lt"/>
                <a:ea typeface="+mn-ea"/>
                <a:cs typeface="+mn-cs"/>
              </a:rPr>
              <a:t> giver mere </a:t>
            </a:r>
            <a:r>
              <a:rPr lang="en-US" sz="1200" kern="1200" dirty="0" err="1" smtClean="0">
                <a:solidFill>
                  <a:schemeClr val="tx1"/>
                </a:solidFill>
                <a:effectLst/>
                <a:latin typeface="+mn-lt"/>
                <a:ea typeface="+mn-ea"/>
                <a:cs typeface="+mn-cs"/>
              </a:rPr>
              <a:t>energi</a:t>
            </a:r>
            <a:r>
              <a:rPr lang="en-US" sz="1200" kern="1200" dirty="0" smtClean="0">
                <a:solidFill>
                  <a:schemeClr val="tx1"/>
                </a:solidFill>
                <a:effectLst/>
                <a:latin typeface="+mn-lt"/>
                <a:ea typeface="+mn-ea"/>
                <a:cs typeface="+mn-cs"/>
              </a:rPr>
              <a:t> per </a:t>
            </a:r>
            <a:r>
              <a:rPr lang="en-US" sz="1200" kern="1200" dirty="0" err="1" smtClean="0">
                <a:solidFill>
                  <a:schemeClr val="tx1"/>
                </a:solidFill>
                <a:effectLst/>
                <a:latin typeface="+mn-lt"/>
                <a:ea typeface="+mn-ea"/>
                <a:cs typeface="+mn-cs"/>
              </a:rPr>
              <a:t>reaktion</a:t>
            </a:r>
            <a:r>
              <a:rPr lang="en-US" sz="1200" kern="1200" dirty="0" smtClean="0">
                <a:solidFill>
                  <a:schemeClr val="tx1"/>
                </a:solidFill>
                <a:effectLst/>
                <a:latin typeface="+mn-lt"/>
                <a:ea typeface="+mn-ea"/>
                <a:cs typeface="+mn-cs"/>
              </a:rPr>
              <a:t> end </a:t>
            </a:r>
            <a:r>
              <a:rPr lang="en-US" sz="1200" kern="1200" dirty="0" err="1" smtClean="0">
                <a:solidFill>
                  <a:schemeClr val="tx1"/>
                </a:solidFill>
                <a:effectLst/>
                <a:latin typeface="+mn-lt"/>
                <a:ea typeface="+mn-ea"/>
                <a:cs typeface="+mn-cs"/>
              </a:rPr>
              <a:t>noget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andet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stofskifte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Cyanobakterierne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altså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betingelser</a:t>
            </a:r>
            <a:r>
              <a:rPr lang="en-US" sz="1200" kern="1200" dirty="0" smtClean="0">
                <a:solidFill>
                  <a:schemeClr val="tx1"/>
                </a:solidFill>
                <a:effectLst/>
                <a:latin typeface="+mn-lt"/>
                <a:ea typeface="+mn-ea"/>
                <a:cs typeface="+mn-cs"/>
              </a:rPr>
              <a:t> for </a:t>
            </a:r>
            <a:r>
              <a:rPr lang="en-US" sz="1200" kern="1200" dirty="0" err="1" smtClean="0">
                <a:solidFill>
                  <a:schemeClr val="tx1"/>
                </a:solidFill>
                <a:effectLst/>
                <a:latin typeface="+mn-lt"/>
                <a:ea typeface="+mn-ea"/>
                <a:cs typeface="+mn-cs"/>
              </a:rPr>
              <a:t>eukaryoterne</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sammen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til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styre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kulstofkredsløbene</a:t>
            </a:r>
            <a:r>
              <a:rPr lang="en-US" sz="1200" kern="1200" dirty="0" smtClean="0">
                <a:solidFill>
                  <a:schemeClr val="tx1"/>
                </a:solidFill>
                <a:effectLst/>
                <a:latin typeface="+mn-lt"/>
                <a:ea typeface="+mn-ea"/>
                <a:cs typeface="+mn-cs"/>
              </a:rPr>
              <a:t> over </a:t>
            </a:r>
            <a:r>
              <a:rPr lang="en-US" sz="1200" kern="1200" dirty="0" err="1" smtClean="0">
                <a:solidFill>
                  <a:schemeClr val="tx1"/>
                </a:solidFill>
                <a:effectLst/>
                <a:latin typeface="+mn-lt"/>
                <a:ea typeface="+mn-ea"/>
                <a:cs typeface="+mn-cs"/>
              </a:rPr>
              <a:t>lange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tidskala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Jorden</a:t>
            </a:r>
            <a:r>
              <a:rPr lang="en-US" sz="1200" kern="1200" dirty="0" smtClean="0">
                <a:solidFill>
                  <a:schemeClr val="tx1"/>
                </a:solidFill>
                <a:effectLst/>
                <a:latin typeface="+mn-lt"/>
                <a:ea typeface="+mn-ea"/>
                <a:cs typeface="+mn-cs"/>
              </a:rPr>
              <a:t>.</a:t>
            </a:r>
          </a:p>
          <a:p>
            <a:endParaRPr lang="en-US" dirty="0" smtClean="0"/>
          </a:p>
          <a:p>
            <a:r>
              <a:rPr lang="en-US" dirty="0" err="1" smtClean="0"/>
              <a:t>Fotos</a:t>
            </a:r>
            <a:r>
              <a:rPr lang="en-US" dirty="0" smtClean="0"/>
              <a:t> </a:t>
            </a:r>
            <a:r>
              <a:rPr lang="en-US" dirty="0" err="1" smtClean="0"/>
              <a:t>fra</a:t>
            </a:r>
            <a:r>
              <a:rPr lang="en-US" dirty="0" smtClean="0"/>
              <a:t> Google</a:t>
            </a:r>
            <a:r>
              <a:rPr lang="en-US" baseline="0" dirty="0" smtClean="0"/>
              <a:t> </a:t>
            </a:r>
            <a:r>
              <a:rPr lang="en-US" baseline="0" dirty="0" err="1" smtClean="0"/>
              <a:t>Billeder</a:t>
            </a:r>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31</a:t>
            </a:fld>
            <a:endParaRPr lang="en-US"/>
          </a:p>
        </p:txBody>
      </p:sp>
    </p:spTree>
    <p:extLst>
      <p:ext uri="{BB962C8B-B14F-4D97-AF65-F5344CB8AC3E}">
        <p14:creationId xmlns:p14="http://schemas.microsoft.com/office/powerpoint/2010/main" val="1539462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Scheme of light reactions in oxygenic photosynthesis. Photosystem II oxidizes a water molecule, harvesting the electron that will be used to synthesize NADPH, and producing an electrochemical gradient through the release of protons (H </a:t>
            </a:r>
            <a:r>
              <a:rPr lang="en-US" dirty="0" err="1" smtClean="0"/>
              <a:t>þ</a:t>
            </a:r>
            <a:r>
              <a:rPr lang="en-US" dirty="0" smtClean="0"/>
              <a:t> ) that will be used by ATP synthase to drive phosphorylation of ADP. The ATP and NADPH that are produced are used by the Calvin cycle for CO 2 fixation (dark reactions).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baseline="0" dirty="0" smtClean="0"/>
              <a:t> </a:t>
            </a:r>
            <a:r>
              <a:rPr lang="en-US" baseline="0" dirty="0" err="1" smtClean="0"/>
              <a:t>af</a:t>
            </a:r>
            <a:r>
              <a:rPr lang="en-US" baseline="0" dirty="0" smtClean="0"/>
              <a:t> </a:t>
            </a:r>
            <a:r>
              <a:rPr lang="en-US" baseline="0" dirty="0" err="1" smtClean="0"/>
              <a:t>blad</a:t>
            </a:r>
            <a:r>
              <a:rPr lang="en-US" baseline="0" dirty="0" smtClean="0"/>
              <a:t> </a:t>
            </a:r>
            <a:r>
              <a:rPr lang="en-US" dirty="0" err="1" smtClean="0"/>
              <a:t>fra</a:t>
            </a:r>
            <a:r>
              <a:rPr lang="en-US" dirty="0" smtClean="0"/>
              <a:t> Google</a:t>
            </a:r>
            <a:r>
              <a:rPr lang="en-US" baseline="0" dirty="0" smtClean="0"/>
              <a:t> </a:t>
            </a:r>
            <a:r>
              <a:rPr lang="en-US" baseline="0" dirty="0" err="1" smtClean="0"/>
              <a:t>Billeder</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a:t>
            </a:r>
            <a:r>
              <a:rPr lang="en-US" dirty="0" err="1" smtClean="0"/>
              <a:t>af</a:t>
            </a:r>
            <a:r>
              <a:rPr lang="en-US" dirty="0" smtClean="0"/>
              <a:t> de </a:t>
            </a:r>
            <a:r>
              <a:rPr lang="en-US" dirty="0" err="1" smtClean="0"/>
              <a:t>koblede</a:t>
            </a:r>
            <a:r>
              <a:rPr lang="en-US" dirty="0" smtClean="0"/>
              <a:t> </a:t>
            </a:r>
            <a:r>
              <a:rPr lang="en-US" dirty="0" err="1" smtClean="0"/>
              <a:t>fotosystemer</a:t>
            </a:r>
            <a:r>
              <a:rPr lang="en-US" dirty="0" smtClean="0"/>
              <a:t> </a:t>
            </a:r>
            <a:r>
              <a:rPr lang="en-US" dirty="0" err="1" smtClean="0"/>
              <a:t>involveret</a:t>
            </a:r>
            <a:r>
              <a:rPr lang="en-US" baseline="0" dirty="0" smtClean="0"/>
              <a:t> </a:t>
            </a:r>
            <a:r>
              <a:rPr lang="en-US" baseline="0" dirty="0" err="1" smtClean="0"/>
              <a:t>i</a:t>
            </a:r>
            <a:r>
              <a:rPr lang="en-US" baseline="0" dirty="0" smtClean="0"/>
              <a:t> den aerobe </a:t>
            </a:r>
            <a:r>
              <a:rPr lang="en-US" baseline="0" dirty="0" err="1" smtClean="0"/>
              <a:t>fotosyntese</a:t>
            </a:r>
            <a:r>
              <a:rPr lang="en-US" baseline="0" dirty="0" smtClean="0"/>
              <a:t> </a:t>
            </a:r>
            <a:r>
              <a:rPr lang="en-US" baseline="0" dirty="0" err="1" smtClean="0"/>
              <a:t>fra</a:t>
            </a:r>
            <a:r>
              <a:rPr lang="en-US" baseline="0" dirty="0" smtClean="0"/>
              <a:t> </a:t>
            </a:r>
            <a:r>
              <a:rPr lang="en-US" dirty="0" smtClean="0"/>
              <a:t>Chapter 22 – Engineered Cyanobacteria: Research and Application in Bioenergy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32</a:t>
            </a:fld>
            <a:endParaRPr lang="en-US"/>
          </a:p>
        </p:txBody>
      </p:sp>
    </p:spTree>
    <p:extLst>
      <p:ext uri="{BB962C8B-B14F-4D97-AF65-F5344CB8AC3E}">
        <p14:creationId xmlns:p14="http://schemas.microsoft.com/office/powerpoint/2010/main" val="2213543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smtClean="0">
                <a:solidFill>
                  <a:schemeClr val="tx1"/>
                </a:solidFill>
                <a:effectLst/>
                <a:latin typeface="+mn-lt"/>
                <a:ea typeface="+mn-ea"/>
                <a:cs typeface="+mn-cs"/>
              </a:rPr>
              <a:t>Alt liv er bygget på op med samme byggeklodser og arbejder med samme operativsystem. </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Det er et klart tegn på at nuværende liv </a:t>
            </a:r>
            <a:r>
              <a:rPr lang="da-DK" sz="1200" b="1" kern="1200" dirty="0" smtClean="0">
                <a:solidFill>
                  <a:schemeClr val="tx1"/>
                </a:solidFill>
                <a:effectLst/>
                <a:latin typeface="+mn-lt"/>
                <a:ea typeface="+mn-ea"/>
                <a:cs typeface="+mn-cs"/>
              </a:rPr>
              <a:t>har fælles stamfader.</a:t>
            </a:r>
            <a:r>
              <a:rPr lang="da-DK" sz="1200" kern="1200" dirty="0" smtClean="0">
                <a:solidFill>
                  <a:schemeClr val="tx1"/>
                </a:solidFill>
                <a:effectLst/>
                <a:latin typeface="+mn-lt"/>
                <a:ea typeface="+mn-ea"/>
                <a:cs typeface="+mn-cs"/>
              </a:rPr>
              <a:t> Livet er opstået mindst en gang og alt tyder på at det foregik her på Jorden. Hvis der engang var flere slags operativsystemer, så ser det ud som om de andre er blevet slået ud nu.</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Vi ved ikke hvordan livet opstod. Det er ikke lykkedes nogen at genskabe liv ud fra ikke-liv. Alligevel virker det sandsynligt at den første biokemi foregik i en såkaldt RNA verden. RNA er en form nukleinsyre, som netop bærer både hukommelse og kan omsætte energi.</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Illustration efter: </a:t>
            </a:r>
            <a:r>
              <a:rPr lang="en-US" sz="1200" kern="1200" dirty="0" smtClean="0">
                <a:solidFill>
                  <a:schemeClr val="tx1"/>
                </a:solidFill>
                <a:latin typeface="+mn-lt"/>
                <a:ea typeface="+mn-ea"/>
                <a:cs typeface="+mn-cs"/>
              </a:rPr>
              <a:t>David, L.A. and </a:t>
            </a:r>
            <a:r>
              <a:rPr lang="en-US" sz="1200" kern="1200" dirty="0" err="1" smtClean="0">
                <a:solidFill>
                  <a:schemeClr val="tx1"/>
                </a:solidFill>
                <a:latin typeface="+mn-lt"/>
                <a:ea typeface="+mn-ea"/>
                <a:cs typeface="+mn-cs"/>
              </a:rPr>
              <a:t>Alm</a:t>
            </a:r>
            <a:r>
              <a:rPr lang="en-US" sz="1200" kern="1200" dirty="0" smtClean="0">
                <a:solidFill>
                  <a:schemeClr val="tx1"/>
                </a:solidFill>
                <a:latin typeface="+mn-lt"/>
                <a:ea typeface="+mn-ea"/>
                <a:cs typeface="+mn-cs"/>
              </a:rPr>
              <a:t>, E.J. (2011) Rapid evolutionary innovation during an </a:t>
            </a:r>
            <a:r>
              <a:rPr lang="en-US" sz="1200" kern="1200" dirty="0" err="1" smtClean="0">
                <a:solidFill>
                  <a:schemeClr val="tx1"/>
                </a:solidFill>
                <a:latin typeface="+mn-lt"/>
                <a:ea typeface="+mn-ea"/>
                <a:cs typeface="+mn-cs"/>
              </a:rPr>
              <a:t>Archaean</a:t>
            </a:r>
            <a:r>
              <a:rPr lang="en-US" sz="1200" kern="1200" dirty="0" smtClean="0">
                <a:solidFill>
                  <a:schemeClr val="tx1"/>
                </a:solidFill>
                <a:latin typeface="+mn-lt"/>
                <a:ea typeface="+mn-ea"/>
                <a:cs typeface="+mn-cs"/>
              </a:rPr>
              <a:t> genetic expansion. Nature 469, 93-96.</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34</a:t>
            </a:fld>
            <a:endParaRPr lang="en-US"/>
          </a:p>
        </p:txBody>
      </p:sp>
    </p:spTree>
    <p:extLst>
      <p:ext uri="{BB962C8B-B14F-4D97-AF65-F5344CB8AC3E}">
        <p14:creationId xmlns:p14="http://schemas.microsoft.com/office/powerpoint/2010/main" val="273856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Fotos</a:t>
            </a:r>
            <a:r>
              <a:rPr lang="en-US" dirty="0" smtClean="0"/>
              <a:t>:</a:t>
            </a:r>
          </a:p>
          <a:p>
            <a:r>
              <a:rPr lang="en-US" dirty="0" smtClean="0"/>
              <a:t>Gif</a:t>
            </a:r>
            <a:r>
              <a:rPr lang="en-US" baseline="0" dirty="0" smtClean="0"/>
              <a:t> animation “bacterial growth” </a:t>
            </a:r>
            <a:r>
              <a:rPr lang="en-US" baseline="0" dirty="0" err="1" smtClean="0"/>
              <a:t>søg</a:t>
            </a:r>
            <a:r>
              <a:rPr lang="en-US" baseline="0" dirty="0" smtClean="0"/>
              <a:t> Google </a:t>
            </a:r>
            <a:r>
              <a:rPr lang="en-US" baseline="0" dirty="0" err="1" smtClean="0"/>
              <a:t>billeder</a:t>
            </a:r>
            <a:endParaRPr lang="en-US" baseline="0" dirty="0" smtClean="0"/>
          </a:p>
          <a:p>
            <a:r>
              <a:rPr lang="en-US" baseline="0" dirty="0" err="1" smtClean="0"/>
              <a:t>Geobacter</a:t>
            </a:r>
            <a:r>
              <a:rPr lang="en-US" baseline="0" dirty="0" smtClean="0"/>
              <a:t> </a:t>
            </a:r>
            <a:r>
              <a:rPr lang="en-US" baseline="0" dirty="0" err="1" smtClean="0"/>
              <a:t>rettigheder</a:t>
            </a:r>
            <a:r>
              <a:rPr lang="en-US" baseline="0" dirty="0" smtClean="0"/>
              <a:t> </a:t>
            </a:r>
            <a:r>
              <a:rPr lang="en-US" baseline="0" dirty="0" err="1" smtClean="0"/>
              <a:t>frikøbt</a:t>
            </a:r>
            <a:r>
              <a:rPr lang="en-US" baseline="0" dirty="0" smtClean="0"/>
              <a:t> </a:t>
            </a:r>
            <a:r>
              <a:rPr lang="en-US" baseline="0" dirty="0" err="1" smtClean="0"/>
              <a:t>af</a:t>
            </a:r>
            <a:r>
              <a:rPr lang="en-US" baseline="0" dirty="0" smtClean="0"/>
              <a:t> </a:t>
            </a:r>
            <a:r>
              <a:rPr lang="en-US" baseline="0" dirty="0" err="1" smtClean="0"/>
              <a:t>Videnskabsklubben</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a:t>
            </a:fld>
            <a:endParaRPr lang="en-US"/>
          </a:p>
        </p:txBody>
      </p:sp>
    </p:spTree>
    <p:extLst>
      <p:ext uri="{BB962C8B-B14F-4D97-AF65-F5344CB8AC3E}">
        <p14:creationId xmlns:p14="http://schemas.microsoft.com/office/powerpoint/2010/main" val="38806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 </a:t>
            </a:r>
            <a:r>
              <a:rPr lang="en-US" dirty="0" err="1" smtClean="0"/>
              <a:t>er</a:t>
            </a:r>
            <a:r>
              <a:rPr lang="en-US" dirty="0" smtClean="0"/>
              <a:t> </a:t>
            </a:r>
            <a:r>
              <a:rPr lang="en-US" dirty="0" err="1" smtClean="0"/>
              <a:t>træet</a:t>
            </a:r>
            <a:r>
              <a:rPr lang="en-US" dirty="0" smtClean="0"/>
              <a:t> </a:t>
            </a:r>
            <a:r>
              <a:rPr lang="en-US" dirty="0" err="1" smtClean="0"/>
              <a:t>omorganiseret</a:t>
            </a:r>
            <a:r>
              <a:rPr lang="en-US" dirty="0" smtClean="0"/>
              <a:t>. </a:t>
            </a:r>
            <a:r>
              <a:rPr lang="en-US" dirty="0" err="1" smtClean="0"/>
              <a:t>Afstande</a:t>
            </a:r>
            <a:r>
              <a:rPr lang="en-US" dirty="0" smtClean="0"/>
              <a:t> </a:t>
            </a:r>
            <a:r>
              <a:rPr lang="en-US" dirty="0" err="1" smtClean="0"/>
              <a:t>langs</a:t>
            </a:r>
            <a:r>
              <a:rPr lang="en-US" dirty="0" smtClean="0"/>
              <a:t> </a:t>
            </a:r>
            <a:r>
              <a:rPr lang="en-US" dirty="0" err="1" smtClean="0"/>
              <a:t>grenene</a:t>
            </a:r>
            <a:r>
              <a:rPr lang="en-US" dirty="0" smtClean="0"/>
              <a:t> </a:t>
            </a:r>
            <a:r>
              <a:rPr lang="en-US" dirty="0" err="1" smtClean="0"/>
              <a:t>på</a:t>
            </a:r>
            <a:r>
              <a:rPr lang="en-US" dirty="0" smtClean="0"/>
              <a:t> </a:t>
            </a:r>
            <a:r>
              <a:rPr lang="en-US" dirty="0" err="1" smtClean="0"/>
              <a:t>træet</a:t>
            </a:r>
            <a:r>
              <a:rPr lang="en-US" dirty="0" smtClean="0"/>
              <a:t> </a:t>
            </a:r>
            <a:r>
              <a:rPr lang="en-US" dirty="0" err="1" smtClean="0"/>
              <a:t>afspejler</a:t>
            </a:r>
            <a:r>
              <a:rPr lang="en-US" dirty="0" smtClean="0"/>
              <a:t> </a:t>
            </a:r>
            <a:r>
              <a:rPr lang="en-US" dirty="0" err="1" smtClean="0"/>
              <a:t>stadig</a:t>
            </a:r>
            <a:r>
              <a:rPr lang="en-US" dirty="0" smtClean="0"/>
              <a:t> </a:t>
            </a:r>
            <a:r>
              <a:rPr lang="en-US" dirty="0" err="1" smtClean="0"/>
              <a:t>genetisk</a:t>
            </a:r>
            <a:r>
              <a:rPr lang="en-US" dirty="0" smtClean="0"/>
              <a:t> </a:t>
            </a:r>
            <a:r>
              <a:rPr lang="en-US" dirty="0" err="1" smtClean="0"/>
              <a:t>afstand</a:t>
            </a:r>
            <a:r>
              <a:rPr lang="en-US" dirty="0" smtClean="0"/>
              <a:t> (</a:t>
            </a:r>
            <a:r>
              <a:rPr lang="en-US" dirty="0" err="1" smtClean="0"/>
              <a:t>hvilket</a:t>
            </a:r>
            <a:r>
              <a:rPr lang="en-US" dirty="0" smtClean="0"/>
              <a:t> </a:t>
            </a:r>
            <a:r>
              <a:rPr lang="en-US" dirty="0" err="1" smtClean="0"/>
              <a:t>i</a:t>
            </a:r>
            <a:r>
              <a:rPr lang="en-US" dirty="0" smtClean="0"/>
              <a:t> en </a:t>
            </a:r>
            <a:r>
              <a:rPr lang="en-US" dirty="0" err="1" smtClean="0"/>
              <a:t>vis</a:t>
            </a:r>
            <a:r>
              <a:rPr lang="en-US" dirty="0" smtClean="0"/>
              <a:t> </a:t>
            </a:r>
            <a:r>
              <a:rPr lang="en-US" dirty="0" err="1" smtClean="0"/>
              <a:t>forstand</a:t>
            </a:r>
            <a:r>
              <a:rPr lang="en-US" dirty="0" smtClean="0"/>
              <a:t> </a:t>
            </a:r>
            <a:r>
              <a:rPr lang="en-US" dirty="0" err="1" smtClean="0"/>
              <a:t>svarer</a:t>
            </a:r>
            <a:r>
              <a:rPr lang="en-US" dirty="0" smtClean="0"/>
              <a:t> </a:t>
            </a:r>
            <a:r>
              <a:rPr lang="en-US" dirty="0" err="1" smtClean="0"/>
              <a:t>til</a:t>
            </a:r>
            <a:r>
              <a:rPr lang="en-US" dirty="0" smtClean="0"/>
              <a:t> </a:t>
            </a:r>
            <a:r>
              <a:rPr lang="en-US" dirty="0" err="1" smtClean="0"/>
              <a:t>tid</a:t>
            </a:r>
            <a:r>
              <a:rPr lang="en-US" dirty="0" smtClean="0"/>
              <a:t> </a:t>
            </a:r>
            <a:r>
              <a:rPr lang="en-US" dirty="0" err="1" smtClean="0"/>
              <a:t>siden</a:t>
            </a:r>
            <a:r>
              <a:rPr lang="en-US" dirty="0" smtClean="0"/>
              <a:t> to </a:t>
            </a:r>
            <a:r>
              <a:rPr lang="en-US" dirty="0" err="1" smtClean="0"/>
              <a:t>arter</a:t>
            </a:r>
            <a:r>
              <a:rPr lang="en-US" dirty="0" smtClean="0"/>
              <a:t> </a:t>
            </a:r>
            <a:r>
              <a:rPr lang="en-US" dirty="0" err="1" smtClean="0"/>
              <a:t>havde</a:t>
            </a:r>
            <a:r>
              <a:rPr lang="en-US" dirty="0" smtClean="0"/>
              <a:t> </a:t>
            </a:r>
            <a:r>
              <a:rPr lang="en-US" dirty="0" err="1" smtClean="0"/>
              <a:t>fælles</a:t>
            </a:r>
            <a:r>
              <a:rPr lang="en-US" dirty="0" smtClean="0"/>
              <a:t> </a:t>
            </a:r>
            <a:r>
              <a:rPr lang="en-US" dirty="0" err="1" smtClean="0"/>
              <a:t>stamfader</a:t>
            </a:r>
            <a:r>
              <a:rPr lang="en-US" dirty="0" smtClean="0"/>
              <a:t>)</a:t>
            </a:r>
          </a:p>
          <a:p>
            <a:r>
              <a:rPr lang="en-US" dirty="0" err="1" smtClean="0"/>
              <a:t>Foto</a:t>
            </a:r>
            <a:r>
              <a:rPr lang="en-US" dirty="0" smtClean="0"/>
              <a:t>: Google </a:t>
            </a:r>
            <a:r>
              <a:rPr lang="en-US" dirty="0" err="1" smtClean="0"/>
              <a:t>billeder</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35</a:t>
            </a:fld>
            <a:endParaRPr lang="en-US"/>
          </a:p>
        </p:txBody>
      </p:sp>
    </p:spTree>
    <p:extLst>
      <p:ext uri="{BB962C8B-B14F-4D97-AF65-F5344CB8AC3E}">
        <p14:creationId xmlns:p14="http://schemas.microsoft.com/office/powerpoint/2010/main" val="962530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LUCA </a:t>
            </a:r>
            <a:r>
              <a:rPr lang="en-US" dirty="0" err="1" smtClean="0"/>
              <a:t>er</a:t>
            </a:r>
            <a:r>
              <a:rPr lang="en-US" dirty="0" smtClean="0"/>
              <a:t> </a:t>
            </a:r>
            <a:r>
              <a:rPr lang="en-US" dirty="0" err="1" smtClean="0"/>
              <a:t>ikke</a:t>
            </a:r>
            <a:r>
              <a:rPr lang="en-US" dirty="0" smtClean="0"/>
              <a:t> </a:t>
            </a:r>
            <a:r>
              <a:rPr lang="en-US" dirty="0" err="1" smtClean="0"/>
              <a:t>det</a:t>
            </a:r>
            <a:r>
              <a:rPr lang="en-US" dirty="0" smtClean="0"/>
              <a:t> </a:t>
            </a:r>
            <a:r>
              <a:rPr lang="en-US" dirty="0" err="1" smtClean="0"/>
              <a:t>første</a:t>
            </a:r>
            <a:r>
              <a:rPr lang="en-US" dirty="0" smtClean="0"/>
              <a:t> liv, men blot den </a:t>
            </a:r>
            <a:r>
              <a:rPr lang="en-US" dirty="0" err="1" smtClean="0"/>
              <a:t>seneste</a:t>
            </a:r>
            <a:r>
              <a:rPr lang="en-US" dirty="0" smtClean="0"/>
              <a:t> </a:t>
            </a:r>
            <a:r>
              <a:rPr lang="en-US" dirty="0" err="1" smtClean="0"/>
              <a:t>fælles</a:t>
            </a:r>
            <a:r>
              <a:rPr lang="en-US" dirty="0" smtClean="0"/>
              <a:t> </a:t>
            </a:r>
            <a:r>
              <a:rPr lang="en-US" dirty="0" err="1" smtClean="0"/>
              <a:t>stamfader</a:t>
            </a:r>
            <a:r>
              <a:rPr lang="en-US" dirty="0" smtClean="0"/>
              <a:t>. Der </a:t>
            </a:r>
            <a:r>
              <a:rPr lang="en-US" dirty="0" err="1" smtClean="0"/>
              <a:t>har</a:t>
            </a:r>
            <a:r>
              <a:rPr lang="en-US" dirty="0" smtClean="0"/>
              <a:t> </a:t>
            </a:r>
            <a:r>
              <a:rPr lang="en-US" dirty="0" err="1" smtClean="0"/>
              <a:t>eksisteret</a:t>
            </a:r>
            <a:r>
              <a:rPr lang="en-US" dirty="0" smtClean="0"/>
              <a:t> mange former for liv, </a:t>
            </a:r>
            <a:r>
              <a:rPr lang="en-US" dirty="0" err="1" smtClean="0"/>
              <a:t>som</a:t>
            </a:r>
            <a:r>
              <a:rPr lang="en-US" dirty="0" smtClean="0"/>
              <a:t> </a:t>
            </a:r>
            <a:r>
              <a:rPr lang="en-US" dirty="0" err="1" smtClean="0"/>
              <a:t>ikke</a:t>
            </a:r>
            <a:r>
              <a:rPr lang="en-US" dirty="0" smtClean="0"/>
              <a:t> </a:t>
            </a:r>
            <a:r>
              <a:rPr lang="en-US" dirty="0" err="1" smtClean="0"/>
              <a:t>er</a:t>
            </a:r>
            <a:r>
              <a:rPr lang="en-US" dirty="0" smtClean="0"/>
              <a:t> her mere. Livet </a:t>
            </a:r>
            <a:r>
              <a:rPr lang="en-US" dirty="0" err="1" smtClean="0"/>
              <a:t>opstod</a:t>
            </a:r>
            <a:r>
              <a:rPr lang="en-US" dirty="0" smtClean="0"/>
              <a:t> </a:t>
            </a:r>
            <a:r>
              <a:rPr lang="en-US" dirty="0" err="1" smtClean="0"/>
              <a:t>også</a:t>
            </a:r>
            <a:r>
              <a:rPr lang="en-US" dirty="0" smtClean="0"/>
              <a:t> </a:t>
            </a:r>
            <a:r>
              <a:rPr lang="en-US" dirty="0" err="1" smtClean="0"/>
              <a:t>inden</a:t>
            </a:r>
            <a:r>
              <a:rPr lang="en-US" dirty="0" smtClean="0"/>
              <a:t> LUCA. </a:t>
            </a:r>
            <a:r>
              <a:rPr lang="en-US" dirty="0" err="1" smtClean="0"/>
              <a:t>Sandsynligvis</a:t>
            </a:r>
            <a:r>
              <a:rPr lang="en-US" baseline="0" dirty="0" smtClean="0"/>
              <a:t> </a:t>
            </a:r>
            <a:r>
              <a:rPr lang="en-US" baseline="0" dirty="0" err="1" smtClean="0"/>
              <a:t>var</a:t>
            </a:r>
            <a:r>
              <a:rPr lang="en-US" baseline="0" dirty="0" smtClean="0"/>
              <a:t> der </a:t>
            </a:r>
            <a:r>
              <a:rPr lang="en-US" baseline="0" dirty="0" err="1" smtClean="0"/>
              <a:t>forgængere</a:t>
            </a:r>
            <a:r>
              <a:rPr lang="en-US" baseline="0" dirty="0" smtClean="0"/>
              <a:t>, </a:t>
            </a:r>
            <a:r>
              <a:rPr lang="en-US" baseline="0" dirty="0" err="1" smtClean="0"/>
              <a:t>som</a:t>
            </a:r>
            <a:r>
              <a:rPr lang="en-US" baseline="0" dirty="0" smtClean="0"/>
              <a:t> </a:t>
            </a:r>
            <a:r>
              <a:rPr lang="en-US" baseline="0" dirty="0" err="1" smtClean="0"/>
              <a:t>endnu</a:t>
            </a:r>
            <a:r>
              <a:rPr lang="en-US" baseline="0" dirty="0" smtClean="0"/>
              <a:t> </a:t>
            </a:r>
            <a:r>
              <a:rPr lang="en-US" baseline="0" dirty="0" err="1" smtClean="0"/>
              <a:t>ikke</a:t>
            </a:r>
            <a:r>
              <a:rPr lang="en-US" baseline="0" dirty="0" smtClean="0"/>
              <a:t> </a:t>
            </a:r>
            <a:r>
              <a:rPr lang="en-US" baseline="0" dirty="0" err="1" smtClean="0"/>
              <a:t>havde</a:t>
            </a:r>
            <a:r>
              <a:rPr lang="en-US" baseline="0" dirty="0" smtClean="0"/>
              <a:t> DNA, men blot RNA  </a:t>
            </a:r>
            <a:r>
              <a:rPr lang="en-US" baseline="0" dirty="0" err="1" smtClean="0"/>
              <a:t>til</a:t>
            </a:r>
            <a:r>
              <a:rPr lang="en-US" baseline="0" dirty="0" smtClean="0"/>
              <a:t> at </a:t>
            </a:r>
            <a:r>
              <a:rPr lang="en-US" baseline="0" dirty="0" err="1" smtClean="0"/>
              <a:t>bære</a:t>
            </a:r>
            <a:r>
              <a:rPr lang="en-US" baseline="0" dirty="0" smtClean="0"/>
              <a:t> </a:t>
            </a:r>
            <a:r>
              <a:rPr lang="en-US" baseline="0" dirty="0" err="1" smtClean="0"/>
              <a:t>arvematerialet</a:t>
            </a:r>
            <a:r>
              <a:rPr lang="en-US" baseline="0" dirty="0" smtClean="0"/>
              <a:t>. </a:t>
            </a:r>
            <a:r>
              <a:rPr lang="en-US" baseline="0" dirty="0" err="1" smtClean="0"/>
              <a:t>Idag</a:t>
            </a:r>
            <a:r>
              <a:rPr lang="en-US" baseline="0" dirty="0" smtClean="0"/>
              <a:t> </a:t>
            </a:r>
            <a:r>
              <a:rPr lang="en-US" baseline="0" dirty="0" err="1" smtClean="0"/>
              <a:t>kender</a:t>
            </a:r>
            <a:r>
              <a:rPr lang="en-US" baseline="0" dirty="0" smtClean="0"/>
              <a:t> vi virus, der </a:t>
            </a:r>
            <a:r>
              <a:rPr lang="en-US" baseline="0" dirty="0" err="1" smtClean="0"/>
              <a:t>gør</a:t>
            </a:r>
            <a:r>
              <a:rPr lang="en-US" baseline="0" dirty="0" smtClean="0"/>
              <a:t> </a:t>
            </a:r>
            <a:r>
              <a:rPr lang="en-US" baseline="0" dirty="0" err="1" smtClean="0"/>
              <a:t>sådan</a:t>
            </a:r>
            <a:r>
              <a:rPr lang="en-US" baseline="0" dirty="0" smtClean="0"/>
              <a:t>, men </a:t>
            </a:r>
            <a:r>
              <a:rPr lang="en-US" baseline="0" dirty="0" err="1" smtClean="0"/>
              <a:t>vira</a:t>
            </a:r>
            <a:r>
              <a:rPr lang="en-US" baseline="0" dirty="0" smtClean="0"/>
              <a:t> </a:t>
            </a:r>
            <a:r>
              <a:rPr lang="en-US" baseline="0" dirty="0" err="1" smtClean="0"/>
              <a:t>er</a:t>
            </a:r>
            <a:r>
              <a:rPr lang="en-US" baseline="0" dirty="0" smtClean="0"/>
              <a:t> </a:t>
            </a:r>
            <a:r>
              <a:rPr lang="en-US" baseline="0" dirty="0" err="1" smtClean="0"/>
              <a:t>ikke</a:t>
            </a:r>
            <a:r>
              <a:rPr lang="en-US" baseline="0" dirty="0" smtClean="0"/>
              <a:t> </a:t>
            </a:r>
            <a:r>
              <a:rPr lang="en-US" baseline="0" dirty="0" err="1" smtClean="0"/>
              <a:t>celler</a:t>
            </a:r>
            <a:r>
              <a:rPr lang="en-US" baseline="0"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Google </a:t>
            </a:r>
            <a:r>
              <a:rPr lang="en-US" dirty="0" err="1" smtClean="0"/>
              <a:t>billeder</a:t>
            </a:r>
            <a:endParaRPr lang="en-US" dirty="0" smtClean="0"/>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36</a:t>
            </a:fld>
            <a:endParaRPr lang="en-US"/>
          </a:p>
        </p:txBody>
      </p:sp>
    </p:spTree>
    <p:extLst>
      <p:ext uri="{BB962C8B-B14F-4D97-AF65-F5344CB8AC3E}">
        <p14:creationId xmlns:p14="http://schemas.microsoft.com/office/powerpoint/2010/main" val="3332156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Denne</a:t>
            </a:r>
            <a:r>
              <a:rPr lang="en-US" dirty="0" smtClean="0"/>
              <a:t> </a:t>
            </a:r>
            <a:r>
              <a:rPr lang="en-US" dirty="0" err="1" smtClean="0"/>
              <a:t>figur</a:t>
            </a:r>
            <a:r>
              <a:rPr lang="en-US" dirty="0" smtClean="0"/>
              <a:t> </a:t>
            </a:r>
            <a:r>
              <a:rPr lang="en-US" dirty="0" err="1" smtClean="0"/>
              <a:t>er</a:t>
            </a:r>
            <a:r>
              <a:rPr lang="en-US" baseline="0" dirty="0" smtClean="0"/>
              <a:t> </a:t>
            </a:r>
            <a:r>
              <a:rPr lang="en-US" baseline="0" dirty="0" err="1" smtClean="0"/>
              <a:t>taget</a:t>
            </a:r>
            <a:r>
              <a:rPr lang="en-US" baseline="0" dirty="0" smtClean="0"/>
              <a:t> </a:t>
            </a:r>
            <a:r>
              <a:rPr lang="en-US" baseline="0" dirty="0" err="1" smtClean="0"/>
              <a:t>fra</a:t>
            </a:r>
            <a:r>
              <a:rPr lang="en-US" baseline="0" dirty="0" smtClean="0"/>
              <a:t> Elements Magazine:</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Transition from Geochemistry to Biogeochemistry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Nita </a:t>
            </a:r>
            <a:r>
              <a:rPr lang="en-US" sz="1200" b="0" i="0" u="none" strike="noStrike" kern="1200" baseline="0" dirty="0" err="1" smtClean="0">
                <a:solidFill>
                  <a:schemeClr val="tx1"/>
                </a:solidFill>
                <a:latin typeface="+mn-lt"/>
                <a:ea typeface="+mn-ea"/>
                <a:cs typeface="+mn-cs"/>
              </a:rPr>
              <a:t>Sahai</a:t>
            </a:r>
            <a:r>
              <a:rPr lang="en-US" sz="1200" b="0" i="0" u="none" strike="noStrike" kern="1200" baseline="0" dirty="0" smtClean="0">
                <a:solidFill>
                  <a:schemeClr val="tx1"/>
                </a:solidFill>
                <a:latin typeface="+mn-lt"/>
                <a:ea typeface="+mn-ea"/>
                <a:cs typeface="+mn-cs"/>
              </a:rPr>
              <a:t>, Hussein </a:t>
            </a:r>
            <a:r>
              <a:rPr lang="en-US" sz="1200" b="0" i="0" u="none" strike="noStrike" kern="1200" baseline="0" dirty="0" err="1" smtClean="0">
                <a:solidFill>
                  <a:schemeClr val="tx1"/>
                </a:solidFill>
                <a:latin typeface="+mn-lt"/>
                <a:ea typeface="+mn-ea"/>
                <a:cs typeface="+mn-cs"/>
              </a:rPr>
              <a:t>Kaddour</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Punam</a:t>
            </a:r>
            <a:r>
              <a:rPr lang="en-US" sz="1200" b="0" i="0" u="none" strike="noStrike" kern="1200" baseline="0" dirty="0" smtClean="0">
                <a:solidFill>
                  <a:schemeClr val="tx1"/>
                </a:solidFill>
                <a:latin typeface="+mn-lt"/>
                <a:ea typeface="+mn-ea"/>
                <a:cs typeface="+mn-cs"/>
              </a:rPr>
              <a:t> Dalai </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37</a:t>
            </a:fld>
            <a:endParaRPr lang="en-US"/>
          </a:p>
        </p:txBody>
      </p:sp>
    </p:spTree>
    <p:extLst>
      <p:ext uri="{BB962C8B-B14F-4D97-AF65-F5344CB8AC3E}">
        <p14:creationId xmlns:p14="http://schemas.microsoft.com/office/powerpoint/2010/main" val="3616693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a:t>
            </a:r>
            <a:r>
              <a:rPr lang="en-US" dirty="0" err="1" smtClean="0"/>
              <a:t>fundet</a:t>
            </a:r>
            <a:r>
              <a:rPr lang="en-US" dirty="0" smtClean="0"/>
              <a:t> </a:t>
            </a:r>
            <a:r>
              <a:rPr lang="en-US" dirty="0" err="1" smtClean="0"/>
              <a:t>af</a:t>
            </a:r>
            <a:r>
              <a:rPr lang="en-US" dirty="0" smtClean="0"/>
              <a:t> </a:t>
            </a:r>
            <a:r>
              <a:rPr lang="en-US" dirty="0" err="1" smtClean="0"/>
              <a:t>Troels</a:t>
            </a:r>
            <a:r>
              <a:rPr lang="en-US" dirty="0" smtClean="0"/>
              <a:t> Petersen (Google?)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38</a:t>
            </a:fld>
            <a:endParaRPr lang="en-US"/>
          </a:p>
        </p:txBody>
      </p:sp>
    </p:spTree>
    <p:extLst>
      <p:ext uri="{BB962C8B-B14F-4D97-AF65-F5344CB8AC3E}">
        <p14:creationId xmlns:p14="http://schemas.microsoft.com/office/powerpoint/2010/main" val="714643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39</a:t>
            </a:fld>
            <a:endParaRPr lang="en-US"/>
          </a:p>
        </p:txBody>
      </p:sp>
    </p:spTree>
    <p:extLst>
      <p:ext uri="{BB962C8B-B14F-4D97-AF65-F5344CB8AC3E}">
        <p14:creationId xmlns:p14="http://schemas.microsoft.com/office/powerpoint/2010/main" val="2561886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Urey- Miller </a:t>
            </a:r>
            <a:r>
              <a:rPr lang="en-US" baseline="0" dirty="0" err="1" smtClean="0"/>
              <a:t>experimentet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baseline="0" dirty="0" smtClean="0"/>
              <a:t>: </a:t>
            </a:r>
            <a:r>
              <a:rPr lang="en-US" dirty="0" smtClean="0"/>
              <a:t>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40</a:t>
            </a:fld>
            <a:endParaRPr lang="en-US"/>
          </a:p>
        </p:txBody>
      </p:sp>
    </p:spTree>
    <p:extLst>
      <p:ext uri="{BB962C8B-B14F-4D97-AF65-F5344CB8AC3E}">
        <p14:creationId xmlns:p14="http://schemas.microsoft.com/office/powerpoint/2010/main" val="829933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Urey- Miller </a:t>
            </a:r>
            <a:r>
              <a:rPr lang="en-US" baseline="0" dirty="0" err="1" smtClean="0"/>
              <a:t>experimentet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baseline="0" dirty="0" smtClean="0"/>
              <a:t>: </a:t>
            </a:r>
            <a:r>
              <a:rPr lang="en-US" dirty="0" smtClean="0"/>
              <a:t>Google</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41</a:t>
            </a:fld>
            <a:endParaRPr lang="en-US"/>
          </a:p>
        </p:txBody>
      </p:sp>
    </p:spTree>
    <p:extLst>
      <p:ext uri="{BB962C8B-B14F-4D97-AF65-F5344CB8AC3E}">
        <p14:creationId xmlns:p14="http://schemas.microsoft.com/office/powerpoint/2010/main" val="1060277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Allende Murchison </a:t>
            </a:r>
            <a:r>
              <a:rPr lang="en-US" baseline="0" dirty="0" err="1" smtClean="0"/>
              <a:t>meteroite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baseline="0" dirty="0" smtClean="0"/>
              <a:t>: </a:t>
            </a:r>
            <a:r>
              <a:rPr lang="en-US" dirty="0" smtClean="0"/>
              <a:t>Google</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42</a:t>
            </a:fld>
            <a:endParaRPr lang="en-US"/>
          </a:p>
        </p:txBody>
      </p:sp>
    </p:spTree>
    <p:extLst>
      <p:ext uri="{BB962C8B-B14F-4D97-AF65-F5344CB8AC3E}">
        <p14:creationId xmlns:p14="http://schemas.microsoft.com/office/powerpoint/2010/main" val="731067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Fotos</a:t>
            </a:r>
            <a:r>
              <a:rPr lang="en-US" dirty="0" smtClean="0"/>
              <a:t>: </a:t>
            </a:r>
            <a:r>
              <a:rPr lang="en-US" dirty="0" err="1" smtClean="0"/>
              <a:t>Usain</a:t>
            </a:r>
            <a:r>
              <a:rPr lang="en-US" dirty="0" smtClean="0"/>
              <a:t> Bolt </a:t>
            </a:r>
            <a:r>
              <a:rPr lang="en-US" dirty="0" err="1" smtClean="0"/>
              <a:t>fra</a:t>
            </a:r>
            <a:r>
              <a:rPr lang="en-US" dirty="0" smtClean="0"/>
              <a:t> Google</a:t>
            </a:r>
          </a:p>
          <a:p>
            <a:r>
              <a:rPr lang="en-US" dirty="0" smtClean="0"/>
              <a:t>Illustration </a:t>
            </a:r>
            <a:r>
              <a:rPr lang="en-US" dirty="0" err="1" smtClean="0"/>
              <a:t>af</a:t>
            </a:r>
            <a:r>
              <a:rPr lang="en-US" dirty="0" smtClean="0"/>
              <a:t> Tais W. Dahl</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43</a:t>
            </a:fld>
            <a:endParaRPr lang="en-US"/>
          </a:p>
        </p:txBody>
      </p:sp>
    </p:spTree>
    <p:extLst>
      <p:ext uri="{BB962C8B-B14F-4D97-AF65-F5344CB8AC3E}">
        <p14:creationId xmlns:p14="http://schemas.microsoft.com/office/powerpoint/2010/main" val="1064317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Fotos</a:t>
            </a:r>
            <a:r>
              <a:rPr lang="en-US" dirty="0" smtClean="0"/>
              <a:t> </a:t>
            </a:r>
            <a:r>
              <a:rPr lang="en-US" dirty="0" err="1" smtClean="0"/>
              <a:t>af</a:t>
            </a:r>
            <a:r>
              <a:rPr lang="en-US" dirty="0" smtClean="0"/>
              <a:t> </a:t>
            </a:r>
            <a:r>
              <a:rPr lang="en-US" dirty="0" err="1" smtClean="0"/>
              <a:t>Danmark</a:t>
            </a:r>
            <a:r>
              <a:rPr lang="en-US" dirty="0" smtClean="0"/>
              <a:t> </a:t>
            </a:r>
            <a:r>
              <a:rPr lang="en-US" dirty="0" err="1" smtClean="0"/>
              <a:t>fra</a:t>
            </a:r>
            <a:r>
              <a:rPr lang="en-US" dirty="0" smtClean="0"/>
              <a:t> </a:t>
            </a:r>
            <a:r>
              <a:rPr lang="en-US" dirty="0" err="1" smtClean="0"/>
              <a:t>rummet</a:t>
            </a:r>
            <a:r>
              <a:rPr lang="en-US" dirty="0" smtClean="0"/>
              <a:t>:</a:t>
            </a:r>
            <a:r>
              <a:rPr lang="en-US" baseline="0" dirty="0" smtClean="0"/>
              <a:t> 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47</a:t>
            </a:fld>
            <a:endParaRPr lang="en-US"/>
          </a:p>
        </p:txBody>
      </p:sp>
    </p:spTree>
    <p:extLst>
      <p:ext uri="{BB962C8B-B14F-4D97-AF65-F5344CB8AC3E}">
        <p14:creationId xmlns:p14="http://schemas.microsoft.com/office/powerpoint/2010/main" val="135399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Hvordan</a:t>
            </a:r>
            <a:r>
              <a:rPr lang="en-US" sz="1200" b="1" dirty="0" smtClean="0"/>
              <a:t> </a:t>
            </a:r>
            <a:r>
              <a:rPr lang="en-US" sz="1200" b="1" dirty="0" err="1" smtClean="0"/>
              <a:t>er</a:t>
            </a:r>
            <a:r>
              <a:rPr lang="en-US" sz="1200" b="1" dirty="0" smtClean="0"/>
              <a:t> </a:t>
            </a:r>
            <a:r>
              <a:rPr lang="en-US" sz="1200" b="1" dirty="0" err="1" smtClean="0"/>
              <a:t>alting</a:t>
            </a:r>
            <a:r>
              <a:rPr lang="en-US" sz="1200" b="1" dirty="0" smtClean="0"/>
              <a:t> </a:t>
            </a:r>
            <a:r>
              <a:rPr lang="en-US" sz="1200" b="1" dirty="0" err="1" smtClean="0"/>
              <a:t>opstået</a:t>
            </a:r>
            <a:r>
              <a:rPr lang="en-US" sz="1200" b="1" dirty="0" smtClean="0"/>
              <a:t>?</a:t>
            </a:r>
          </a:p>
          <a:p>
            <a:r>
              <a:rPr lang="en-US" sz="1200" b="0" dirty="0" err="1" smtClean="0">
                <a:solidFill>
                  <a:schemeClr val="bg1"/>
                </a:solidFill>
                <a:effectLst/>
              </a:rPr>
              <a:t>Metode</a:t>
            </a:r>
            <a:r>
              <a:rPr lang="en-US" sz="1200" b="0" dirty="0" smtClean="0">
                <a:solidFill>
                  <a:schemeClr val="bg1"/>
                </a:solidFill>
                <a:effectLst/>
              </a:rPr>
              <a:t>: </a:t>
            </a:r>
            <a:r>
              <a:rPr lang="en-US" sz="1200" b="0" dirty="0" err="1" smtClean="0">
                <a:solidFill>
                  <a:schemeClr val="bg1"/>
                </a:solidFill>
                <a:effectLst/>
              </a:rPr>
              <a:t>Historie</a:t>
            </a:r>
            <a:r>
              <a:rPr lang="en-US" sz="1200" b="0" dirty="0" smtClean="0">
                <a:solidFill>
                  <a:schemeClr val="bg1"/>
                </a:solidFill>
                <a:effectLst/>
              </a:rPr>
              <a:t> </a:t>
            </a:r>
            <a:r>
              <a:rPr lang="en-US" sz="1200" b="0" dirty="0" err="1" smtClean="0">
                <a:solidFill>
                  <a:schemeClr val="bg1"/>
                </a:solidFill>
                <a:effectLst/>
              </a:rPr>
              <a:t>kan</a:t>
            </a:r>
            <a:r>
              <a:rPr lang="en-US" sz="1200" b="0" dirty="0" smtClean="0">
                <a:solidFill>
                  <a:schemeClr val="bg1"/>
                </a:solidFill>
                <a:effectLst/>
              </a:rPr>
              <a:t> </a:t>
            </a:r>
            <a:r>
              <a:rPr lang="en-US" sz="1200" b="0" dirty="0" err="1" smtClean="0">
                <a:solidFill>
                  <a:schemeClr val="bg1"/>
                </a:solidFill>
                <a:effectLst/>
              </a:rPr>
              <a:t>ikke</a:t>
            </a:r>
            <a:r>
              <a:rPr lang="en-US" sz="1200" b="0" dirty="0" smtClean="0">
                <a:solidFill>
                  <a:schemeClr val="bg1"/>
                </a:solidFill>
                <a:effectLst/>
              </a:rPr>
              <a:t> </a:t>
            </a:r>
            <a:r>
              <a:rPr lang="en-US" sz="1200" b="0" dirty="0" err="1" smtClean="0">
                <a:solidFill>
                  <a:schemeClr val="bg1"/>
                </a:solidFill>
                <a:effectLst/>
              </a:rPr>
              <a:t>eftervises</a:t>
            </a:r>
            <a:r>
              <a:rPr lang="en-US" sz="1200" b="0" dirty="0" smtClean="0">
                <a:solidFill>
                  <a:schemeClr val="bg1"/>
                </a:solidFill>
                <a:effectLst/>
              </a:rPr>
              <a:t>. </a:t>
            </a:r>
          </a:p>
          <a:p>
            <a:r>
              <a:rPr lang="en-US" sz="1200" b="0" dirty="0" smtClean="0">
                <a:solidFill>
                  <a:schemeClr val="bg1"/>
                </a:solidFill>
                <a:effectLst/>
              </a:rPr>
              <a:t>I </a:t>
            </a:r>
            <a:r>
              <a:rPr lang="en-US" sz="1200" b="0" dirty="0" err="1" smtClean="0">
                <a:solidFill>
                  <a:schemeClr val="bg1"/>
                </a:solidFill>
                <a:effectLst/>
              </a:rPr>
              <a:t>stedet</a:t>
            </a:r>
            <a:r>
              <a:rPr lang="en-US" sz="1200" b="0" dirty="0" smtClean="0">
                <a:solidFill>
                  <a:schemeClr val="bg1"/>
                </a:solidFill>
                <a:effectLst/>
              </a:rPr>
              <a:t> for at “</a:t>
            </a:r>
            <a:r>
              <a:rPr lang="en-US" sz="1200" b="0" dirty="0" err="1" smtClean="0">
                <a:solidFill>
                  <a:schemeClr val="bg1"/>
                </a:solidFill>
                <a:effectLst/>
              </a:rPr>
              <a:t>bevise</a:t>
            </a:r>
            <a:r>
              <a:rPr lang="en-US" sz="1200" b="0" dirty="0" smtClean="0">
                <a:solidFill>
                  <a:schemeClr val="bg1"/>
                </a:solidFill>
                <a:effectLst/>
              </a:rPr>
              <a:t>” en </a:t>
            </a:r>
            <a:r>
              <a:rPr lang="en-US" sz="1200" b="0" dirty="0" err="1" smtClean="0">
                <a:solidFill>
                  <a:schemeClr val="bg1"/>
                </a:solidFill>
                <a:effectLst/>
              </a:rPr>
              <a:t>teori</a:t>
            </a:r>
            <a:r>
              <a:rPr lang="en-US" sz="1200" b="0" dirty="0" smtClean="0">
                <a:solidFill>
                  <a:schemeClr val="bg1"/>
                </a:solidFill>
                <a:effectLst/>
              </a:rPr>
              <a:t>, </a:t>
            </a:r>
            <a:r>
              <a:rPr lang="en-US" sz="1200" b="0" dirty="0" err="1" smtClean="0">
                <a:solidFill>
                  <a:schemeClr val="bg1"/>
                </a:solidFill>
                <a:effectLst/>
              </a:rPr>
              <a:t>må</a:t>
            </a:r>
            <a:r>
              <a:rPr lang="en-US" sz="1200" b="0" dirty="0" smtClean="0">
                <a:solidFill>
                  <a:schemeClr val="bg1"/>
                </a:solidFill>
                <a:effectLst/>
              </a:rPr>
              <a:t> man </a:t>
            </a:r>
            <a:r>
              <a:rPr lang="en-US" sz="1200" b="0" dirty="0" err="1" smtClean="0">
                <a:solidFill>
                  <a:schemeClr val="bg1"/>
                </a:solidFill>
                <a:effectLst/>
              </a:rPr>
              <a:t>nøjes</a:t>
            </a:r>
            <a:r>
              <a:rPr lang="en-US" sz="1200" b="0" dirty="0" smtClean="0">
                <a:solidFill>
                  <a:schemeClr val="bg1"/>
                </a:solidFill>
                <a:effectLst/>
              </a:rPr>
              <a:t> med at </a:t>
            </a:r>
            <a:r>
              <a:rPr lang="en-US" sz="1200" dirty="0" err="1" smtClean="0">
                <a:solidFill>
                  <a:schemeClr val="bg1"/>
                </a:solidFill>
                <a:effectLst/>
              </a:rPr>
              <a:t>udelukke</a:t>
            </a:r>
            <a:r>
              <a:rPr lang="en-US" sz="1200" dirty="0" smtClean="0">
                <a:solidFill>
                  <a:schemeClr val="bg1"/>
                </a:solidFill>
                <a:effectLst/>
              </a:rPr>
              <a:t> </a:t>
            </a:r>
            <a:r>
              <a:rPr lang="en-US" sz="1200" dirty="0" err="1" smtClean="0">
                <a:solidFill>
                  <a:schemeClr val="bg1"/>
                </a:solidFill>
                <a:effectLst/>
              </a:rPr>
              <a:t>flertydighed</a:t>
            </a:r>
            <a:r>
              <a:rPr lang="en-US" sz="1200" b="0" dirty="0" smtClean="0">
                <a:solidFill>
                  <a:schemeClr val="bg1"/>
                </a:solidFill>
                <a:effectLst/>
              </a:rPr>
              <a:t>.</a:t>
            </a:r>
            <a:endParaRPr lang="en-US" sz="1050" b="0" dirty="0" smtClean="0">
              <a:effectLst/>
            </a:endParaRP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a:t>
            </a:fld>
            <a:endParaRPr lang="en-US"/>
          </a:p>
        </p:txBody>
      </p:sp>
    </p:spTree>
    <p:extLst>
      <p:ext uri="{BB962C8B-B14F-4D97-AF65-F5344CB8AC3E}">
        <p14:creationId xmlns:p14="http://schemas.microsoft.com/office/powerpoint/2010/main" val="1741487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 Tais W. Dahl </a:t>
            </a:r>
            <a:r>
              <a:rPr lang="en-US" dirty="0" err="1" smtClean="0"/>
              <a:t>efter</a:t>
            </a:r>
            <a:r>
              <a:rPr lang="en-US" dirty="0" smtClean="0"/>
              <a:t> </a:t>
            </a:r>
            <a:r>
              <a:rPr lang="en-US" sz="1200" kern="1200" dirty="0" smtClean="0">
                <a:solidFill>
                  <a:schemeClr val="tx1"/>
                </a:solidFill>
                <a:latin typeface="+mn-lt"/>
                <a:ea typeface="+mn-ea"/>
                <a:cs typeface="+mn-cs"/>
              </a:rPr>
              <a:t>Payne, J.L., McClain, C.R., Boyer, A.G., Brown, J.H., Finnegan, S., </a:t>
            </a:r>
            <a:r>
              <a:rPr lang="en-US" sz="1200" kern="1200" dirty="0" err="1" smtClean="0">
                <a:solidFill>
                  <a:schemeClr val="tx1"/>
                </a:solidFill>
                <a:latin typeface="+mn-lt"/>
                <a:ea typeface="+mn-ea"/>
                <a:cs typeface="+mn-cs"/>
              </a:rPr>
              <a:t>Kowalewski</a:t>
            </a:r>
            <a:r>
              <a:rPr lang="en-US" sz="1200" kern="1200" dirty="0" smtClean="0">
                <a:solidFill>
                  <a:schemeClr val="tx1"/>
                </a:solidFill>
                <a:latin typeface="+mn-lt"/>
                <a:ea typeface="+mn-ea"/>
                <a:cs typeface="+mn-cs"/>
              </a:rPr>
              <a:t>, M., Krause, R.A., Jr., Lyons, S.K., </a:t>
            </a:r>
            <a:r>
              <a:rPr lang="en-US" sz="1200" kern="1200" dirty="0" err="1" smtClean="0">
                <a:solidFill>
                  <a:schemeClr val="tx1"/>
                </a:solidFill>
                <a:latin typeface="+mn-lt"/>
                <a:ea typeface="+mn-ea"/>
                <a:cs typeface="+mn-cs"/>
              </a:rPr>
              <a:t>McShea</a:t>
            </a:r>
            <a:r>
              <a:rPr lang="en-US" sz="1200" kern="1200" dirty="0" smtClean="0">
                <a:solidFill>
                  <a:schemeClr val="tx1"/>
                </a:solidFill>
                <a:latin typeface="+mn-lt"/>
                <a:ea typeface="+mn-ea"/>
                <a:cs typeface="+mn-cs"/>
              </a:rPr>
              <a:t>, D.W., </a:t>
            </a:r>
            <a:r>
              <a:rPr lang="en-US" sz="1200" kern="1200" dirty="0" err="1" smtClean="0">
                <a:solidFill>
                  <a:schemeClr val="tx1"/>
                </a:solidFill>
                <a:latin typeface="+mn-lt"/>
                <a:ea typeface="+mn-ea"/>
                <a:cs typeface="+mn-cs"/>
              </a:rPr>
              <a:t>Novack-Gottshall</a:t>
            </a:r>
            <a:r>
              <a:rPr lang="en-US" sz="1200" kern="1200" dirty="0" smtClean="0">
                <a:solidFill>
                  <a:schemeClr val="tx1"/>
                </a:solidFill>
                <a:latin typeface="+mn-lt"/>
                <a:ea typeface="+mn-ea"/>
                <a:cs typeface="+mn-cs"/>
              </a:rPr>
              <a:t>, P.M., Smith, F.A., </a:t>
            </a:r>
            <a:r>
              <a:rPr lang="en-US" sz="1200" kern="1200" dirty="0" err="1" smtClean="0">
                <a:solidFill>
                  <a:schemeClr val="tx1"/>
                </a:solidFill>
                <a:latin typeface="+mn-lt"/>
                <a:ea typeface="+mn-ea"/>
                <a:cs typeface="+mn-cs"/>
              </a:rPr>
              <a:t>Spaeth</a:t>
            </a:r>
            <a:r>
              <a:rPr lang="en-US" sz="1200" kern="1200" dirty="0" smtClean="0">
                <a:solidFill>
                  <a:schemeClr val="tx1"/>
                </a:solidFill>
                <a:latin typeface="+mn-lt"/>
                <a:ea typeface="+mn-ea"/>
                <a:cs typeface="+mn-cs"/>
              </a:rPr>
              <a:t>, P., </a:t>
            </a:r>
            <a:r>
              <a:rPr lang="en-US" sz="1200" kern="1200" dirty="0" err="1" smtClean="0">
                <a:solidFill>
                  <a:schemeClr val="tx1"/>
                </a:solidFill>
                <a:latin typeface="+mn-lt"/>
                <a:ea typeface="+mn-ea"/>
                <a:cs typeface="+mn-cs"/>
              </a:rPr>
              <a:t>Stempien</a:t>
            </a:r>
            <a:r>
              <a:rPr lang="en-US" sz="1200" kern="1200" dirty="0" smtClean="0">
                <a:solidFill>
                  <a:schemeClr val="tx1"/>
                </a:solidFill>
                <a:latin typeface="+mn-lt"/>
                <a:ea typeface="+mn-ea"/>
                <a:cs typeface="+mn-cs"/>
              </a:rPr>
              <a:t>, J.A. and Wang, S.C. (2011) The evolutionary consequences of oxygenic photosynthesis: a body size perspective. Photosynthesis research 107, 37-57.</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48</a:t>
            </a:fld>
            <a:endParaRPr lang="en-US"/>
          </a:p>
        </p:txBody>
      </p:sp>
    </p:spTree>
    <p:extLst>
      <p:ext uri="{BB962C8B-B14F-4D97-AF65-F5344CB8AC3E}">
        <p14:creationId xmlns:p14="http://schemas.microsoft.com/office/powerpoint/2010/main" val="4058778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Illustration</a:t>
            </a:r>
            <a:r>
              <a:rPr lang="en-US" baseline="0" dirty="0" smtClean="0"/>
              <a:t>: Tais W. Dahl</a:t>
            </a:r>
            <a:endParaRPr lang="en-US" dirty="0"/>
          </a:p>
        </p:txBody>
      </p:sp>
      <p:sp>
        <p:nvSpPr>
          <p:cNvPr id="4" name="Slide Number Placeholder 3"/>
          <p:cNvSpPr>
            <a:spLocks noGrp="1"/>
          </p:cNvSpPr>
          <p:nvPr>
            <p:ph type="sldNum" sz="quarter" idx="10"/>
          </p:nvPr>
        </p:nvSpPr>
        <p:spPr/>
        <p:txBody>
          <a:bodyPr/>
          <a:lstStyle/>
          <a:p>
            <a:fld id="{6D2A95F5-3F44-854F-9396-6FB86AE08697}" type="slidenum">
              <a:rPr lang="en-US" smtClean="0"/>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Foto</a:t>
            </a:r>
            <a:r>
              <a:rPr lang="en-US" dirty="0" smtClean="0"/>
              <a:t>: </a:t>
            </a:r>
            <a:r>
              <a:rPr lang="en-US" dirty="0" err="1" smtClean="0"/>
              <a:t>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50</a:t>
            </a:fld>
            <a:endParaRPr lang="en-US"/>
          </a:p>
        </p:txBody>
      </p:sp>
    </p:spTree>
    <p:extLst>
      <p:ext uri="{BB962C8B-B14F-4D97-AF65-F5344CB8AC3E}">
        <p14:creationId xmlns:p14="http://schemas.microsoft.com/office/powerpoint/2010/main" val="3780694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Foto</a:t>
            </a:r>
            <a:r>
              <a:rPr lang="en-US" dirty="0" smtClean="0"/>
              <a:t>: </a:t>
            </a:r>
            <a:r>
              <a:rPr lang="en-US" dirty="0" err="1" smtClean="0"/>
              <a:t>google</a:t>
            </a:r>
            <a:endParaRPr lang="en-US" dirty="0" smtClean="0"/>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51</a:t>
            </a:fld>
            <a:endParaRPr lang="en-US"/>
          </a:p>
        </p:txBody>
      </p:sp>
    </p:spTree>
    <p:extLst>
      <p:ext uri="{BB962C8B-B14F-4D97-AF65-F5344CB8AC3E}">
        <p14:creationId xmlns:p14="http://schemas.microsoft.com/office/powerpoint/2010/main" val="267705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Hammersley</a:t>
            </a:r>
            <a:r>
              <a:rPr lang="en-US" dirty="0" smtClean="0"/>
              <a:t> </a:t>
            </a:r>
            <a:r>
              <a:rPr lang="en-US" dirty="0" err="1" smtClean="0"/>
              <a:t>båndet</a:t>
            </a:r>
            <a:r>
              <a:rPr lang="en-US" dirty="0" smtClean="0"/>
              <a:t> </a:t>
            </a:r>
            <a:r>
              <a:rPr lang="en-US" dirty="0" err="1" smtClean="0"/>
              <a:t>jernmalm</a:t>
            </a:r>
            <a:r>
              <a:rPr lang="en-US" baseline="0" dirty="0" smtClean="0"/>
              <a:t> – </a:t>
            </a:r>
            <a:r>
              <a:rPr lang="en-US" baseline="0" dirty="0" err="1" smtClean="0"/>
              <a:t>foto</a:t>
            </a:r>
            <a:r>
              <a:rPr lang="en-US" baseline="0" dirty="0" smtClean="0"/>
              <a:t>: </a:t>
            </a:r>
            <a:r>
              <a:rPr lang="en-US" baseline="0" dirty="0" err="1" smtClean="0"/>
              <a:t>søg</a:t>
            </a:r>
            <a:r>
              <a:rPr lang="en-US" baseline="0" dirty="0" smtClean="0"/>
              <a:t> Google Images</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6</a:t>
            </a:fld>
            <a:endParaRPr lang="en-US"/>
          </a:p>
        </p:txBody>
      </p:sp>
    </p:spTree>
    <p:extLst>
      <p:ext uri="{BB962C8B-B14F-4D97-AF65-F5344CB8AC3E}">
        <p14:creationId xmlns:p14="http://schemas.microsoft.com/office/powerpoint/2010/main" val="31471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dsholder til diasbillede 1"/>
          <p:cNvSpPr>
            <a:spLocks noGrp="1" noRot="1" noChangeAspect="1" noTextEdit="1"/>
          </p:cNvSpPr>
          <p:nvPr>
            <p:ph type="sldImg"/>
          </p:nvPr>
        </p:nvSpPr>
        <p:spPr>
          <a:ln/>
        </p:spPr>
      </p:sp>
      <p:sp>
        <p:nvSpPr>
          <p:cNvPr id="5939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Verdana" charset="0"/>
              </a:rPr>
              <a:t>A history of Earth </a:t>
            </a:r>
            <a:r>
              <a:rPr lang="da-DK" dirty="0">
                <a:latin typeface="Verdana" charset="0"/>
              </a:rPr>
              <a:t>is </a:t>
            </a:r>
            <a:r>
              <a:rPr lang="en-US" dirty="0">
                <a:latin typeface="Verdana" charset="0"/>
              </a:rPr>
              <a:t>written in the sedimentary rock record. </a:t>
            </a:r>
          </a:p>
          <a:p>
            <a:r>
              <a:rPr lang="en-US" dirty="0">
                <a:latin typeface="Verdana" charset="0"/>
              </a:rPr>
              <a:t>(Click) Marine sediments form by accumulation of matter on the seafloor. </a:t>
            </a:r>
          </a:p>
          <a:p>
            <a:r>
              <a:rPr lang="en-US" dirty="0">
                <a:latin typeface="Verdana" charset="0"/>
              </a:rPr>
              <a:t>We would like to read off this record, what the chemical composition of the ocean … and infer the conditions for life</a:t>
            </a:r>
            <a:r>
              <a:rPr lang="en-US" dirty="0" smtClean="0">
                <a:latin typeface="Verdana" charset="0"/>
              </a:rPr>
              <a:t>.</a:t>
            </a:r>
          </a:p>
          <a:p>
            <a:endParaRPr lang="en-US" dirty="0" smtClean="0">
              <a:latin typeface="Verdana" charset="0"/>
            </a:endParaRPr>
          </a:p>
          <a:p>
            <a:r>
              <a:rPr lang="en-US" dirty="0" err="1" smtClean="0">
                <a:latin typeface="Verdana" charset="0"/>
              </a:rPr>
              <a:t>Fotos</a:t>
            </a:r>
            <a:r>
              <a:rPr lang="en-US" dirty="0" smtClean="0">
                <a:latin typeface="Verdana" charset="0"/>
              </a:rPr>
              <a:t>: Tais W. Dahl</a:t>
            </a:r>
          </a:p>
          <a:p>
            <a:r>
              <a:rPr lang="en-US" dirty="0" smtClean="0">
                <a:latin typeface="Verdana" charset="0"/>
              </a:rPr>
              <a:t>Animation</a:t>
            </a:r>
            <a:r>
              <a:rPr lang="en-US" baseline="0" dirty="0" smtClean="0">
                <a:latin typeface="Verdana" charset="0"/>
              </a:rPr>
              <a:t> </a:t>
            </a:r>
            <a:r>
              <a:rPr lang="en-US" baseline="0" dirty="0" err="1" smtClean="0">
                <a:latin typeface="Verdana" charset="0"/>
              </a:rPr>
              <a:t>oppe</a:t>
            </a:r>
            <a:r>
              <a:rPr lang="en-US" baseline="0" dirty="0" smtClean="0">
                <a:latin typeface="Verdana" charset="0"/>
              </a:rPr>
              <a:t> </a:t>
            </a:r>
            <a:r>
              <a:rPr lang="en-US" baseline="0" dirty="0" err="1" smtClean="0">
                <a:latin typeface="Verdana" charset="0"/>
              </a:rPr>
              <a:t>i</a:t>
            </a:r>
            <a:r>
              <a:rPr lang="en-US" baseline="0" dirty="0" smtClean="0">
                <a:latin typeface="Verdana" charset="0"/>
              </a:rPr>
              <a:t> </a:t>
            </a:r>
            <a:r>
              <a:rPr lang="en-US" baseline="0" dirty="0" err="1" smtClean="0">
                <a:latin typeface="Verdana" charset="0"/>
              </a:rPr>
              <a:t>hjørnet</a:t>
            </a:r>
            <a:r>
              <a:rPr lang="en-US" baseline="0" dirty="0" smtClean="0">
                <a:latin typeface="Verdana" charset="0"/>
              </a:rPr>
              <a:t> </a:t>
            </a:r>
            <a:r>
              <a:rPr lang="en-US" baseline="0" dirty="0" err="1" smtClean="0">
                <a:latin typeface="Verdana" charset="0"/>
              </a:rPr>
              <a:t>fra</a:t>
            </a:r>
            <a:r>
              <a:rPr lang="en-US" baseline="0" dirty="0" smtClean="0">
                <a:latin typeface="Verdana" charset="0"/>
              </a:rPr>
              <a:t> </a:t>
            </a:r>
            <a:r>
              <a:rPr lang="en-US" baseline="0" dirty="0" err="1" smtClean="0">
                <a:latin typeface="Verdana" charset="0"/>
              </a:rPr>
              <a:t>filmen</a:t>
            </a:r>
            <a:r>
              <a:rPr lang="en-US" baseline="0" dirty="0" smtClean="0">
                <a:latin typeface="Verdana" charset="0"/>
              </a:rPr>
              <a:t>: “</a:t>
            </a:r>
            <a:r>
              <a:rPr lang="en-US" baseline="0" dirty="0" err="1" smtClean="0">
                <a:latin typeface="Verdana" charset="0"/>
              </a:rPr>
              <a:t>Miniks</a:t>
            </a:r>
            <a:r>
              <a:rPr lang="en-US" baseline="0" dirty="0" smtClean="0">
                <a:latin typeface="Verdana" charset="0"/>
              </a:rPr>
              <a:t> </a:t>
            </a:r>
            <a:r>
              <a:rPr lang="en-US" baseline="0" dirty="0" err="1" smtClean="0">
                <a:latin typeface="Verdana" charset="0"/>
              </a:rPr>
              <a:t>fornemmelse</a:t>
            </a:r>
            <a:r>
              <a:rPr lang="en-US" baseline="0" dirty="0" smtClean="0">
                <a:latin typeface="Verdana" charset="0"/>
              </a:rPr>
              <a:t> for </a:t>
            </a:r>
            <a:r>
              <a:rPr lang="en-US" baseline="0" dirty="0" err="1" smtClean="0">
                <a:latin typeface="Verdana" charset="0"/>
              </a:rPr>
              <a:t>Sten</a:t>
            </a:r>
            <a:r>
              <a:rPr lang="en-US" baseline="0" dirty="0" smtClean="0">
                <a:latin typeface="Verdana" charset="0"/>
              </a:rPr>
              <a:t>”</a:t>
            </a:r>
            <a:endParaRPr lang="da-DK" dirty="0">
              <a:latin typeface="Verdana" charset="0"/>
            </a:endParaRPr>
          </a:p>
        </p:txBody>
      </p:sp>
      <p:sp>
        <p:nvSpPr>
          <p:cNvPr id="5939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defRPr>
            </a:lvl2pPr>
            <a:lvl3pPr eaLnBrk="0" hangingPunct="0">
              <a:defRPr sz="2400">
                <a:solidFill>
                  <a:schemeClr val="tx1"/>
                </a:solidFill>
                <a:latin typeface="Verdana" charset="0"/>
                <a:ea typeface="ＭＳ Ｐゴシック" charset="0"/>
              </a:defRPr>
            </a:lvl3pPr>
            <a:lvl4pPr eaLnBrk="0" hangingPunct="0">
              <a:defRPr sz="2400">
                <a:solidFill>
                  <a:schemeClr val="tx1"/>
                </a:solidFill>
                <a:latin typeface="Verdana" charset="0"/>
                <a:ea typeface="ＭＳ Ｐゴシック" charset="0"/>
              </a:defRPr>
            </a:lvl4pPr>
            <a:lvl5pPr eaLnBrk="0" hangingPunct="0">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FF32CF5F-358A-A445-BFCF-0963EC2A4277}" type="slidenum">
              <a:rPr lang="da-DK" sz="1200"/>
              <a:pPr eaLnBrk="1" hangingPunct="1"/>
              <a:t>7</a:t>
            </a:fld>
            <a:endParaRPr lang="da-DK"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solidFill>
                  <a:srgbClr val="FFFFFF"/>
                </a:solidFill>
              </a:rPr>
              <a:t>Vandring</a:t>
            </a:r>
            <a:r>
              <a:rPr lang="en-US" dirty="0" smtClean="0">
                <a:solidFill>
                  <a:srgbClr val="FFFFFF"/>
                </a:solidFill>
              </a:rPr>
              <a:t> </a:t>
            </a:r>
            <a:r>
              <a:rPr lang="en-US" dirty="0" err="1" smtClean="0">
                <a:solidFill>
                  <a:srgbClr val="FFFFFF"/>
                </a:solidFill>
              </a:rPr>
              <a:t>gennem</a:t>
            </a:r>
            <a:r>
              <a:rPr lang="en-US" dirty="0" smtClean="0">
                <a:solidFill>
                  <a:srgbClr val="FFFFFF"/>
                </a:solidFill>
              </a:rPr>
              <a:t> </a:t>
            </a:r>
            <a:r>
              <a:rPr lang="en-US" dirty="0" err="1" smtClean="0">
                <a:solidFill>
                  <a:srgbClr val="FFFFFF"/>
                </a:solidFill>
              </a:rPr>
              <a:t>tiden</a:t>
            </a:r>
            <a:endParaRPr lang="en-US" dirty="0" smtClean="0">
              <a:solidFill>
                <a:srgbClr val="FFFFFF"/>
              </a:solidFill>
            </a:endParaRP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Klipperne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Grønland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vel-eksponeret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man </a:t>
            </a:r>
            <a:r>
              <a:rPr lang="en-US" sz="1200" kern="1200" dirty="0" err="1" smtClean="0">
                <a:solidFill>
                  <a:schemeClr val="tx1"/>
                </a:solidFill>
                <a:latin typeface="+mn-lt"/>
                <a:ea typeface="+mn-ea"/>
                <a:cs typeface="+mn-cs"/>
              </a:rPr>
              <a:t>kan</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lagdelingen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afstand</a:t>
            </a:r>
            <a:r>
              <a:rPr lang="en-US" sz="1200" kern="1200" dirty="0" smtClean="0">
                <a:solidFill>
                  <a:schemeClr val="tx1"/>
                </a:solidFill>
                <a:latin typeface="+mn-lt"/>
                <a:ea typeface="+mn-ea"/>
                <a:cs typeface="+mn-cs"/>
              </a:rPr>
              <a:t>. Den </a:t>
            </a:r>
            <a:r>
              <a:rPr lang="en-US" sz="1200" kern="1200" dirty="0" err="1" smtClean="0">
                <a:solidFill>
                  <a:schemeClr val="tx1"/>
                </a:solidFill>
                <a:latin typeface="+mn-lt"/>
                <a:ea typeface="+mn-ea"/>
                <a:cs typeface="+mn-cs"/>
              </a:rPr>
              <a:t>sparsomme</a:t>
            </a:r>
            <a:r>
              <a:rPr lang="en-US" sz="1200" kern="1200" dirty="0" smtClean="0">
                <a:solidFill>
                  <a:schemeClr val="tx1"/>
                </a:solidFill>
                <a:latin typeface="+mn-lt"/>
                <a:ea typeface="+mn-ea"/>
                <a:cs typeface="+mn-cs"/>
              </a:rPr>
              <a:t> vegetation </a:t>
            </a:r>
            <a:r>
              <a:rPr lang="en-US" sz="1200" kern="1200" dirty="0" err="1" smtClean="0">
                <a:solidFill>
                  <a:schemeClr val="tx1"/>
                </a:solidFill>
                <a:latin typeface="+mn-lt"/>
                <a:ea typeface="+mn-ea"/>
                <a:cs typeface="+mn-cs"/>
              </a:rPr>
              <a:t>gør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Grønland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til</a:t>
            </a:r>
            <a:r>
              <a:rPr lang="en-US" sz="1200" kern="1200" dirty="0" smtClean="0">
                <a:solidFill>
                  <a:schemeClr val="tx1"/>
                </a:solidFill>
                <a:latin typeface="+mn-lt"/>
                <a:ea typeface="+mn-ea"/>
                <a:cs typeface="+mn-cs"/>
              </a:rPr>
              <a:t> et </a:t>
            </a:r>
            <a:r>
              <a:rPr lang="en-US" sz="1200" kern="1200" dirty="0" err="1" smtClean="0">
                <a:solidFill>
                  <a:schemeClr val="tx1"/>
                </a:solidFill>
                <a:latin typeface="+mn-lt"/>
                <a:ea typeface="+mn-ea"/>
                <a:cs typeface="+mn-cs"/>
              </a:rPr>
              <a:t>uhyre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interessant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sted</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studere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geologi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Klipperne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Ella Ø </a:t>
            </a:r>
            <a:r>
              <a:rPr lang="en-US" sz="1200" kern="1200" dirty="0" err="1" smtClean="0">
                <a:solidFill>
                  <a:schemeClr val="tx1"/>
                </a:solidFill>
                <a:latin typeface="+mn-lt"/>
                <a:ea typeface="+mn-ea"/>
                <a:cs typeface="+mn-cs"/>
              </a:rPr>
              <a:t>blev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dannet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havet</a:t>
            </a:r>
            <a:r>
              <a:rPr lang="en-US" sz="1200" kern="1200" dirty="0" smtClean="0">
                <a:solidFill>
                  <a:schemeClr val="tx1"/>
                </a:solidFill>
                <a:latin typeface="+mn-lt"/>
                <a:ea typeface="+mn-ea"/>
                <a:cs typeface="+mn-cs"/>
              </a:rPr>
              <a:t> for 800-500 </a:t>
            </a:r>
            <a:r>
              <a:rPr lang="en-US" sz="1200" kern="1200" dirty="0" err="1" smtClean="0">
                <a:solidFill>
                  <a:schemeClr val="tx1"/>
                </a:solidFill>
                <a:latin typeface="+mn-lt"/>
                <a:ea typeface="+mn-ea"/>
                <a:cs typeface="+mn-cs"/>
              </a:rPr>
              <a:t>millioner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år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siden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den </a:t>
            </a:r>
            <a:r>
              <a:rPr lang="en-US" sz="1200" kern="1200" dirty="0" err="1" smtClean="0">
                <a:solidFill>
                  <a:schemeClr val="tx1"/>
                </a:solidFill>
                <a:latin typeface="+mn-lt"/>
                <a:ea typeface="+mn-ea"/>
                <a:cs typeface="+mn-cs"/>
              </a:rPr>
              <a:t>gamle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havbund</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siden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blevet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skubbet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land - her med en </a:t>
            </a:r>
            <a:r>
              <a:rPr lang="en-US" sz="1200" kern="1200" dirty="0" err="1" smtClean="0">
                <a:solidFill>
                  <a:schemeClr val="tx1"/>
                </a:solidFill>
                <a:latin typeface="+mn-lt"/>
                <a:ea typeface="+mn-ea"/>
                <a:cs typeface="+mn-cs"/>
              </a:rPr>
              <a:t>lille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hældning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så</a:t>
            </a:r>
            <a:r>
              <a:rPr lang="en-US" sz="1200" kern="1200" dirty="0" smtClean="0">
                <a:solidFill>
                  <a:schemeClr val="tx1"/>
                </a:solidFill>
                <a:latin typeface="+mn-lt"/>
                <a:ea typeface="+mn-ea"/>
                <a:cs typeface="+mn-cs"/>
              </a:rPr>
              <a:t> man </a:t>
            </a:r>
            <a:r>
              <a:rPr lang="en-US" sz="1200" kern="1200" dirty="0" err="1" smtClean="0">
                <a:solidFill>
                  <a:schemeClr val="tx1"/>
                </a:solidFill>
                <a:latin typeface="+mn-lt"/>
                <a:ea typeface="+mn-ea"/>
                <a:cs typeface="+mn-cs"/>
              </a:rPr>
              <a:t>roligt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stranden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passere</a:t>
            </a:r>
            <a:r>
              <a:rPr lang="en-US" sz="1200" kern="1200" dirty="0" smtClean="0">
                <a:solidFill>
                  <a:schemeClr val="tx1"/>
                </a:solidFill>
                <a:latin typeface="+mn-lt"/>
                <a:ea typeface="+mn-ea"/>
                <a:cs typeface="+mn-cs"/>
              </a:rPr>
              <a:t> lag </a:t>
            </a:r>
            <a:r>
              <a:rPr lang="en-US" sz="1200" kern="1200" dirty="0" err="1" smtClean="0">
                <a:solidFill>
                  <a:schemeClr val="tx1"/>
                </a:solidFill>
                <a:latin typeface="+mn-lt"/>
                <a:ea typeface="+mn-ea"/>
                <a:cs typeface="+mn-cs"/>
              </a:rPr>
              <a:t>efter</a:t>
            </a:r>
            <a:r>
              <a:rPr lang="en-US" sz="1200" kern="1200" dirty="0" smtClean="0">
                <a:solidFill>
                  <a:schemeClr val="tx1"/>
                </a:solidFill>
                <a:latin typeface="+mn-lt"/>
                <a:ea typeface="+mn-ea"/>
                <a:cs typeface="+mn-cs"/>
              </a:rPr>
              <a:t> lag - </a:t>
            </a:r>
            <a:r>
              <a:rPr lang="en-US" sz="1200" kern="1200" dirty="0" err="1" smtClean="0">
                <a:solidFill>
                  <a:schemeClr val="tx1"/>
                </a:solidFill>
                <a:latin typeface="+mn-lt"/>
                <a:ea typeface="+mn-ea"/>
                <a:cs typeface="+mn-cs"/>
              </a:rPr>
              <a:t>bogstaveligt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talt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tids-skridt</a:t>
            </a:r>
            <a:r>
              <a:rPr lang="en-US" sz="1200" kern="1200" dirty="0" smtClean="0">
                <a:solidFill>
                  <a:schemeClr val="tx1"/>
                </a:solidFill>
                <a:latin typeface="+mn-lt"/>
                <a:ea typeface="+mn-ea"/>
                <a:cs typeface="+mn-cs"/>
              </a:rPr>
              <a:t> for </a:t>
            </a:r>
            <a:r>
              <a:rPr lang="en-US" sz="1200" kern="1200" dirty="0" err="1" smtClean="0">
                <a:solidFill>
                  <a:schemeClr val="tx1"/>
                </a:solidFill>
                <a:latin typeface="+mn-lt"/>
                <a:ea typeface="+mn-ea"/>
                <a:cs typeface="+mn-cs"/>
              </a:rPr>
              <a:t>tids-skridt</a:t>
            </a:r>
            <a:r>
              <a:rPr lang="en-US" sz="1200" kern="1200" dirty="0" smtClean="0">
                <a:solidFill>
                  <a:schemeClr val="tx1"/>
                </a:solidFill>
                <a:latin typeface="+mn-lt"/>
                <a:ea typeface="+mn-ea"/>
                <a:cs typeface="+mn-cs"/>
              </a:rPr>
              <a:t>. Man </a:t>
            </a:r>
            <a:r>
              <a:rPr lang="en-US" sz="1200" kern="1200" dirty="0" err="1" smtClean="0">
                <a:solidFill>
                  <a:schemeClr val="tx1"/>
                </a:solidFill>
                <a:latin typeface="+mn-lt"/>
                <a:ea typeface="+mn-ea"/>
                <a:cs typeface="+mn-cs"/>
              </a:rPr>
              <a:t>kan</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selv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på</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afstand</a:t>
            </a:r>
            <a:r>
              <a:rPr lang="en-US" sz="1200" kern="1200" dirty="0" smtClean="0">
                <a:solidFill>
                  <a:schemeClr val="tx1"/>
                </a:solidFill>
                <a:latin typeface="+mn-lt"/>
                <a:ea typeface="+mn-ea"/>
                <a:cs typeface="+mn-cs"/>
              </a:rPr>
              <a:t> at de </a:t>
            </a:r>
            <a:r>
              <a:rPr lang="en-US" sz="1200" kern="1200" dirty="0" err="1" smtClean="0">
                <a:solidFill>
                  <a:schemeClr val="tx1"/>
                </a:solidFill>
                <a:latin typeface="+mn-lt"/>
                <a:ea typeface="+mn-ea"/>
                <a:cs typeface="+mn-cs"/>
              </a:rPr>
              <a:t>geologiske</a:t>
            </a:r>
            <a:r>
              <a:rPr lang="en-US" sz="1200" kern="1200" dirty="0" smtClean="0">
                <a:solidFill>
                  <a:schemeClr val="tx1"/>
                </a:solidFill>
                <a:latin typeface="+mn-lt"/>
                <a:ea typeface="+mn-ea"/>
                <a:cs typeface="+mn-cs"/>
              </a:rPr>
              <a:t> lag </a:t>
            </a:r>
            <a:r>
              <a:rPr lang="en-US" sz="1200" kern="1200" dirty="0" err="1" smtClean="0">
                <a:solidFill>
                  <a:schemeClr val="tx1"/>
                </a:solidFill>
                <a:latin typeface="+mn-lt"/>
                <a:ea typeface="+mn-ea"/>
                <a:cs typeface="+mn-cs"/>
              </a:rPr>
              <a:t>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forskellige</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og</a:t>
            </a:r>
            <a:r>
              <a:rPr lang="en-US" sz="1200" kern="1200" dirty="0" smtClean="0">
                <a:solidFill>
                  <a:schemeClr val="tx1"/>
                </a:solidFill>
                <a:latin typeface="+mn-lt"/>
                <a:ea typeface="+mn-ea"/>
                <a:cs typeface="+mn-cs"/>
              </a:rPr>
              <a:t> de </a:t>
            </a:r>
            <a:r>
              <a:rPr lang="en-US" sz="1200" kern="1200" dirty="0" err="1" smtClean="0">
                <a:solidFill>
                  <a:schemeClr val="tx1"/>
                </a:solidFill>
                <a:latin typeface="+mn-lt"/>
                <a:ea typeface="+mn-ea"/>
                <a:cs typeface="+mn-cs"/>
              </a:rPr>
              <a:t>reflekterer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forskellige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aflejringsmiljøer</a:t>
            </a:r>
            <a:r>
              <a:rPr lang="en-US" sz="1200" kern="1200" baseline="0" dirty="0" smtClean="0">
                <a:solidFill>
                  <a:schemeClr val="tx1"/>
                </a:solidFill>
                <a:latin typeface="+mn-lt"/>
                <a:ea typeface="+mn-ea"/>
                <a:cs typeface="+mn-cs"/>
              </a:rPr>
              <a:t> – </a:t>
            </a:r>
            <a:r>
              <a:rPr lang="en-US" sz="1200" kern="1200" baseline="0" dirty="0" err="1" smtClean="0">
                <a:solidFill>
                  <a:schemeClr val="tx1"/>
                </a:solidFill>
                <a:latin typeface="+mn-lt"/>
                <a:ea typeface="+mn-ea"/>
                <a:cs typeface="+mn-cs"/>
              </a:rPr>
              <a:t>på</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lavt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vand</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dybt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hav</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tropiske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arktiske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egne</a:t>
            </a:r>
            <a:r>
              <a:rPr lang="en-US" sz="1200" kern="1200" baseline="0" dirty="0" smtClean="0">
                <a:solidFill>
                  <a:schemeClr val="tx1"/>
                </a:solidFill>
                <a:latin typeface="+mn-lt"/>
                <a:ea typeface="+mn-ea"/>
                <a:cs typeface="+mn-cs"/>
              </a:rPr>
              <a:t> med </a:t>
            </a:r>
            <a:r>
              <a:rPr lang="en-US" sz="1200" kern="1200" baseline="0" dirty="0" err="1" smtClean="0">
                <a:solidFill>
                  <a:schemeClr val="tx1"/>
                </a:solidFill>
                <a:latin typeface="+mn-lt"/>
                <a:ea typeface="+mn-ea"/>
                <a:cs typeface="+mn-cs"/>
              </a:rPr>
              <a:t>og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uden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fossiler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af</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dyr</a:t>
            </a:r>
            <a:r>
              <a:rPr lang="en-US" sz="1200"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latin typeface="+mn-lt"/>
                <a:ea typeface="+mn-ea"/>
                <a:cs typeface="+mn-cs"/>
              </a:rPr>
              <a:t>Foto</a:t>
            </a:r>
            <a:r>
              <a:rPr lang="en-US" sz="1200" kern="1200" baseline="0" dirty="0" smtClean="0">
                <a:solidFill>
                  <a:schemeClr val="tx1"/>
                </a:solidFill>
                <a:latin typeface="+mn-lt"/>
                <a:ea typeface="+mn-ea"/>
                <a:cs typeface="+mn-cs"/>
              </a:rPr>
              <a:t>: Tais W. Dahl</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D2A95F5-3F44-854F-9396-6FB86AE08697}"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Paleoproterozoisk</a:t>
            </a:r>
            <a:r>
              <a:rPr lang="en-US" dirty="0" smtClean="0"/>
              <a:t> </a:t>
            </a:r>
            <a:r>
              <a:rPr lang="en-US" dirty="0" err="1" smtClean="0"/>
              <a:t>stromatolit</a:t>
            </a:r>
            <a:r>
              <a:rPr lang="en-US" dirty="0" smtClean="0"/>
              <a:t> </a:t>
            </a:r>
            <a:r>
              <a:rPr lang="en-US" dirty="0" err="1" smtClean="0"/>
              <a:t>fra</a:t>
            </a:r>
            <a:r>
              <a:rPr lang="en-US" dirty="0" smtClean="0"/>
              <a:t> Thunder Bay, Ontario, Canada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latin typeface="+mn-lt"/>
                <a:ea typeface="+mn-ea"/>
                <a:cs typeface="+mn-cs"/>
              </a:rPr>
              <a:t>Foto</a:t>
            </a:r>
            <a:r>
              <a:rPr lang="en-US" sz="1200" kern="1200" baseline="0" dirty="0" smtClean="0">
                <a:solidFill>
                  <a:schemeClr val="tx1"/>
                </a:solidFill>
                <a:latin typeface="+mn-lt"/>
                <a:ea typeface="+mn-ea"/>
                <a:cs typeface="+mn-cs"/>
              </a:rPr>
              <a:t>: Tais W. Dahl</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9</a:t>
            </a:fld>
            <a:endParaRPr lang="en-US"/>
          </a:p>
        </p:txBody>
      </p:sp>
    </p:spTree>
    <p:extLst>
      <p:ext uri="{BB962C8B-B14F-4D97-AF65-F5344CB8AC3E}">
        <p14:creationId xmlns:p14="http://schemas.microsoft.com/office/powerpoint/2010/main" val="319441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Upper</a:t>
            </a:r>
            <a:r>
              <a:rPr lang="en-US" sz="1200" b="1" kern="1200" baseline="0" dirty="0" smtClean="0">
                <a:solidFill>
                  <a:schemeClr val="tx1"/>
                </a:solidFill>
                <a:effectLst/>
                <a:latin typeface="+mn-lt"/>
                <a:ea typeface="+mn-ea"/>
                <a:cs typeface="+mn-cs"/>
              </a:rPr>
              <a:t> left (</a:t>
            </a:r>
            <a:r>
              <a:rPr lang="en-US" sz="1200" kern="1200" dirty="0" err="1" smtClean="0">
                <a:solidFill>
                  <a:schemeClr val="tx1"/>
                </a:solidFill>
                <a:effectLst/>
                <a:latin typeface="+mn-lt"/>
                <a:ea typeface="+mn-ea"/>
                <a:cs typeface="+mn-cs"/>
              </a:rPr>
              <a:t>Entophysalis.jpg</a:t>
            </a:r>
            <a:r>
              <a:rPr lang="en-US" sz="1200" kern="1200" dirty="0" smtClean="0">
                <a:solidFill>
                  <a:schemeClr val="tx1"/>
                </a:solidFill>
                <a:effectLst/>
                <a:latin typeface="+mn-lt"/>
                <a:ea typeface="+mn-ea"/>
                <a:cs typeface="+mn-cs"/>
              </a:rPr>
              <a:t>) Modern </a:t>
            </a:r>
            <a:r>
              <a:rPr lang="en-US" sz="1200" kern="1200" dirty="0" err="1" smtClean="0">
                <a:solidFill>
                  <a:schemeClr val="tx1"/>
                </a:solidFill>
                <a:effectLst/>
                <a:latin typeface="+mn-lt"/>
                <a:ea typeface="+mn-ea"/>
                <a:cs typeface="+mn-cs"/>
              </a:rPr>
              <a:t>Entophysalis</a:t>
            </a:r>
            <a:r>
              <a:rPr lang="en-US" sz="1200" kern="1200" dirty="0" smtClean="0">
                <a:solidFill>
                  <a:schemeClr val="tx1"/>
                </a:solidFill>
                <a:effectLst/>
                <a:latin typeface="+mn-lt"/>
                <a:ea typeface="+mn-ea"/>
                <a:cs typeface="+mn-cs"/>
              </a:rPr>
              <a:t> Photo credit: John </a:t>
            </a:r>
            <a:r>
              <a:rPr lang="en-US" sz="1200" kern="1200" dirty="0" err="1" smtClean="0">
                <a:solidFill>
                  <a:schemeClr val="tx1"/>
                </a:solidFill>
                <a:effectLst/>
                <a:latin typeface="+mn-lt"/>
                <a:ea typeface="+mn-ea"/>
                <a:cs typeface="+mn-cs"/>
              </a:rPr>
              <a:t>Bauld</a:t>
            </a:r>
            <a:r>
              <a:rPr lang="en-US" sz="120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Upper right (</a:t>
            </a:r>
            <a:r>
              <a:rPr lang="en-US" sz="1200" kern="1200" dirty="0" smtClean="0">
                <a:solidFill>
                  <a:schemeClr val="tx1"/>
                </a:solidFill>
                <a:effectLst/>
                <a:latin typeface="+mn-lt"/>
                <a:ea typeface="+mn-ea"/>
                <a:cs typeface="+mn-cs"/>
              </a:rPr>
              <a:t>IMG190) is Hans' </a:t>
            </a:r>
            <a:r>
              <a:rPr lang="en-US" sz="1200" kern="1200" dirty="0" err="1" smtClean="0">
                <a:solidFill>
                  <a:schemeClr val="tx1"/>
                </a:solidFill>
                <a:effectLst/>
                <a:latin typeface="+mn-lt"/>
                <a:ea typeface="+mn-ea"/>
                <a:cs typeface="+mn-cs"/>
              </a:rPr>
              <a:t>Hoffmans's</a:t>
            </a:r>
            <a:r>
              <a:rPr lang="en-US" sz="1200" kern="1200" dirty="0" smtClean="0">
                <a:solidFill>
                  <a:schemeClr val="tx1"/>
                </a:solidFill>
                <a:effectLst/>
                <a:latin typeface="+mn-lt"/>
                <a:ea typeface="+mn-ea"/>
                <a:cs typeface="+mn-cs"/>
              </a:rPr>
              <a:t> photo of </a:t>
            </a:r>
            <a:r>
              <a:rPr lang="en-US" sz="1200" i="1" kern="1200" dirty="0" err="1" smtClean="0">
                <a:solidFill>
                  <a:schemeClr val="tx1"/>
                </a:solidFill>
                <a:effectLst/>
                <a:latin typeface="+mn-lt"/>
                <a:ea typeface="+mn-ea"/>
                <a:cs typeface="+mn-cs"/>
              </a:rPr>
              <a:t>Eoentophysalis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2.0 billion-year old </a:t>
            </a:r>
            <a:r>
              <a:rPr lang="en-US" sz="1200" kern="1200" dirty="0" err="1" smtClean="0">
                <a:solidFill>
                  <a:schemeClr val="tx1"/>
                </a:solidFill>
                <a:effectLst/>
                <a:latin typeface="+mn-lt"/>
                <a:ea typeface="+mn-ea"/>
                <a:cs typeface="+mn-cs"/>
              </a:rPr>
              <a:t>cherts</a:t>
            </a:r>
            <a:r>
              <a:rPr lang="en-US" sz="1200" kern="1200" dirty="0" smtClean="0">
                <a:solidFill>
                  <a:schemeClr val="tx1"/>
                </a:solidFill>
                <a:effectLst/>
                <a:latin typeface="+mn-lt"/>
                <a:ea typeface="+mn-ea"/>
                <a:cs typeface="+mn-cs"/>
              </a:rPr>
              <a:t> from Belcher Islands.</a:t>
            </a:r>
          </a:p>
          <a:p>
            <a:r>
              <a:rPr lang="en-US" sz="1200" b="1" kern="1200" dirty="0" smtClean="0">
                <a:solidFill>
                  <a:schemeClr val="tx1"/>
                </a:solidFill>
                <a:effectLst/>
                <a:latin typeface="+mn-lt"/>
                <a:ea typeface="+mn-ea"/>
                <a:cs typeface="+mn-cs"/>
              </a:rPr>
              <a:t>Lower left </a:t>
            </a:r>
            <a:r>
              <a:rPr lang="en-US" sz="1200" kern="1200" dirty="0" smtClean="0">
                <a:solidFill>
                  <a:schemeClr val="tx1"/>
                </a:solidFill>
                <a:effectLst/>
                <a:latin typeface="+mn-lt"/>
                <a:ea typeface="+mn-ea"/>
                <a:cs typeface="+mn-cs"/>
              </a:rPr>
              <a:t>(IMG249) Spirogyra-like </a:t>
            </a:r>
            <a:r>
              <a:rPr lang="en-US" sz="1200" kern="1200" dirty="0" err="1" smtClean="0">
                <a:solidFill>
                  <a:schemeClr val="tx1"/>
                </a:solidFill>
                <a:effectLst/>
                <a:latin typeface="+mn-lt"/>
                <a:ea typeface="+mn-ea"/>
                <a:cs typeface="+mn-cs"/>
              </a:rPr>
              <a:t>cyanobacterium</a:t>
            </a:r>
            <a:r>
              <a:rPr lang="en-US" sz="1200" kern="1200" dirty="0" smtClean="0">
                <a:solidFill>
                  <a:schemeClr val="tx1"/>
                </a:solidFill>
                <a:effectLst/>
                <a:latin typeface="+mn-lt"/>
                <a:ea typeface="+mn-ea"/>
                <a:cs typeface="+mn-cs"/>
              </a:rPr>
              <a:t> from the </a:t>
            </a:r>
            <a:r>
              <a:rPr lang="en-US" sz="1200" kern="1200" dirty="0" err="1" smtClean="0">
                <a:solidFill>
                  <a:schemeClr val="tx1"/>
                </a:solidFill>
                <a:effectLst/>
                <a:latin typeface="+mn-lt"/>
                <a:ea typeface="+mn-ea"/>
                <a:cs typeface="+mn-cs"/>
              </a:rPr>
              <a:t>Ediacaran</a:t>
            </a:r>
            <a:r>
              <a:rPr lang="en-US" sz="1200" kern="1200" dirty="0" smtClean="0">
                <a:solidFill>
                  <a:schemeClr val="tx1"/>
                </a:solidFill>
                <a:effectLst/>
                <a:latin typeface="+mn-lt"/>
                <a:ea typeface="+mn-ea"/>
                <a:cs typeface="+mn-cs"/>
              </a:rPr>
              <a:t> of Siberia.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Lower right (</a:t>
            </a:r>
            <a:r>
              <a:rPr lang="en-US" sz="1200" kern="1200" dirty="0" smtClean="0">
                <a:solidFill>
                  <a:schemeClr val="tx1"/>
                </a:solidFill>
                <a:effectLst/>
                <a:latin typeface="+mn-lt"/>
                <a:ea typeface="+mn-ea"/>
                <a:cs typeface="+mn-cs"/>
              </a:rPr>
              <a:t>IMG0052) is a 1400-1500 Ma </a:t>
            </a:r>
            <a:r>
              <a:rPr lang="en-US" sz="1200" kern="1200" dirty="0" err="1" smtClean="0">
                <a:solidFill>
                  <a:schemeClr val="tx1"/>
                </a:solidFill>
                <a:effectLst/>
                <a:latin typeface="+mn-lt"/>
                <a:ea typeface="+mn-ea"/>
                <a:cs typeface="+mn-cs"/>
              </a:rPr>
              <a:t>entophysild</a:t>
            </a:r>
            <a:r>
              <a:rPr lang="en-US" sz="1200" kern="1200" dirty="0" smtClean="0">
                <a:solidFill>
                  <a:schemeClr val="tx1"/>
                </a:solidFill>
                <a:effectLst/>
                <a:latin typeface="+mn-lt"/>
                <a:ea typeface="+mn-ea"/>
                <a:cs typeface="+mn-cs"/>
              </a:rPr>
              <a:t> from the </a:t>
            </a:r>
            <a:r>
              <a:rPr lang="en-US" sz="1200" kern="1200" dirty="0" err="1" smtClean="0">
                <a:solidFill>
                  <a:schemeClr val="tx1"/>
                </a:solidFill>
                <a:effectLst/>
                <a:latin typeface="+mn-lt"/>
                <a:ea typeface="+mn-ea"/>
                <a:cs typeface="+mn-cs"/>
              </a:rPr>
              <a:t>Kotuikan</a:t>
            </a:r>
            <a:r>
              <a:rPr lang="en-US" sz="1200" kern="1200" dirty="0" smtClean="0">
                <a:solidFill>
                  <a:schemeClr val="tx1"/>
                </a:solidFill>
                <a:effectLst/>
                <a:latin typeface="+mn-lt"/>
                <a:ea typeface="+mn-ea"/>
                <a:cs typeface="+mn-cs"/>
              </a:rPr>
              <a:t> Fm. Siberia</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7A867-91FA-6143-B944-53410C12FD4F}" type="slidenum">
              <a:rPr lang="en-US" smtClean="0"/>
              <a:t>10</a:t>
            </a:fld>
            <a:endParaRPr lang="en-US"/>
          </a:p>
        </p:txBody>
      </p:sp>
    </p:spTree>
    <p:extLst>
      <p:ext uri="{BB962C8B-B14F-4D97-AF65-F5344CB8AC3E}">
        <p14:creationId xmlns:p14="http://schemas.microsoft.com/office/powerpoint/2010/main" val="335361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08/08/18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59156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08/08/18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238862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08/08/18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26301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08/08/18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247701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6F466381-DF89-394E-BEE7-F9F678158EAD}" type="datetimeFigureOut">
              <a:rPr lang="en-US" smtClean="0"/>
              <a:t>08/08/18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224721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6F466381-DF89-394E-BEE7-F9F678158EAD}" type="datetimeFigureOut">
              <a:rPr lang="en-US" smtClean="0"/>
              <a:t>08/08/18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0527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6F466381-DF89-394E-BEE7-F9F678158EAD}" type="datetimeFigureOut">
              <a:rPr lang="en-US" smtClean="0"/>
              <a:t>08/08/18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254037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6F466381-DF89-394E-BEE7-F9F678158EAD}" type="datetimeFigureOut">
              <a:rPr lang="en-US" smtClean="0"/>
              <a:t>08/08/18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79978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66381-DF89-394E-BEE7-F9F678158EAD}" type="datetimeFigureOut">
              <a:rPr lang="en-US" smtClean="0"/>
              <a:t>08/08/18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35281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6F466381-DF89-394E-BEE7-F9F678158EAD}" type="datetimeFigureOut">
              <a:rPr lang="en-US" smtClean="0"/>
              <a:t>08/08/18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8654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6F466381-DF89-394E-BEE7-F9F678158EAD}" type="datetimeFigureOut">
              <a:rPr lang="en-US" smtClean="0"/>
              <a:t>08/08/18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C9407-7254-AE43-A0C6-EFE295EC5090}" type="slidenum">
              <a:rPr lang="en-US" smtClean="0"/>
              <a:t>‹#›</a:t>
            </a:fld>
            <a:endParaRPr lang="en-US"/>
          </a:p>
        </p:txBody>
      </p:sp>
    </p:spTree>
    <p:extLst>
      <p:ext uri="{BB962C8B-B14F-4D97-AF65-F5344CB8AC3E}">
        <p14:creationId xmlns:p14="http://schemas.microsoft.com/office/powerpoint/2010/main" val="14935410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66381-DF89-394E-BEE7-F9F678158EAD}" type="datetimeFigureOut">
              <a:rPr lang="en-US" smtClean="0"/>
              <a:t>08/08/18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C9407-7254-AE43-A0C6-EFE295EC5090}" type="slidenum">
              <a:rPr lang="en-US" smtClean="0"/>
              <a:t>‹#›</a:t>
            </a:fld>
            <a:endParaRPr lang="en-US"/>
          </a:p>
        </p:txBody>
      </p:sp>
    </p:spTree>
    <p:extLst>
      <p:ext uri="{BB962C8B-B14F-4D97-AF65-F5344CB8AC3E}">
        <p14:creationId xmlns:p14="http://schemas.microsoft.com/office/powerpoint/2010/main" val="252966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gif"/></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3.png"/><Relationship Id="rId5"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45.xml.rels><?xml version="1.0" encoding="UTF-8" standalone="yes"?>
<Relationships xmlns="http://schemas.openxmlformats.org/package/2006/relationships"><Relationship Id="rId3" Type="http://schemas.openxmlformats.org/officeDocument/2006/relationships/image" Target="file://localhost/D/%5CPPT_Out%5Cnature-logo.jpg" TargetMode="External"/><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6.jpg"/></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hyperlink" Target="mailto:tais.dahl@snm.ku.dk" TargetMode="External"/><Relationship Id="rId5" Type="http://schemas.openxmlformats.org/officeDocument/2006/relationships/image" Target="../media/image67.tif"/><Relationship Id="rId6" Type="http://schemas.openxmlformats.org/officeDocument/2006/relationships/image" Target="../media/image9.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5" descr="SPICE_simpleFeedback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4675" y="5265738"/>
            <a:ext cx="1508125"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p:cNvGraphicFramePr>
            <a:graphicFrameLocks noGrp="1"/>
          </p:cNvGraphicFramePr>
          <p:nvPr>
            <p:extLst>
              <p:ext uri="{D42A27DB-BD31-4B8C-83A1-F6EECF244321}">
                <p14:modId xmlns:p14="http://schemas.microsoft.com/office/powerpoint/2010/main" val="1755806460"/>
              </p:ext>
            </p:extLst>
          </p:nvPr>
        </p:nvGraphicFramePr>
        <p:xfrm>
          <a:off x="0" y="0"/>
          <a:ext cx="9144000" cy="685800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1714500">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r>
              <a:tr h="1714500">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r>
              <a:tr h="1714500">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r>
              <a:tr h="1714500">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c>
                  <a:txBody>
                    <a:bodyPr/>
                    <a:lstStyle/>
                    <a:p>
                      <a:endParaRPr lang="en-US" dirty="0"/>
                    </a:p>
                  </a:txBody>
                  <a:tcPr>
                    <a:solidFill>
                      <a:schemeClr val="accent1">
                        <a:alpha val="0"/>
                      </a:schemeClr>
                    </a:solidFill>
                  </a:tcPr>
                </a:tc>
              </a:tr>
            </a:tbl>
          </a:graphicData>
        </a:graphic>
      </p:graphicFrame>
      <p:sp>
        <p:nvSpPr>
          <p:cNvPr id="29" name="Rectangle 28"/>
          <p:cNvSpPr/>
          <p:nvPr/>
        </p:nvSpPr>
        <p:spPr>
          <a:xfrm>
            <a:off x="5654675" y="5292725"/>
            <a:ext cx="1508125" cy="677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72" name="Rectangle 5"/>
          <p:cNvSpPr>
            <a:spLocks noChangeArrowheads="1"/>
          </p:cNvSpPr>
          <p:nvPr/>
        </p:nvSpPr>
        <p:spPr bwMode="auto">
          <a:xfrm>
            <a:off x="730250" y="3565525"/>
            <a:ext cx="43100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dirty="0">
                <a:solidFill>
                  <a:srgbClr val="3F4E1F"/>
                </a:solidFill>
                <a:latin typeface="Gill Sans" charset="0"/>
                <a:cs typeface="Gill Sans" charset="0"/>
              </a:rPr>
              <a:t>Tais W. </a:t>
            </a:r>
            <a:r>
              <a:rPr lang="en-US" sz="1600" dirty="0" smtClean="0">
                <a:solidFill>
                  <a:srgbClr val="3F4E1F"/>
                </a:solidFill>
                <a:latin typeface="Gill Sans" charset="0"/>
                <a:cs typeface="Gill Sans" charset="0"/>
              </a:rPr>
              <a:t>Dahl</a:t>
            </a:r>
            <a:endParaRPr lang="en-US" sz="1600" dirty="0">
              <a:solidFill>
                <a:srgbClr val="3F4E1F"/>
              </a:solidFill>
              <a:latin typeface="Gill Sans" charset="0"/>
              <a:cs typeface="Gill Sans" charset="0"/>
            </a:endParaRPr>
          </a:p>
          <a:p>
            <a:pPr algn="ctr"/>
            <a:r>
              <a:rPr lang="en-US" sz="1200" dirty="0" err="1" smtClean="0">
                <a:solidFill>
                  <a:srgbClr val="3F4E1F"/>
                </a:solidFill>
                <a:latin typeface="Gill Sans" charset="0"/>
                <a:cs typeface="Gill Sans" charset="0"/>
              </a:rPr>
              <a:t>Lektor</a:t>
            </a:r>
            <a:r>
              <a:rPr lang="en-US" sz="1200" dirty="0" smtClean="0">
                <a:solidFill>
                  <a:srgbClr val="3F4E1F"/>
                </a:solidFill>
                <a:latin typeface="Gill Sans" charset="0"/>
                <a:cs typeface="Gill Sans" charset="0"/>
              </a:rPr>
              <a:t>, </a:t>
            </a:r>
            <a:r>
              <a:rPr lang="en-US" sz="1200" dirty="0" err="1" smtClean="0">
                <a:solidFill>
                  <a:srgbClr val="3F4E1F"/>
                </a:solidFill>
                <a:latin typeface="Gill Sans" charset="0"/>
                <a:cs typeface="Gill Sans" charset="0"/>
              </a:rPr>
              <a:t>Geobiologi</a:t>
            </a:r>
            <a:endParaRPr lang="en-US" sz="1200" dirty="0" smtClean="0">
              <a:solidFill>
                <a:srgbClr val="3F4E1F"/>
              </a:solidFill>
              <a:latin typeface="Gill Sans" charset="0"/>
              <a:cs typeface="Gill Sans" charset="0"/>
            </a:endParaRPr>
          </a:p>
          <a:p>
            <a:pPr algn="ctr"/>
            <a:r>
              <a:rPr lang="en-US" sz="1200" dirty="0" err="1" smtClean="0">
                <a:solidFill>
                  <a:srgbClr val="3F4E1F"/>
                </a:solidFill>
                <a:latin typeface="Gill Sans" charset="0"/>
                <a:cs typeface="Gill Sans" charset="0"/>
              </a:rPr>
              <a:t>Statens</a:t>
            </a:r>
            <a:r>
              <a:rPr lang="en-US" sz="1200" dirty="0" smtClean="0">
                <a:solidFill>
                  <a:srgbClr val="3F4E1F"/>
                </a:solidFill>
                <a:latin typeface="Gill Sans" charset="0"/>
                <a:cs typeface="Gill Sans" charset="0"/>
              </a:rPr>
              <a:t> </a:t>
            </a:r>
            <a:r>
              <a:rPr lang="en-US" sz="1200" dirty="0" err="1" smtClean="0">
                <a:solidFill>
                  <a:srgbClr val="3F4E1F"/>
                </a:solidFill>
                <a:latin typeface="Gill Sans" charset="0"/>
                <a:cs typeface="Gill Sans" charset="0"/>
              </a:rPr>
              <a:t>Naturhistoriske</a:t>
            </a:r>
            <a:r>
              <a:rPr lang="en-US" sz="1200" dirty="0" smtClean="0">
                <a:solidFill>
                  <a:srgbClr val="3F4E1F"/>
                </a:solidFill>
                <a:latin typeface="Gill Sans" charset="0"/>
                <a:cs typeface="Gill Sans" charset="0"/>
              </a:rPr>
              <a:t> Museum</a:t>
            </a:r>
            <a:endParaRPr lang="en-US" sz="1200" dirty="0">
              <a:solidFill>
                <a:srgbClr val="3F4E1F"/>
              </a:solidFill>
              <a:latin typeface="Gill Sans" charset="0"/>
              <a:cs typeface="Gill Sans" charset="0"/>
            </a:endParaRPr>
          </a:p>
          <a:p>
            <a:pPr algn="ctr"/>
            <a:r>
              <a:rPr lang="en-US" sz="1200" dirty="0" err="1" smtClean="0">
                <a:solidFill>
                  <a:srgbClr val="3F4E1F"/>
                </a:solidFill>
                <a:latin typeface="Gill Sans" charset="0"/>
                <a:cs typeface="Gill Sans" charset="0"/>
              </a:rPr>
              <a:t>Københavns</a:t>
            </a:r>
            <a:r>
              <a:rPr lang="en-US" sz="1200" dirty="0" smtClean="0">
                <a:solidFill>
                  <a:srgbClr val="3F4E1F"/>
                </a:solidFill>
                <a:latin typeface="Gill Sans" charset="0"/>
                <a:cs typeface="Gill Sans" charset="0"/>
              </a:rPr>
              <a:t> </a:t>
            </a:r>
            <a:r>
              <a:rPr lang="en-US" sz="1200" dirty="0" err="1" smtClean="0">
                <a:solidFill>
                  <a:srgbClr val="3F4E1F"/>
                </a:solidFill>
                <a:latin typeface="Gill Sans" charset="0"/>
                <a:cs typeface="Gill Sans" charset="0"/>
              </a:rPr>
              <a:t>Universitet</a:t>
            </a:r>
            <a:endParaRPr lang="en-US" sz="1200" dirty="0" smtClean="0">
              <a:solidFill>
                <a:srgbClr val="3F4E1F"/>
              </a:solidFill>
              <a:latin typeface="Gill Sans" charset="0"/>
              <a:cs typeface="Gill Sans" charset="0"/>
            </a:endParaRPr>
          </a:p>
        </p:txBody>
      </p:sp>
      <p:sp>
        <p:nvSpPr>
          <p:cNvPr id="14373" name="Rectangle 9"/>
          <p:cNvSpPr>
            <a:spLocks noChangeArrowheads="1"/>
          </p:cNvSpPr>
          <p:nvPr/>
        </p:nvSpPr>
        <p:spPr bwMode="auto">
          <a:xfrm>
            <a:off x="377825" y="2347497"/>
            <a:ext cx="48752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000" b="1" dirty="0" err="1" smtClean="0">
                <a:solidFill>
                  <a:srgbClr val="3F4E1F"/>
                </a:solidFill>
              </a:rPr>
              <a:t>Det</a:t>
            </a:r>
            <a:r>
              <a:rPr lang="en-US" sz="3000" b="1" dirty="0" smtClean="0">
                <a:solidFill>
                  <a:srgbClr val="3F4E1F"/>
                </a:solidFill>
              </a:rPr>
              <a:t> </a:t>
            </a:r>
            <a:r>
              <a:rPr lang="en-US" sz="3000" b="1" dirty="0" err="1" smtClean="0">
                <a:solidFill>
                  <a:srgbClr val="3F4E1F"/>
                </a:solidFill>
              </a:rPr>
              <a:t>Tidligste</a:t>
            </a:r>
            <a:r>
              <a:rPr lang="en-US" sz="3000" b="1" dirty="0" smtClean="0">
                <a:solidFill>
                  <a:srgbClr val="3F4E1F"/>
                </a:solidFill>
              </a:rPr>
              <a:t> </a:t>
            </a:r>
            <a:r>
              <a:rPr lang="en-US" sz="3000" b="1" dirty="0" err="1" smtClean="0">
                <a:solidFill>
                  <a:srgbClr val="3F4E1F"/>
                </a:solidFill>
              </a:rPr>
              <a:t>Liv</a:t>
            </a:r>
            <a:endParaRPr lang="en-US" sz="3000" b="1" dirty="0" smtClean="0">
              <a:solidFill>
                <a:srgbClr val="3F4E1F"/>
              </a:solidFill>
            </a:endParaRPr>
          </a:p>
        </p:txBody>
      </p:sp>
      <p:cxnSp>
        <p:nvCxnSpPr>
          <p:cNvPr id="19" name="Straight Connector 18"/>
          <p:cNvCxnSpPr/>
          <p:nvPr/>
        </p:nvCxnSpPr>
        <p:spPr>
          <a:xfrm>
            <a:off x="2971800" y="825500"/>
            <a:ext cx="6224588" cy="1588"/>
          </a:xfrm>
          <a:prstGeom prst="line">
            <a:avLst/>
          </a:prstGeom>
          <a:ln>
            <a:solidFill>
              <a:schemeClr val="accent1">
                <a:alpha val="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49225" y="82550"/>
            <a:ext cx="174625" cy="6788150"/>
          </a:xfrm>
          <a:prstGeom prst="rect">
            <a:avLst/>
          </a:prstGeom>
          <a:gradFill flip="none" rotWithShape="1">
            <a:gsLst>
              <a:gs pos="42000">
                <a:schemeClr val="accent3">
                  <a:lumMod val="50000"/>
                </a:schemeClr>
              </a:gs>
              <a:gs pos="100000">
                <a:srgbClr val="FFFFFF"/>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0090"/>
              </a:solidFill>
            </a:endParaRPr>
          </a:p>
        </p:txBody>
      </p:sp>
      <p:grpSp>
        <p:nvGrpSpPr>
          <p:cNvPr id="14376" name="Group 25"/>
          <p:cNvGrpSpPr>
            <a:grpSpLocks/>
          </p:cNvGrpSpPr>
          <p:nvPr/>
        </p:nvGrpSpPr>
        <p:grpSpPr bwMode="auto">
          <a:xfrm>
            <a:off x="2253095" y="4492097"/>
            <a:ext cx="1217612" cy="1131887"/>
            <a:chOff x="1411127" y="5524468"/>
            <a:chExt cx="1217772" cy="1131318"/>
          </a:xfrm>
        </p:grpSpPr>
        <p:pic>
          <p:nvPicPr>
            <p:cNvPr id="14390" name="Picture 22" descr="KU_logo_run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812" y="5524468"/>
              <a:ext cx="1074087" cy="107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1411127" y="6552651"/>
              <a:ext cx="323893" cy="1031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4377" name="Picture 10" descr="6. Isbjerg. Foto Per Arnesen.jpg"/>
          <p:cNvPicPr>
            <a:picLocks noChangeAspect="1"/>
          </p:cNvPicPr>
          <p:nvPr/>
        </p:nvPicPr>
        <p:blipFill>
          <a:blip r:embed="rId5">
            <a:extLst>
              <a:ext uri="{28A0092B-C50C-407E-A947-70E740481C1C}">
                <a14:useLocalDpi xmlns:a14="http://schemas.microsoft.com/office/drawing/2010/main" val="0"/>
              </a:ext>
            </a:extLst>
          </a:blip>
          <a:srcRect t="34277" r="6195" b="3085"/>
          <a:stretch>
            <a:fillRect/>
          </a:stretch>
        </p:blipFill>
        <p:spPr bwMode="auto">
          <a:xfrm>
            <a:off x="7308850" y="-26988"/>
            <a:ext cx="1855788" cy="1722438"/>
          </a:xfrm>
          <a:prstGeom prst="rect">
            <a:avLst/>
          </a:prstGeom>
          <a:solidFill>
            <a:schemeClr val="accent6">
              <a:lumMod val="50000"/>
            </a:schemeClr>
          </a:solidFill>
          <a:ln w="9525">
            <a:solidFill>
              <a:srgbClr val="4F6228"/>
            </a:solidFill>
            <a:miter lim="800000"/>
            <a:headEnd/>
            <a:tailEnd/>
          </a:ln>
          <a:extLst/>
        </p:spPr>
      </p:pic>
      <p:sp>
        <p:nvSpPr>
          <p:cNvPr id="2" name="Rectangle 1"/>
          <p:cNvSpPr/>
          <p:nvPr/>
        </p:nvSpPr>
        <p:spPr>
          <a:xfrm>
            <a:off x="7308850" y="3471863"/>
            <a:ext cx="1855788" cy="172243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381" name="Picture 2" descr="D:\Dokumenter\Arbejde\Studies\Billeder\danmark Feb 26 2003 400_a4_korr.jpg"/>
          <p:cNvPicPr>
            <a:picLocks noChangeAspect="1" noChangeArrowheads="1"/>
          </p:cNvPicPr>
          <p:nvPr/>
        </p:nvPicPr>
        <p:blipFill>
          <a:blip r:embed="rId6">
            <a:extLst>
              <a:ext uri="{28A0092B-C50C-407E-A947-70E740481C1C}">
                <a14:useLocalDpi xmlns:a14="http://schemas.microsoft.com/office/drawing/2010/main" val="0"/>
              </a:ext>
            </a:extLst>
          </a:blip>
          <a:srcRect l="16534" r="3049"/>
          <a:stretch>
            <a:fillRect/>
          </a:stretch>
        </p:blipFill>
        <p:spPr bwMode="auto">
          <a:xfrm>
            <a:off x="3598863" y="14288"/>
            <a:ext cx="1839912" cy="1681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877841" y="350028"/>
            <a:ext cx="1270094" cy="1015663"/>
          </a:xfrm>
          <a:prstGeom prst="rect">
            <a:avLst/>
          </a:prstGeom>
        </p:spPr>
        <p:txBody>
          <a:bodyPr>
            <a:spAutoFit/>
          </a:bodyPr>
          <a:lstStyle/>
          <a:p>
            <a:pPr algn="ctr" fontAlgn="auto">
              <a:spcBef>
                <a:spcPts val="0"/>
              </a:spcBef>
              <a:spcAft>
                <a:spcPts val="0"/>
              </a:spcAft>
              <a:defRPr/>
            </a:pPr>
            <a:r>
              <a:rPr lang="en-US" sz="6000" dirty="0">
                <a:solidFill>
                  <a:schemeClr val="bg1">
                    <a:alpha val="32000"/>
                  </a:schemeClr>
                </a:solidFill>
                <a:latin typeface="Gill Sans"/>
                <a:ea typeface="+mn-ea"/>
                <a:cs typeface="Gill Sans"/>
              </a:rPr>
              <a:t>O</a:t>
            </a:r>
            <a:r>
              <a:rPr lang="en-US" sz="6000" baseline="-25000" dirty="0">
                <a:solidFill>
                  <a:schemeClr val="bg1">
                    <a:alpha val="32000"/>
                  </a:schemeClr>
                </a:solidFill>
                <a:latin typeface="Gill Sans"/>
                <a:ea typeface="+mn-ea"/>
                <a:cs typeface="Gill Sans"/>
              </a:rPr>
              <a:t>2</a:t>
            </a:r>
          </a:p>
        </p:txBody>
      </p:sp>
      <p:pic>
        <p:nvPicPr>
          <p:cNvPr id="14384" name="Picture 2" descr="Fig0_Earth_rise.jpg"/>
          <p:cNvPicPr>
            <a:picLocks noChangeAspect="1"/>
          </p:cNvPicPr>
          <p:nvPr/>
        </p:nvPicPr>
        <p:blipFill>
          <a:blip r:embed="rId7">
            <a:extLst>
              <a:ext uri="{28A0092B-C50C-407E-A947-70E740481C1C}">
                <a14:useLocalDpi xmlns:a14="http://schemas.microsoft.com/office/drawing/2010/main" val="0"/>
              </a:ext>
            </a:extLst>
          </a:blip>
          <a:srcRect l="29543" t="10953" r="4706" b="18346"/>
          <a:stretch>
            <a:fillRect/>
          </a:stretch>
        </p:blipFill>
        <p:spPr bwMode="auto">
          <a:xfrm rot="5400000">
            <a:off x="3670300" y="-71437"/>
            <a:ext cx="1703388" cy="1846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85" name="Picture 29" descr="TransvaalBIF_EarlyDiageneticChert.png"/>
          <p:cNvPicPr>
            <a:picLocks noChangeAspect="1"/>
          </p:cNvPicPr>
          <p:nvPr/>
        </p:nvPicPr>
        <p:blipFill rotWithShape="1">
          <a:blip r:embed="rId8">
            <a:extLst>
              <a:ext uri="{28A0092B-C50C-407E-A947-70E740481C1C}">
                <a14:useLocalDpi xmlns:a14="http://schemas.microsoft.com/office/drawing/2010/main" val="0"/>
              </a:ext>
            </a:extLst>
          </a:blip>
          <a:srcRect l="32355" t="23544" r="31126" b="31346"/>
          <a:stretch/>
        </p:blipFill>
        <p:spPr bwMode="auto">
          <a:xfrm>
            <a:off x="5452937" y="5180840"/>
            <a:ext cx="1855913" cy="168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Picture 31" descr="DKfromSpace.png"/>
          <p:cNvPicPr>
            <a:picLocks noChangeAspect="1"/>
          </p:cNvPicPr>
          <p:nvPr/>
        </p:nvPicPr>
        <p:blipFill>
          <a:blip r:embed="rId9">
            <a:extLst>
              <a:ext uri="{28A0092B-C50C-407E-A947-70E740481C1C}">
                <a14:useLocalDpi xmlns:a14="http://schemas.microsoft.com/office/drawing/2010/main" val="0"/>
              </a:ext>
            </a:extLst>
          </a:blip>
          <a:srcRect l="4814" t="4164" r="3529" b="3101"/>
          <a:stretch>
            <a:fillRect/>
          </a:stretch>
        </p:blipFill>
        <p:spPr bwMode="auto">
          <a:xfrm>
            <a:off x="3576637" y="-15374"/>
            <a:ext cx="1862138" cy="1722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5"/>
          <p:cNvSpPr/>
          <p:nvPr/>
        </p:nvSpPr>
        <p:spPr>
          <a:xfrm>
            <a:off x="5445125" y="5173664"/>
            <a:ext cx="1857375" cy="1697036"/>
          </a:xfrm>
          <a:prstGeom prst="rect">
            <a:avLst/>
          </a:prstGeom>
          <a:noFill/>
          <a:ln w="127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5438775" y="1711325"/>
            <a:ext cx="1857375" cy="1760538"/>
          </a:xfrm>
          <a:prstGeom prst="rect">
            <a:avLst/>
          </a:prstGeom>
          <a:solidFill>
            <a:schemeClr val="tx1"/>
          </a:solidFill>
          <a:ln w="12700" cap="rnd" cmpd="sng">
            <a:solidFill>
              <a:srgbClr val="000000"/>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 name="Picture 12" descr="CMB_Timeline300"/>
          <p:cNvPicPr>
            <a:picLocks noChangeAspect="1" noChangeArrowheads="1"/>
          </p:cNvPicPr>
          <p:nvPr/>
        </p:nvPicPr>
        <p:blipFill>
          <a:blip r:embed="rId10"/>
          <a:srcRect t="11650" b="11650"/>
          <a:stretch>
            <a:fillRect/>
          </a:stretch>
        </p:blipFill>
        <p:spPr bwMode="auto">
          <a:xfrm>
            <a:off x="5499723" y="1873492"/>
            <a:ext cx="1779732" cy="1364946"/>
          </a:xfrm>
          <a:prstGeom prst="rect">
            <a:avLst/>
          </a:prstGeom>
          <a:noFill/>
        </p:spPr>
      </p:pic>
      <p:pic>
        <p:nvPicPr>
          <p:cNvPr id="27" name="Picture 26"/>
          <p:cNvPicPr>
            <a:picLocks noChangeAspect="1"/>
          </p:cNvPicPr>
          <p:nvPr/>
        </p:nvPicPr>
        <p:blipFill>
          <a:blip r:embed="rId11"/>
          <a:stretch>
            <a:fillRect/>
          </a:stretch>
        </p:blipFill>
        <p:spPr>
          <a:xfrm>
            <a:off x="1362194" y="5801810"/>
            <a:ext cx="1781802" cy="828619"/>
          </a:xfrm>
          <a:prstGeom prst="rect">
            <a:avLst/>
          </a:prstGeom>
        </p:spPr>
      </p:pic>
      <p:pic>
        <p:nvPicPr>
          <p:cNvPr id="31" name="Picture 30" descr="Geobacter.png"/>
          <p:cNvPicPr>
            <a:picLocks noChangeAspect="1"/>
          </p:cNvPicPr>
          <p:nvPr/>
        </p:nvPicPr>
        <p:blipFill rotWithShape="1">
          <a:blip r:embed="rId12">
            <a:extLst>
              <a:ext uri="{28A0092B-C50C-407E-A947-70E740481C1C}">
                <a14:useLocalDpi xmlns:a14="http://schemas.microsoft.com/office/drawing/2010/main" val="0"/>
              </a:ext>
            </a:extLst>
          </a:blip>
          <a:srcRect l="1" t="1684" r="-1537" b="47618"/>
          <a:stretch/>
        </p:blipFill>
        <p:spPr>
          <a:xfrm>
            <a:off x="7313838" y="3474116"/>
            <a:ext cx="1882550" cy="1706724"/>
          </a:xfrm>
          <a:prstGeom prst="rect">
            <a:avLst/>
          </a:prstGeom>
        </p:spPr>
      </p:pic>
      <p:pic>
        <p:nvPicPr>
          <p:cNvPr id="3" name="Picture 2" descr="DFF_Logo_DK_Vertical_DarkBlue.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98863" y="5623984"/>
            <a:ext cx="1656988" cy="1006445"/>
          </a:xfrm>
          <a:prstGeom prst="rect">
            <a:avLst/>
          </a:prstGeom>
        </p:spPr>
      </p:pic>
    </p:spTree>
    <p:extLst>
      <p:ext uri="{BB962C8B-B14F-4D97-AF65-F5344CB8AC3E}">
        <p14:creationId xmlns:p14="http://schemas.microsoft.com/office/powerpoint/2010/main" val="1487141431"/>
      </p:ext>
    </p:extLst>
  </p:cSld>
  <p:clrMapOvr>
    <a:masterClrMapping/>
  </p:clrMapOvr>
  <p:transition xmlns:p14="http://schemas.microsoft.com/office/powerpoint/2010/main" spd="slow" advTm="2457"/>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IMG1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864" y="0"/>
            <a:ext cx="2958416" cy="4331965"/>
          </a:xfrm>
          <a:prstGeom prst="rect">
            <a:avLst/>
          </a:prstGeom>
        </p:spPr>
      </p:pic>
      <p:pic>
        <p:nvPicPr>
          <p:cNvPr id="6" name="Picture 5" descr="IMG2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4087" y="4010159"/>
            <a:ext cx="3467273" cy="2367894"/>
          </a:xfrm>
          <a:prstGeom prst="rect">
            <a:avLst/>
          </a:prstGeom>
        </p:spPr>
      </p:pic>
      <p:pic>
        <p:nvPicPr>
          <p:cNvPr id="7" name="Picture 6" descr="IMG_005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434" y="4422685"/>
            <a:ext cx="3444061" cy="2327532"/>
          </a:xfrm>
          <a:prstGeom prst="rect">
            <a:avLst/>
          </a:prstGeom>
        </p:spPr>
      </p:pic>
      <p:pic>
        <p:nvPicPr>
          <p:cNvPr id="4" name="Picture 3" descr="Entophysali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341" y="0"/>
            <a:ext cx="5004536" cy="3494489"/>
          </a:xfrm>
          <a:prstGeom prst="rect">
            <a:avLst/>
          </a:prstGeom>
        </p:spPr>
      </p:pic>
      <p:sp>
        <p:nvSpPr>
          <p:cNvPr id="8" name="Rectangle 7"/>
          <p:cNvSpPr/>
          <p:nvPr/>
        </p:nvSpPr>
        <p:spPr>
          <a:xfrm>
            <a:off x="3696722" y="3183470"/>
            <a:ext cx="1966509" cy="276999"/>
          </a:xfrm>
          <a:prstGeom prst="rect">
            <a:avLst/>
          </a:prstGeom>
        </p:spPr>
        <p:txBody>
          <a:bodyPr wrap="none">
            <a:spAutoFit/>
          </a:bodyPr>
          <a:lstStyle/>
          <a:p>
            <a:r>
              <a:rPr lang="en-US" sz="1200" dirty="0" err="1" smtClean="0">
                <a:latin typeface="Avenir Black Oblique"/>
                <a:cs typeface="Avenir Black Oblique"/>
              </a:rPr>
              <a:t>Nulevende</a:t>
            </a:r>
            <a:r>
              <a:rPr lang="en-US" sz="1200" dirty="0" smtClean="0">
                <a:latin typeface="Avenir Black Oblique"/>
                <a:cs typeface="Avenir Black Oblique"/>
              </a:rPr>
              <a:t> </a:t>
            </a:r>
            <a:r>
              <a:rPr lang="en-US" sz="1200" dirty="0" err="1" smtClean="0">
                <a:latin typeface="Avenir Black Oblique"/>
                <a:cs typeface="Avenir Black Oblique"/>
              </a:rPr>
              <a:t>Entophysalis</a:t>
            </a:r>
            <a:r>
              <a:rPr lang="en-US" sz="1200" dirty="0" smtClean="0">
                <a:latin typeface="Avenir Black Oblique"/>
                <a:cs typeface="Avenir Black Oblique"/>
              </a:rPr>
              <a:t> </a:t>
            </a:r>
            <a:endParaRPr lang="en-US" sz="1200" dirty="0">
              <a:latin typeface="Avenir Black Oblique"/>
              <a:cs typeface="Avenir Black Oblique"/>
            </a:endParaRPr>
          </a:p>
        </p:txBody>
      </p:sp>
      <p:sp>
        <p:nvSpPr>
          <p:cNvPr id="9" name="Rectangle 8"/>
          <p:cNvSpPr/>
          <p:nvPr/>
        </p:nvSpPr>
        <p:spPr>
          <a:xfrm>
            <a:off x="6928518" y="3494489"/>
            <a:ext cx="1912853" cy="646331"/>
          </a:xfrm>
          <a:prstGeom prst="rect">
            <a:avLst/>
          </a:prstGeom>
        </p:spPr>
        <p:txBody>
          <a:bodyPr wrap="square">
            <a:spAutoFit/>
          </a:bodyPr>
          <a:lstStyle/>
          <a:p>
            <a:pPr algn="r"/>
            <a:r>
              <a:rPr lang="en-US" sz="1200" i="1" dirty="0" err="1">
                <a:latin typeface="Avenir Black Oblique"/>
                <a:cs typeface="Avenir Black Oblique"/>
              </a:rPr>
              <a:t>Eoentophysalis</a:t>
            </a:r>
            <a:r>
              <a:rPr lang="en-US" sz="1200" i="1" dirty="0">
                <a:latin typeface="Avenir Black Oblique"/>
                <a:cs typeface="Avenir Black Oblique"/>
              </a:rPr>
              <a:t> </a:t>
            </a:r>
            <a:endParaRPr lang="en-US" sz="1200" dirty="0">
              <a:latin typeface="Avenir Black Oblique"/>
              <a:cs typeface="Avenir Black Oblique"/>
            </a:endParaRPr>
          </a:p>
          <a:p>
            <a:pPr algn="r"/>
            <a:r>
              <a:rPr lang="en-US" sz="1200" dirty="0" smtClean="0">
                <a:latin typeface="Avenir Black Oblique"/>
                <a:cs typeface="Avenir Black Oblique"/>
              </a:rPr>
              <a:t>2.0 </a:t>
            </a:r>
            <a:r>
              <a:rPr lang="en-US" sz="1200" dirty="0" err="1" smtClean="0">
                <a:latin typeface="Avenir Black Oblique"/>
                <a:cs typeface="Avenir Black Oblique"/>
              </a:rPr>
              <a:t>mia</a:t>
            </a:r>
            <a:r>
              <a:rPr lang="en-US" sz="1200" dirty="0" smtClean="0">
                <a:latin typeface="Avenir Black Oblique"/>
                <a:cs typeface="Avenir Black Oblique"/>
              </a:rPr>
              <a:t> </a:t>
            </a:r>
            <a:r>
              <a:rPr lang="en-US" sz="1200" dirty="0" err="1" smtClean="0">
                <a:latin typeface="Avenir Black Oblique"/>
                <a:cs typeface="Avenir Black Oblique"/>
              </a:rPr>
              <a:t>år</a:t>
            </a:r>
            <a:r>
              <a:rPr lang="en-US" sz="1200" dirty="0" smtClean="0">
                <a:latin typeface="Avenir Black Oblique"/>
                <a:cs typeface="Avenir Black Oblique"/>
              </a:rPr>
              <a:t> </a:t>
            </a:r>
            <a:r>
              <a:rPr lang="en-US" sz="1200" dirty="0" err="1" smtClean="0">
                <a:latin typeface="Avenir Black Oblique"/>
                <a:cs typeface="Avenir Black Oblique"/>
              </a:rPr>
              <a:t>gammel</a:t>
            </a:r>
            <a:r>
              <a:rPr lang="en-US" sz="1200" dirty="0" smtClean="0">
                <a:latin typeface="Avenir Black Oblique"/>
                <a:cs typeface="Avenir Black Oblique"/>
              </a:rPr>
              <a:t> flint </a:t>
            </a:r>
            <a:r>
              <a:rPr lang="en-US" sz="1200" dirty="0">
                <a:latin typeface="Avenir Black Oblique"/>
                <a:cs typeface="Avenir Black Oblique"/>
              </a:rPr>
              <a:t>Belcher </a:t>
            </a:r>
            <a:r>
              <a:rPr lang="en-US" sz="1200" dirty="0" smtClean="0">
                <a:latin typeface="Avenir Black Oblique"/>
                <a:cs typeface="Avenir Black Oblique"/>
              </a:rPr>
              <a:t>Islands, Canada</a:t>
            </a:r>
            <a:endParaRPr lang="en-US" sz="1200" dirty="0">
              <a:latin typeface="Avenir Black Oblique"/>
              <a:cs typeface="Avenir Black Oblique"/>
            </a:endParaRPr>
          </a:p>
        </p:txBody>
      </p:sp>
      <p:sp>
        <p:nvSpPr>
          <p:cNvPr id="10" name="Rectangle 9"/>
          <p:cNvSpPr/>
          <p:nvPr/>
        </p:nvSpPr>
        <p:spPr>
          <a:xfrm>
            <a:off x="0" y="6321722"/>
            <a:ext cx="2914285" cy="461665"/>
          </a:xfrm>
          <a:prstGeom prst="rect">
            <a:avLst/>
          </a:prstGeom>
        </p:spPr>
        <p:txBody>
          <a:bodyPr wrap="square">
            <a:spAutoFit/>
          </a:bodyPr>
          <a:lstStyle/>
          <a:p>
            <a:r>
              <a:rPr lang="en-US" sz="1200" dirty="0">
                <a:solidFill>
                  <a:schemeClr val="bg1"/>
                </a:solidFill>
                <a:latin typeface="Avenir Black Oblique"/>
                <a:cs typeface="Avenir Black Oblique"/>
              </a:rPr>
              <a:t>Spirogyra</a:t>
            </a:r>
            <a:r>
              <a:rPr lang="en-US" sz="1200" dirty="0" smtClean="0">
                <a:solidFill>
                  <a:schemeClr val="bg1"/>
                </a:solidFill>
                <a:latin typeface="Avenir Black Oblique"/>
                <a:cs typeface="Avenir Black Oblique"/>
              </a:rPr>
              <a:t>-</a:t>
            </a:r>
            <a:r>
              <a:rPr lang="en-US" sz="1200" dirty="0" err="1" smtClean="0">
                <a:solidFill>
                  <a:schemeClr val="bg1"/>
                </a:solidFill>
                <a:latin typeface="Avenir Black Oblique"/>
                <a:cs typeface="Avenir Black Oblique"/>
              </a:rPr>
              <a:t>lignende</a:t>
            </a:r>
            <a:r>
              <a:rPr lang="en-US" sz="1200" dirty="0" smtClean="0">
                <a:solidFill>
                  <a:schemeClr val="bg1"/>
                </a:solidFill>
                <a:latin typeface="Avenir Black Oblique"/>
                <a:cs typeface="Avenir Black Oblique"/>
              </a:rPr>
              <a:t> </a:t>
            </a:r>
            <a:r>
              <a:rPr lang="en-US" sz="1200" dirty="0" err="1" smtClean="0">
                <a:solidFill>
                  <a:schemeClr val="bg1"/>
                </a:solidFill>
                <a:latin typeface="Avenir Black Oblique"/>
                <a:cs typeface="Avenir Black Oblique"/>
              </a:rPr>
              <a:t>cyanobakterie</a:t>
            </a:r>
            <a:r>
              <a:rPr lang="en-US" sz="1200" dirty="0" smtClean="0">
                <a:solidFill>
                  <a:schemeClr val="bg1"/>
                </a:solidFill>
                <a:latin typeface="Avenir Black Oblique"/>
                <a:cs typeface="Avenir Black Oblique"/>
              </a:rPr>
              <a:t> 635-542 </a:t>
            </a:r>
            <a:r>
              <a:rPr lang="en-US" sz="1200" dirty="0" err="1" smtClean="0">
                <a:solidFill>
                  <a:schemeClr val="bg1"/>
                </a:solidFill>
                <a:latin typeface="Avenir Black Oblique"/>
                <a:cs typeface="Avenir Black Oblique"/>
              </a:rPr>
              <a:t>mio</a:t>
            </a:r>
            <a:r>
              <a:rPr lang="en-US" sz="1200" dirty="0" smtClean="0">
                <a:solidFill>
                  <a:schemeClr val="bg1"/>
                </a:solidFill>
                <a:latin typeface="Avenir Black Oblique"/>
                <a:cs typeface="Avenir Black Oblique"/>
              </a:rPr>
              <a:t>. </a:t>
            </a:r>
            <a:r>
              <a:rPr lang="en-US" sz="1200" dirty="0" err="1" smtClean="0">
                <a:solidFill>
                  <a:schemeClr val="bg1"/>
                </a:solidFill>
                <a:latin typeface="Avenir Black Oblique"/>
                <a:cs typeface="Avenir Black Oblique"/>
              </a:rPr>
              <a:t>år</a:t>
            </a:r>
            <a:r>
              <a:rPr lang="en-US" sz="1200" dirty="0" smtClean="0">
                <a:solidFill>
                  <a:schemeClr val="bg1"/>
                </a:solidFill>
                <a:latin typeface="Avenir Black Oblique"/>
                <a:cs typeface="Avenir Black Oblique"/>
              </a:rPr>
              <a:t> </a:t>
            </a:r>
            <a:r>
              <a:rPr lang="en-US" sz="1200" dirty="0" err="1" smtClean="0">
                <a:solidFill>
                  <a:schemeClr val="bg1"/>
                </a:solidFill>
                <a:latin typeface="Avenir Black Oblique"/>
                <a:cs typeface="Avenir Black Oblique"/>
              </a:rPr>
              <a:t>Sibirien</a:t>
            </a:r>
            <a:endParaRPr lang="en-US" sz="1200" dirty="0">
              <a:solidFill>
                <a:schemeClr val="bg1"/>
              </a:solidFill>
              <a:latin typeface="Avenir Black Oblique"/>
              <a:cs typeface="Avenir Black Oblique"/>
            </a:endParaRPr>
          </a:p>
        </p:txBody>
      </p:sp>
      <p:sp>
        <p:nvSpPr>
          <p:cNvPr id="11" name="Rectangle 10"/>
          <p:cNvSpPr/>
          <p:nvPr/>
        </p:nvSpPr>
        <p:spPr>
          <a:xfrm>
            <a:off x="3696722" y="6335774"/>
            <a:ext cx="3753419" cy="461665"/>
          </a:xfrm>
          <a:prstGeom prst="rect">
            <a:avLst/>
          </a:prstGeom>
        </p:spPr>
        <p:txBody>
          <a:bodyPr wrap="square">
            <a:spAutoFit/>
          </a:bodyPr>
          <a:lstStyle/>
          <a:p>
            <a:pPr>
              <a:defRPr/>
            </a:pPr>
            <a:r>
              <a:rPr lang="en-US" sz="1200" dirty="0">
                <a:latin typeface="Avenir Black Oblique"/>
                <a:cs typeface="Avenir Black Oblique"/>
              </a:rPr>
              <a:t>1400-1500 Ma </a:t>
            </a:r>
            <a:r>
              <a:rPr lang="en-US" sz="1200" dirty="0" err="1">
                <a:latin typeface="Avenir Black Oblique"/>
                <a:cs typeface="Avenir Black Oblique"/>
              </a:rPr>
              <a:t>entophysild</a:t>
            </a:r>
            <a:r>
              <a:rPr lang="en-US" sz="1200" dirty="0">
                <a:latin typeface="Avenir Black Oblique"/>
                <a:cs typeface="Avenir Black Oblique"/>
              </a:rPr>
              <a:t> </a:t>
            </a:r>
            <a:r>
              <a:rPr lang="en-US" sz="1200" dirty="0" err="1" smtClean="0">
                <a:latin typeface="Avenir Black Oblique"/>
                <a:cs typeface="Avenir Black Oblique"/>
              </a:rPr>
              <a:t>fra</a:t>
            </a:r>
            <a:r>
              <a:rPr lang="en-US" sz="1200" dirty="0" smtClean="0">
                <a:latin typeface="Avenir Black Oblique"/>
                <a:cs typeface="Avenir Black Oblique"/>
              </a:rPr>
              <a:t> </a:t>
            </a:r>
            <a:r>
              <a:rPr lang="en-US" sz="1200" dirty="0" err="1" smtClean="0">
                <a:latin typeface="Avenir Black Oblique"/>
                <a:cs typeface="Avenir Black Oblique"/>
              </a:rPr>
              <a:t>Kotuikan</a:t>
            </a:r>
            <a:r>
              <a:rPr lang="en-US" sz="1200" dirty="0" smtClean="0">
                <a:latin typeface="Avenir Black Oblique"/>
                <a:cs typeface="Avenir Black Oblique"/>
              </a:rPr>
              <a:t> </a:t>
            </a:r>
            <a:r>
              <a:rPr lang="en-US" sz="1200" dirty="0" err="1" smtClean="0">
                <a:latin typeface="Avenir Black Oblique"/>
                <a:cs typeface="Avenir Black Oblique"/>
              </a:rPr>
              <a:t>Formationen</a:t>
            </a:r>
            <a:r>
              <a:rPr lang="en-US" sz="1200" dirty="0" smtClean="0">
                <a:latin typeface="Avenir Black Oblique"/>
                <a:cs typeface="Avenir Black Oblique"/>
              </a:rPr>
              <a:t> </a:t>
            </a:r>
            <a:r>
              <a:rPr lang="en-US" sz="1200" dirty="0" err="1" smtClean="0">
                <a:latin typeface="Avenir Black Oblique"/>
                <a:cs typeface="Avenir Black Oblique"/>
              </a:rPr>
              <a:t>i</a:t>
            </a:r>
            <a:r>
              <a:rPr lang="en-US" sz="1200" dirty="0" smtClean="0">
                <a:latin typeface="Avenir Black Oblique"/>
                <a:cs typeface="Avenir Black Oblique"/>
              </a:rPr>
              <a:t> </a:t>
            </a:r>
            <a:r>
              <a:rPr lang="en-US" sz="1200" dirty="0">
                <a:latin typeface="Avenir Black Oblique"/>
                <a:cs typeface="Avenir Black Oblique"/>
              </a:rPr>
              <a:t>Siberia</a:t>
            </a:r>
          </a:p>
        </p:txBody>
      </p:sp>
      <p:grpSp>
        <p:nvGrpSpPr>
          <p:cNvPr id="13" name="Group 12"/>
          <p:cNvGrpSpPr/>
          <p:nvPr/>
        </p:nvGrpSpPr>
        <p:grpSpPr>
          <a:xfrm>
            <a:off x="2415229" y="2484871"/>
            <a:ext cx="4876801" cy="4298516"/>
            <a:chOff x="3810000" y="1950058"/>
            <a:chExt cx="4876801" cy="4298516"/>
          </a:xfrm>
          <a:solidFill>
            <a:srgbClr val="FFFFFF"/>
          </a:solidFill>
        </p:grpSpPr>
        <p:sp>
          <p:nvSpPr>
            <p:cNvPr id="14" name="Rectangle 13"/>
            <p:cNvSpPr/>
            <p:nvPr/>
          </p:nvSpPr>
          <p:spPr>
            <a:xfrm>
              <a:off x="5160267" y="5602243"/>
              <a:ext cx="3526534" cy="646331"/>
            </a:xfrm>
            <a:prstGeom prst="rect">
              <a:avLst/>
            </a:prstGeom>
            <a:grpFill/>
          </p:spPr>
          <p:txBody>
            <a:bodyPr wrap="square">
              <a:spAutoFit/>
            </a:bodyPr>
            <a:lstStyle/>
            <a:p>
              <a:pPr algn="r"/>
              <a:r>
                <a:rPr lang="en-US" sz="1200" dirty="0" err="1" smtClean="0">
                  <a:solidFill>
                    <a:srgbClr val="000000"/>
                  </a:solidFill>
                  <a:latin typeface="Avenir Black Oblique"/>
                  <a:cs typeface="Avenir Black Oblique"/>
                </a:rPr>
                <a:t>Myxococcoides</a:t>
              </a:r>
              <a:r>
                <a:rPr lang="en-US" sz="1200" dirty="0">
                  <a:solidFill>
                    <a:srgbClr val="000000"/>
                  </a:solidFill>
                  <a:latin typeface="Avenir Black Oblique"/>
                  <a:cs typeface="Avenir Black Oblique"/>
                </a:rPr>
                <a:t> </a:t>
              </a:r>
              <a:r>
                <a:rPr lang="en-US" sz="1200" dirty="0" err="1">
                  <a:solidFill>
                    <a:srgbClr val="000000"/>
                  </a:solidFill>
                  <a:latin typeface="Avenir Black Oblique"/>
                  <a:cs typeface="Avenir Black Oblique"/>
                </a:rPr>
                <a:t>cantabrigiens</a:t>
              </a:r>
              <a:endParaRPr lang="en-US" sz="1200" dirty="0" smtClean="0">
                <a:solidFill>
                  <a:srgbClr val="000000"/>
                </a:solidFill>
                <a:latin typeface="Avenir Black Oblique"/>
                <a:cs typeface="Avenir Black Oblique"/>
              </a:endParaRPr>
            </a:p>
            <a:p>
              <a:pPr algn="r"/>
              <a:r>
                <a:rPr lang="en-US" sz="1200" dirty="0" err="1" smtClean="0">
                  <a:solidFill>
                    <a:srgbClr val="000000"/>
                  </a:solidFill>
                  <a:latin typeface="Avenir Black Oblique"/>
                  <a:cs typeface="Avenir Black Oblique"/>
                </a:rPr>
                <a:t>Draken</a:t>
              </a:r>
              <a:r>
                <a:rPr lang="en-US" sz="1200" dirty="0" smtClean="0">
                  <a:solidFill>
                    <a:srgbClr val="000000"/>
                  </a:solidFill>
                  <a:latin typeface="Avenir Black Oblique"/>
                  <a:cs typeface="Avenir Black Oblique"/>
                </a:rPr>
                <a:t> </a:t>
              </a:r>
              <a:r>
                <a:rPr lang="en-US" sz="1200" dirty="0" err="1" smtClean="0">
                  <a:solidFill>
                    <a:srgbClr val="000000"/>
                  </a:solidFill>
                  <a:latin typeface="Avenir Black Oblique"/>
                  <a:cs typeface="Avenir Black Oblique"/>
                </a:rPr>
                <a:t>Formationen</a:t>
              </a:r>
              <a:r>
                <a:rPr lang="en-US" sz="1200" dirty="0" smtClean="0">
                  <a:solidFill>
                    <a:srgbClr val="000000"/>
                  </a:solidFill>
                  <a:latin typeface="Avenir Black Oblique"/>
                  <a:cs typeface="Avenir Black Oblique"/>
                </a:rPr>
                <a:t>, Svalbard </a:t>
              </a:r>
            </a:p>
            <a:p>
              <a:pPr algn="r"/>
              <a:r>
                <a:rPr lang="en-US" sz="1200" dirty="0" smtClean="0">
                  <a:solidFill>
                    <a:srgbClr val="000000"/>
                  </a:solidFill>
                  <a:latin typeface="Avenir Black Oblique"/>
                  <a:cs typeface="Avenir Black Oblique"/>
                </a:rPr>
                <a:t>~800 </a:t>
              </a:r>
              <a:r>
                <a:rPr lang="en-US" sz="1200" dirty="0" err="1" smtClean="0">
                  <a:solidFill>
                    <a:srgbClr val="000000"/>
                  </a:solidFill>
                  <a:latin typeface="Avenir Black Oblique"/>
                  <a:cs typeface="Avenir Black Oblique"/>
                </a:rPr>
                <a:t>mio</a:t>
              </a:r>
              <a:r>
                <a:rPr lang="en-US" sz="1200" dirty="0" smtClean="0">
                  <a:solidFill>
                    <a:srgbClr val="000000"/>
                  </a:solidFill>
                  <a:latin typeface="Avenir Black Oblique"/>
                  <a:cs typeface="Avenir Black Oblique"/>
                </a:rPr>
                <a:t>. </a:t>
              </a:r>
              <a:r>
                <a:rPr lang="en-US" sz="1200" dirty="0" err="1" smtClean="0">
                  <a:solidFill>
                    <a:srgbClr val="000000"/>
                  </a:solidFill>
                  <a:latin typeface="Avenir Black Oblique"/>
                  <a:cs typeface="Avenir Black Oblique"/>
                </a:rPr>
                <a:t>år</a:t>
              </a:r>
              <a:r>
                <a:rPr lang="en-US" sz="1200" dirty="0" smtClean="0">
                  <a:solidFill>
                    <a:srgbClr val="000000"/>
                  </a:solidFill>
                  <a:latin typeface="Avenir Black Oblique"/>
                  <a:cs typeface="Avenir Black Oblique"/>
                </a:rPr>
                <a:t> </a:t>
              </a:r>
              <a:r>
                <a:rPr lang="en-US" sz="1200" dirty="0" err="1" smtClean="0">
                  <a:solidFill>
                    <a:srgbClr val="000000"/>
                  </a:solidFill>
                  <a:latin typeface="Avenir Black Oblique"/>
                  <a:cs typeface="Avenir Black Oblique"/>
                </a:rPr>
                <a:t>gammel</a:t>
              </a:r>
              <a:endParaRPr lang="en-US" sz="1200" dirty="0">
                <a:solidFill>
                  <a:srgbClr val="000000"/>
                </a:solidFill>
                <a:latin typeface="Avenir Black Oblique"/>
                <a:cs typeface="Avenir Black Oblique"/>
              </a:endParaRPr>
            </a:p>
          </p:txBody>
        </p:sp>
        <p:pic>
          <p:nvPicPr>
            <p:cNvPr id="15" name="Picture 14" descr="86-P-91-1A-B_005x40x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1950058"/>
              <a:ext cx="4876800" cy="3657600"/>
            </a:xfrm>
            <a:prstGeom prst="rect">
              <a:avLst/>
            </a:prstGeom>
            <a:grpFill/>
          </p:spPr>
        </p:pic>
      </p:grpSp>
    </p:spTree>
    <p:extLst>
      <p:ext uri="{BB962C8B-B14F-4D97-AF65-F5344CB8AC3E}">
        <p14:creationId xmlns:p14="http://schemas.microsoft.com/office/powerpoint/2010/main" val="1854511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ypania_spiral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algn="r"/>
            <a:r>
              <a:rPr lang="en-US" dirty="0" err="1" smtClean="0">
                <a:solidFill>
                  <a:schemeClr val="bg1"/>
                </a:solidFill>
                <a:latin typeface="Gill Sans"/>
                <a:cs typeface="Gill Sans"/>
              </a:rPr>
              <a:t>Grypania</a:t>
            </a:r>
            <a:r>
              <a:rPr lang="en-US" dirty="0" smtClean="0">
                <a:solidFill>
                  <a:schemeClr val="bg1"/>
                </a:solidFill>
                <a:latin typeface="Gill Sans"/>
                <a:cs typeface="Gill Sans"/>
              </a:rPr>
              <a:t/>
            </a:r>
            <a:br>
              <a:rPr lang="en-US" dirty="0" smtClean="0">
                <a:solidFill>
                  <a:schemeClr val="bg1"/>
                </a:solidFill>
                <a:latin typeface="Gill Sans"/>
                <a:cs typeface="Gill Sans"/>
              </a:rPr>
            </a:br>
            <a:r>
              <a:rPr lang="en-US" sz="1600" dirty="0" err="1" smtClean="0">
                <a:solidFill>
                  <a:schemeClr val="bg1"/>
                </a:solidFill>
                <a:latin typeface="Gill Sans"/>
                <a:cs typeface="Gill Sans"/>
              </a:rPr>
              <a:t>det</a:t>
            </a:r>
            <a:r>
              <a:rPr lang="en-US" sz="1600" dirty="0" smtClean="0">
                <a:solidFill>
                  <a:schemeClr val="bg1"/>
                </a:solidFill>
                <a:latin typeface="Gill Sans"/>
                <a:cs typeface="Gill Sans"/>
              </a:rPr>
              <a:t> </a:t>
            </a:r>
            <a:r>
              <a:rPr lang="en-US" sz="1600" dirty="0" err="1" smtClean="0">
                <a:solidFill>
                  <a:schemeClr val="bg1"/>
                </a:solidFill>
                <a:latin typeface="Gill Sans"/>
                <a:cs typeface="Gill Sans"/>
              </a:rPr>
              <a:t>ældste</a:t>
            </a:r>
            <a:r>
              <a:rPr lang="en-US" sz="1600" dirty="0" smtClean="0">
                <a:solidFill>
                  <a:schemeClr val="bg1"/>
                </a:solidFill>
                <a:latin typeface="Gill Sans"/>
                <a:cs typeface="Gill Sans"/>
              </a:rPr>
              <a:t> eukaryote fossil?</a:t>
            </a:r>
            <a:endParaRPr lang="en-US" sz="1600" dirty="0">
              <a:solidFill>
                <a:schemeClr val="bg1"/>
              </a:solidFill>
              <a:latin typeface="Gill Sans"/>
              <a:cs typeface="Gill Sans"/>
            </a:endParaRPr>
          </a:p>
        </p:txBody>
      </p:sp>
      <p:grpSp>
        <p:nvGrpSpPr>
          <p:cNvPr id="8" name="Group 7"/>
          <p:cNvGrpSpPr/>
          <p:nvPr/>
        </p:nvGrpSpPr>
        <p:grpSpPr>
          <a:xfrm>
            <a:off x="4086379" y="3518461"/>
            <a:ext cx="4493415" cy="2995610"/>
            <a:chOff x="4086379" y="3518461"/>
            <a:chExt cx="4493415" cy="2995610"/>
          </a:xfrm>
        </p:grpSpPr>
        <p:pic>
          <p:nvPicPr>
            <p:cNvPr id="4" name="Picture 3" descr="lrgGrypaniaspiral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379" y="3518461"/>
              <a:ext cx="4493415" cy="2995610"/>
            </a:xfrm>
            <a:prstGeom prst="rect">
              <a:avLst/>
            </a:prstGeom>
          </p:spPr>
        </p:pic>
        <p:sp>
          <p:nvSpPr>
            <p:cNvPr id="6" name="Rectangle 5"/>
            <p:cNvSpPr/>
            <p:nvPr/>
          </p:nvSpPr>
          <p:spPr>
            <a:xfrm>
              <a:off x="4180419" y="6144739"/>
              <a:ext cx="2032565" cy="369332"/>
            </a:xfrm>
            <a:prstGeom prst="rect">
              <a:avLst/>
            </a:prstGeom>
          </p:spPr>
          <p:txBody>
            <a:bodyPr wrap="none">
              <a:spAutoFit/>
            </a:bodyPr>
            <a:lstStyle/>
            <a:p>
              <a:r>
                <a:rPr lang="en-US" dirty="0" smtClean="0">
                  <a:solidFill>
                    <a:schemeClr val="bg1"/>
                  </a:solidFill>
                  <a:latin typeface="Gill Sans"/>
                  <a:cs typeface="Gill Sans"/>
                </a:rPr>
                <a:t>1,45 </a:t>
              </a:r>
              <a:r>
                <a:rPr lang="en-US" dirty="0" err="1" smtClean="0">
                  <a:solidFill>
                    <a:schemeClr val="bg1"/>
                  </a:solidFill>
                  <a:latin typeface="Gill Sans"/>
                  <a:cs typeface="Gill Sans"/>
                </a:rPr>
                <a:t>mia</a:t>
              </a:r>
              <a:r>
                <a:rPr lang="en-US" dirty="0" smtClean="0">
                  <a:solidFill>
                    <a:schemeClr val="bg1"/>
                  </a:solidFill>
                  <a:latin typeface="Gill Sans"/>
                  <a:cs typeface="Gill Sans"/>
                </a:rPr>
                <a:t>. </a:t>
              </a:r>
              <a:r>
                <a:rPr lang="en-US" dirty="0" err="1" smtClean="0">
                  <a:solidFill>
                    <a:schemeClr val="bg1"/>
                  </a:solidFill>
                  <a:latin typeface="Gill Sans"/>
                  <a:cs typeface="Gill Sans"/>
                </a:rPr>
                <a:t>år</a:t>
              </a:r>
              <a:r>
                <a:rPr lang="en-US" dirty="0" smtClean="0">
                  <a:solidFill>
                    <a:schemeClr val="bg1"/>
                  </a:solidFill>
                  <a:latin typeface="Gill Sans"/>
                  <a:cs typeface="Gill Sans"/>
                </a:rPr>
                <a:t> </a:t>
              </a:r>
              <a:r>
                <a:rPr lang="en-US" dirty="0" err="1" smtClean="0">
                  <a:solidFill>
                    <a:schemeClr val="bg1"/>
                  </a:solidFill>
                  <a:latin typeface="Gill Sans"/>
                  <a:cs typeface="Gill Sans"/>
                </a:rPr>
                <a:t>gammel</a:t>
              </a:r>
              <a:endParaRPr lang="en-US" dirty="0"/>
            </a:p>
          </p:txBody>
        </p:sp>
      </p:grpSp>
      <p:sp>
        <p:nvSpPr>
          <p:cNvPr id="7" name="Rectangle 6"/>
          <p:cNvSpPr/>
          <p:nvPr/>
        </p:nvSpPr>
        <p:spPr>
          <a:xfrm>
            <a:off x="123140" y="6329405"/>
            <a:ext cx="2005064" cy="369332"/>
          </a:xfrm>
          <a:prstGeom prst="rect">
            <a:avLst/>
          </a:prstGeom>
        </p:spPr>
        <p:txBody>
          <a:bodyPr wrap="none">
            <a:spAutoFit/>
          </a:bodyPr>
          <a:lstStyle/>
          <a:p>
            <a:r>
              <a:rPr lang="en-US" dirty="0" smtClean="0">
                <a:solidFill>
                  <a:schemeClr val="bg1"/>
                </a:solidFill>
                <a:latin typeface="Gill Sans"/>
                <a:cs typeface="Gill Sans"/>
              </a:rPr>
              <a:t>1,87 </a:t>
            </a:r>
            <a:r>
              <a:rPr lang="en-US" dirty="0" err="1" smtClean="0">
                <a:solidFill>
                  <a:schemeClr val="bg1"/>
                </a:solidFill>
                <a:latin typeface="Gill Sans"/>
                <a:cs typeface="Gill Sans"/>
              </a:rPr>
              <a:t>mia</a:t>
            </a:r>
            <a:r>
              <a:rPr lang="en-US" dirty="0" smtClean="0">
                <a:solidFill>
                  <a:schemeClr val="bg1"/>
                </a:solidFill>
                <a:latin typeface="Gill Sans"/>
                <a:cs typeface="Gill Sans"/>
              </a:rPr>
              <a:t> </a:t>
            </a:r>
            <a:r>
              <a:rPr lang="en-US" dirty="0" err="1" smtClean="0">
                <a:solidFill>
                  <a:schemeClr val="bg1"/>
                </a:solidFill>
                <a:latin typeface="Gill Sans"/>
                <a:cs typeface="Gill Sans"/>
              </a:rPr>
              <a:t>år</a:t>
            </a:r>
            <a:r>
              <a:rPr lang="en-US" dirty="0" smtClean="0">
                <a:solidFill>
                  <a:schemeClr val="bg1"/>
                </a:solidFill>
                <a:latin typeface="Gill Sans"/>
                <a:cs typeface="Gill Sans"/>
              </a:rPr>
              <a:t> </a:t>
            </a:r>
            <a:r>
              <a:rPr lang="en-US" dirty="0" err="1" smtClean="0">
                <a:solidFill>
                  <a:schemeClr val="bg1"/>
                </a:solidFill>
                <a:latin typeface="Gill Sans"/>
                <a:cs typeface="Gill Sans"/>
              </a:rPr>
              <a:t>gammel</a:t>
            </a:r>
            <a:endParaRPr lang="en-US" dirty="0"/>
          </a:p>
        </p:txBody>
      </p:sp>
    </p:spTree>
    <p:extLst>
      <p:ext uri="{BB962C8B-B14F-4D97-AF65-F5344CB8AC3E}">
        <p14:creationId xmlns:p14="http://schemas.microsoft.com/office/powerpoint/2010/main" val="2743758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nowball_earth_globe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6" y="71466"/>
            <a:ext cx="9278946" cy="6495262"/>
          </a:xfrm>
          <a:prstGeom prst="rect">
            <a:avLst/>
          </a:prstGeom>
        </p:spPr>
      </p:pic>
      <p:sp>
        <p:nvSpPr>
          <p:cNvPr id="4" name="Rectangle 3"/>
          <p:cNvSpPr/>
          <p:nvPr/>
        </p:nvSpPr>
        <p:spPr>
          <a:xfrm>
            <a:off x="0" y="6135961"/>
            <a:ext cx="1426822" cy="503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2"/>
          <p:cNvSpPr txBox="1">
            <a:spLocks noChangeArrowheads="1"/>
          </p:cNvSpPr>
          <p:nvPr/>
        </p:nvSpPr>
        <p:spPr>
          <a:xfrm>
            <a:off x="275766" y="5496856"/>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a-DK" sz="3000" b="1" dirty="0" smtClean="0">
                <a:solidFill>
                  <a:schemeClr val="bg1"/>
                </a:solidFill>
                <a:latin typeface="Avenir Black Oblique"/>
                <a:cs typeface="Avenir Black Oblique"/>
              </a:rPr>
              <a:t>Jorden </a:t>
            </a:r>
          </a:p>
          <a:p>
            <a:pPr algn="l"/>
            <a:r>
              <a:rPr lang="da-DK" sz="3000" b="1" dirty="0" smtClean="0">
                <a:solidFill>
                  <a:schemeClr val="bg1"/>
                </a:solidFill>
                <a:latin typeface="Avenir Black Oblique"/>
                <a:cs typeface="Avenir Black Oblique"/>
              </a:rPr>
              <a:t>635 mio. år siden</a:t>
            </a:r>
            <a:endParaRPr lang="da-DK" sz="3000" b="1" dirty="0">
              <a:latin typeface="Avenir Black Oblique"/>
              <a:cs typeface="Avenir Black Oblique"/>
            </a:endParaRPr>
          </a:p>
        </p:txBody>
      </p:sp>
    </p:spTree>
    <p:extLst>
      <p:ext uri="{BB962C8B-B14F-4D97-AF65-F5344CB8AC3E}">
        <p14:creationId xmlns:p14="http://schemas.microsoft.com/office/powerpoint/2010/main" val="8084889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iacaran_earth_globe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97144" cy="6858000"/>
          </a:xfrm>
          <a:prstGeom prst="rect">
            <a:avLst/>
          </a:prstGeom>
        </p:spPr>
      </p:pic>
      <p:sp>
        <p:nvSpPr>
          <p:cNvPr id="3" name="Rectangle 2"/>
          <p:cNvSpPr txBox="1">
            <a:spLocks noChangeArrowheads="1"/>
          </p:cNvSpPr>
          <p:nvPr/>
        </p:nvSpPr>
        <p:spPr>
          <a:xfrm>
            <a:off x="254600" y="5211105"/>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a-DK" sz="3000" b="1" dirty="0" smtClean="0">
                <a:solidFill>
                  <a:schemeClr val="bg1"/>
                </a:solidFill>
                <a:latin typeface="Avenir Black Oblique"/>
                <a:cs typeface="Avenir Black Oblique"/>
              </a:rPr>
              <a:t>Jorden </a:t>
            </a:r>
          </a:p>
          <a:p>
            <a:pPr algn="l"/>
            <a:r>
              <a:rPr lang="da-DK" sz="3000" b="1" dirty="0" smtClean="0">
                <a:solidFill>
                  <a:schemeClr val="bg1"/>
                </a:solidFill>
                <a:latin typeface="Avenir Black Oblique"/>
                <a:cs typeface="Avenir Black Oblique"/>
              </a:rPr>
              <a:t>600 mio. år siden</a:t>
            </a:r>
            <a:endParaRPr lang="da-DK" sz="3000" b="1" dirty="0">
              <a:latin typeface="Avenir Black Oblique"/>
              <a:cs typeface="Avenir Black Oblique"/>
            </a:endParaRPr>
          </a:p>
        </p:txBody>
      </p:sp>
      <p:sp>
        <p:nvSpPr>
          <p:cNvPr id="5" name="Rectangle 4"/>
          <p:cNvSpPr/>
          <p:nvPr/>
        </p:nvSpPr>
        <p:spPr>
          <a:xfrm>
            <a:off x="-1" y="6354104"/>
            <a:ext cx="1426822" cy="503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9432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ørsteDyr.JPG"/>
          <p:cNvPicPr>
            <a:picLocks noChangeAspect="1"/>
          </p:cNvPicPr>
          <p:nvPr/>
        </p:nvPicPr>
        <p:blipFill>
          <a:blip r:embed="rId3"/>
          <a:stretch>
            <a:fillRect/>
          </a:stretch>
        </p:blipFill>
        <p:spPr>
          <a:xfrm>
            <a:off x="-337800" y="0"/>
            <a:ext cx="10283693" cy="6858000"/>
          </a:xfrm>
          <a:prstGeom prst="rect">
            <a:avLst/>
          </a:prstGeom>
        </p:spPr>
      </p:pic>
    </p:spTree>
    <p:extLst>
      <p:ext uri="{BB962C8B-B14F-4D97-AF65-F5344CB8AC3E}">
        <p14:creationId xmlns:p14="http://schemas.microsoft.com/office/powerpoint/2010/main" val="22823331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8121" y="1557219"/>
            <a:ext cx="6497391" cy="2308324"/>
          </a:xfrm>
          <a:prstGeom prst="rect">
            <a:avLst/>
          </a:prstGeom>
          <a:noFill/>
        </p:spPr>
        <p:txBody>
          <a:bodyPr wrap="none" rtlCol="0">
            <a:spAutoFit/>
          </a:bodyPr>
          <a:lstStyle/>
          <a:p>
            <a:pPr algn="ctr"/>
            <a:r>
              <a:rPr lang="en-US" sz="7200" dirty="0" err="1" smtClean="0"/>
              <a:t>Hvornår</a:t>
            </a:r>
            <a:r>
              <a:rPr lang="en-US" sz="7200" dirty="0" smtClean="0"/>
              <a:t> </a:t>
            </a:r>
            <a:r>
              <a:rPr lang="en-US" sz="7200" dirty="0" err="1" smtClean="0"/>
              <a:t>opstod</a:t>
            </a:r>
            <a:r>
              <a:rPr lang="en-US" sz="7200" dirty="0" smtClean="0"/>
              <a:t> </a:t>
            </a:r>
          </a:p>
          <a:p>
            <a:pPr algn="ctr"/>
            <a:r>
              <a:rPr lang="en-US" sz="7200" dirty="0" err="1" smtClean="0"/>
              <a:t>det</a:t>
            </a:r>
            <a:r>
              <a:rPr lang="en-US" sz="7200" dirty="0" smtClean="0"/>
              <a:t> </a:t>
            </a:r>
            <a:r>
              <a:rPr lang="en-US" sz="7200" dirty="0" err="1" smtClean="0"/>
              <a:t>første</a:t>
            </a:r>
            <a:r>
              <a:rPr lang="en-US" sz="7200" dirty="0" smtClean="0"/>
              <a:t> liv?</a:t>
            </a:r>
            <a:endParaRPr lang="en-US" sz="7200" dirty="0">
              <a:latin typeface="Calibri"/>
              <a:cs typeface="Calibri"/>
            </a:endParaRPr>
          </a:p>
        </p:txBody>
      </p:sp>
    </p:spTree>
    <p:extLst>
      <p:ext uri="{BB962C8B-B14F-4D97-AF65-F5344CB8AC3E}">
        <p14:creationId xmlns:p14="http://schemas.microsoft.com/office/powerpoint/2010/main" val="19019524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Timescale_dk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3864090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Timescale_dk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40378418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Timescale_dk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32006454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Timescale_dk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25363001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orld_a1.jpg"/>
          <p:cNvPicPr>
            <a:picLocks noChangeAspect="1"/>
          </p:cNvPicPr>
          <p:nvPr/>
        </p:nvPicPr>
        <p:blipFill rotWithShape="1">
          <a:blip r:embed="rId3">
            <a:extLst>
              <a:ext uri="{28A0092B-C50C-407E-A947-70E740481C1C}">
                <a14:useLocalDpi xmlns:a14="http://schemas.microsoft.com/office/drawing/2010/main" val="0"/>
              </a:ext>
            </a:extLst>
          </a:blip>
          <a:srcRect l="2109" t="2808" r="2279" b="7866"/>
          <a:stretch/>
        </p:blipFill>
        <p:spPr>
          <a:xfrm>
            <a:off x="0" y="0"/>
            <a:ext cx="9155098" cy="6044339"/>
          </a:xfrm>
          <a:prstGeom prst="rect">
            <a:avLst/>
          </a:prstGeom>
        </p:spPr>
      </p:pic>
    </p:spTree>
    <p:extLst>
      <p:ext uri="{BB962C8B-B14F-4D97-AF65-F5344CB8AC3E}">
        <p14:creationId xmlns:p14="http://schemas.microsoft.com/office/powerpoint/2010/main" val="9830969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Timescale_dk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88336"/>
          </a:xfrm>
          <a:prstGeom prst="rect">
            <a:avLst/>
          </a:prstGeom>
        </p:spPr>
      </p:pic>
    </p:spTree>
    <p:extLst>
      <p:ext uri="{BB962C8B-B14F-4D97-AF65-F5344CB8AC3E}">
        <p14:creationId xmlns:p14="http://schemas.microsoft.com/office/powerpoint/2010/main" val="24644423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Timescale_dk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89090"/>
          </a:xfrm>
          <a:prstGeom prst="rect">
            <a:avLst/>
          </a:prstGeom>
        </p:spPr>
      </p:pic>
    </p:spTree>
    <p:extLst>
      <p:ext uri="{BB962C8B-B14F-4D97-AF65-F5344CB8AC3E}">
        <p14:creationId xmlns:p14="http://schemas.microsoft.com/office/powerpoint/2010/main" val="8064507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Timescale_dk_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89090"/>
          </a:xfrm>
          <a:prstGeom prst="rect">
            <a:avLst/>
          </a:prstGeom>
        </p:spPr>
      </p:pic>
    </p:spTree>
    <p:extLst>
      <p:ext uri="{BB962C8B-B14F-4D97-AF65-F5344CB8AC3E}">
        <p14:creationId xmlns:p14="http://schemas.microsoft.com/office/powerpoint/2010/main" val="8064507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t>Betingelser for Liv</a:t>
            </a:r>
            <a:endParaRPr lang="da-DK" b="1" dirty="0"/>
          </a:p>
        </p:txBody>
      </p:sp>
      <p:sp>
        <p:nvSpPr>
          <p:cNvPr id="3" name="Pladsholder til indhold 2"/>
          <p:cNvSpPr>
            <a:spLocks noGrp="1"/>
          </p:cNvSpPr>
          <p:nvPr>
            <p:ph idx="1"/>
          </p:nvPr>
        </p:nvSpPr>
        <p:spPr/>
        <p:txBody>
          <a:bodyPr>
            <a:normAutofit/>
          </a:bodyPr>
          <a:lstStyle/>
          <a:p>
            <a:r>
              <a:rPr lang="da-DK" dirty="0" smtClean="0"/>
              <a:t>Flydende vand (H</a:t>
            </a:r>
            <a:r>
              <a:rPr lang="da-DK" baseline="-25000" dirty="0" smtClean="0"/>
              <a:t>2</a:t>
            </a:r>
            <a:r>
              <a:rPr lang="da-DK" dirty="0" smtClean="0"/>
              <a:t>O, T = 0-100°C)</a:t>
            </a:r>
          </a:p>
          <a:p>
            <a:r>
              <a:rPr lang="da-DK" dirty="0" smtClean="0"/>
              <a:t>Energikilde (Sollys eller kemisk energi)</a:t>
            </a:r>
          </a:p>
          <a:p>
            <a:r>
              <a:rPr lang="da-DK" dirty="0" smtClean="0"/>
              <a:t>Kulstofkilde (organiske forbindelser, CO</a:t>
            </a:r>
            <a:r>
              <a:rPr lang="da-DK" baseline="-25000" dirty="0" smtClean="0"/>
              <a:t>2</a:t>
            </a:r>
            <a:r>
              <a:rPr lang="da-DK" dirty="0" smtClean="0"/>
              <a:t>)</a:t>
            </a:r>
          </a:p>
          <a:p>
            <a:pPr marL="0" indent="0">
              <a:buNone/>
            </a:pPr>
            <a:endParaRPr lang="da-DK" dirty="0"/>
          </a:p>
        </p:txBody>
      </p:sp>
    </p:spTree>
    <p:extLst>
      <p:ext uri="{BB962C8B-B14F-4D97-AF65-F5344CB8AC3E}">
        <p14:creationId xmlns:p14="http://schemas.microsoft.com/office/powerpoint/2010/main" val="12197182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vaalBIF_EarlyDiageneticChert.png"/>
          <p:cNvPicPr>
            <a:picLocks noChangeAspect="1"/>
          </p:cNvPicPr>
          <p:nvPr/>
        </p:nvPicPr>
        <p:blipFill rotWithShape="1">
          <a:blip r:embed="rId3">
            <a:extLst>
              <a:ext uri="{28A0092B-C50C-407E-A947-70E740481C1C}">
                <a14:useLocalDpi xmlns:a14="http://schemas.microsoft.com/office/drawing/2010/main" val="0"/>
              </a:ext>
            </a:extLst>
          </a:blip>
          <a:srcRect b="14989"/>
          <a:stretch/>
        </p:blipFill>
        <p:spPr>
          <a:xfrm>
            <a:off x="0" y="88032"/>
            <a:ext cx="9144000" cy="5755233"/>
          </a:xfrm>
          <a:prstGeom prst="rect">
            <a:avLst/>
          </a:prstGeom>
        </p:spPr>
      </p:pic>
      <p:sp>
        <p:nvSpPr>
          <p:cNvPr id="2" name="TextBox 1"/>
          <p:cNvSpPr txBox="1"/>
          <p:nvPr/>
        </p:nvSpPr>
        <p:spPr>
          <a:xfrm>
            <a:off x="3213682" y="5940500"/>
            <a:ext cx="2039607" cy="369332"/>
          </a:xfrm>
          <a:prstGeom prst="rect">
            <a:avLst/>
          </a:prstGeom>
          <a:noFill/>
        </p:spPr>
        <p:txBody>
          <a:bodyPr wrap="none" rtlCol="0">
            <a:spAutoFit/>
          </a:bodyPr>
          <a:lstStyle/>
          <a:p>
            <a:pPr algn="ctr"/>
            <a:r>
              <a:rPr lang="en-US" dirty="0" err="1" smtClean="0">
                <a:latin typeface="Avenir Black"/>
                <a:cs typeface="Avenir Black"/>
              </a:rPr>
              <a:t>Båndet</a:t>
            </a:r>
            <a:r>
              <a:rPr lang="en-US" dirty="0" smtClean="0">
                <a:latin typeface="Avenir Black"/>
                <a:cs typeface="Avenir Black"/>
              </a:rPr>
              <a:t> </a:t>
            </a:r>
            <a:r>
              <a:rPr lang="en-US" dirty="0" err="1" smtClean="0">
                <a:latin typeface="Avenir Black"/>
                <a:cs typeface="Avenir Black"/>
              </a:rPr>
              <a:t>jernmalm</a:t>
            </a:r>
            <a:endParaRPr lang="en-US" dirty="0" smtClean="0">
              <a:latin typeface="Avenir Black"/>
              <a:cs typeface="Avenir Black"/>
            </a:endParaRPr>
          </a:p>
        </p:txBody>
      </p:sp>
    </p:spTree>
    <p:extLst>
      <p:ext uri="{BB962C8B-B14F-4D97-AF65-F5344CB8AC3E}">
        <p14:creationId xmlns:p14="http://schemas.microsoft.com/office/powerpoint/2010/main" val="5798071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5060" y="2534741"/>
            <a:ext cx="3674203" cy="830997"/>
          </a:xfrm>
          <a:prstGeom prst="rect">
            <a:avLst/>
          </a:prstGeom>
          <a:noFill/>
        </p:spPr>
        <p:txBody>
          <a:bodyPr wrap="none" rtlCol="0">
            <a:spAutoFit/>
          </a:bodyPr>
          <a:lstStyle/>
          <a:p>
            <a:pPr algn="ctr"/>
            <a:r>
              <a:rPr lang="en-US" sz="4800" b="1" dirty="0" err="1" smtClean="0"/>
              <a:t>Hvad</a:t>
            </a:r>
            <a:r>
              <a:rPr lang="en-US" sz="4800" b="1" dirty="0" smtClean="0"/>
              <a:t> </a:t>
            </a:r>
            <a:r>
              <a:rPr lang="en-US" sz="4800" b="1" dirty="0" err="1" smtClean="0"/>
              <a:t>er</a:t>
            </a:r>
            <a:r>
              <a:rPr lang="en-US" sz="4800" b="1" dirty="0" smtClean="0"/>
              <a:t> liv?</a:t>
            </a:r>
            <a:endParaRPr lang="en-US" sz="4800" b="1" dirty="0">
              <a:latin typeface="Calibri"/>
              <a:cs typeface="Calibri"/>
            </a:endParaRPr>
          </a:p>
        </p:txBody>
      </p:sp>
    </p:spTree>
    <p:extLst>
      <p:ext uri="{BB962C8B-B14F-4D97-AF65-F5344CB8AC3E}">
        <p14:creationId xmlns:p14="http://schemas.microsoft.com/office/powerpoint/2010/main" val="35601111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934" y="2194787"/>
            <a:ext cx="8921414" cy="1046440"/>
          </a:xfrm>
          <a:prstGeom prst="rect">
            <a:avLst/>
          </a:prstGeom>
        </p:spPr>
        <p:txBody>
          <a:bodyPr wrap="square">
            <a:spAutoFit/>
          </a:bodyPr>
          <a:lstStyle/>
          <a:p>
            <a:pPr algn="ctr"/>
            <a:r>
              <a:rPr lang="da-DK" sz="4400" b="1" dirty="0" smtClean="0">
                <a:latin typeface="Calibri"/>
                <a:cs typeface="Calibri"/>
              </a:rPr>
              <a:t>Liv = stofskifte + hukommelse</a:t>
            </a:r>
          </a:p>
          <a:p>
            <a:pPr algn="ctr"/>
            <a:r>
              <a:rPr lang="da-DK" b="1" dirty="0" smtClean="0">
                <a:latin typeface="Calibri"/>
                <a:cs typeface="Calibri"/>
              </a:rPr>
              <a:t>		 	  </a:t>
            </a:r>
            <a:r>
              <a:rPr lang="da-DK" sz="1500" dirty="0" smtClean="0">
                <a:latin typeface="Calibri"/>
                <a:cs typeface="Calibri"/>
              </a:rPr>
              <a:t>(omsætning af energi) 	       	   (opskrift til den næste generation)</a:t>
            </a:r>
            <a:endParaRPr lang="en-US" sz="1500" dirty="0">
              <a:latin typeface="Calibri"/>
              <a:cs typeface="Calibri"/>
            </a:endParaRPr>
          </a:p>
        </p:txBody>
      </p:sp>
    </p:spTree>
    <p:extLst>
      <p:ext uri="{BB962C8B-B14F-4D97-AF65-F5344CB8AC3E}">
        <p14:creationId xmlns:p14="http://schemas.microsoft.com/office/powerpoint/2010/main" val="40086906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7" y="164612"/>
            <a:ext cx="6858000" cy="6858000"/>
          </a:xfrm>
          <a:prstGeom prst="rect">
            <a:avLst/>
          </a:prstGeom>
        </p:spPr>
      </p:pic>
      <p:grpSp>
        <p:nvGrpSpPr>
          <p:cNvPr id="9" name="Group 8"/>
          <p:cNvGrpSpPr/>
          <p:nvPr/>
        </p:nvGrpSpPr>
        <p:grpSpPr>
          <a:xfrm>
            <a:off x="4752851" y="2639384"/>
            <a:ext cx="4142376" cy="3845872"/>
            <a:chOff x="4752851" y="2474772"/>
            <a:chExt cx="4142376" cy="3845872"/>
          </a:xfrm>
        </p:grpSpPr>
        <p:pic>
          <p:nvPicPr>
            <p:cNvPr id="6" name="Picture 5" descr="Bush-Chim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782" y="3602890"/>
              <a:ext cx="4011445" cy="2717754"/>
            </a:xfrm>
            <a:prstGeom prst="rect">
              <a:avLst/>
            </a:prstGeom>
          </p:spPr>
        </p:pic>
        <p:sp>
          <p:nvSpPr>
            <p:cNvPr id="8" name="Freeform 7"/>
            <p:cNvSpPr/>
            <p:nvPr/>
          </p:nvSpPr>
          <p:spPr>
            <a:xfrm>
              <a:off x="4752851" y="2474772"/>
              <a:ext cx="1047460" cy="563044"/>
            </a:xfrm>
            <a:custGeom>
              <a:avLst/>
              <a:gdLst>
                <a:gd name="connsiteX0" fmla="*/ 0 w 1047460"/>
                <a:gd name="connsiteY0" fmla="*/ 445197 h 563044"/>
                <a:gd name="connsiteX1" fmla="*/ 995087 w 1047460"/>
                <a:gd name="connsiteY1" fmla="*/ 0 h 563044"/>
                <a:gd name="connsiteX2" fmla="*/ 1047460 w 1047460"/>
                <a:gd name="connsiteY2" fmla="*/ 144035 h 563044"/>
                <a:gd name="connsiteX3" fmla="*/ 39279 w 1047460"/>
                <a:gd name="connsiteY3" fmla="*/ 563044 h 563044"/>
                <a:gd name="connsiteX4" fmla="*/ 0 w 1047460"/>
                <a:gd name="connsiteY4" fmla="*/ 445197 h 563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60" h="563044">
                  <a:moveTo>
                    <a:pt x="0" y="445197"/>
                  </a:moveTo>
                  <a:lnTo>
                    <a:pt x="995087" y="0"/>
                  </a:lnTo>
                  <a:lnTo>
                    <a:pt x="1047460" y="144035"/>
                  </a:lnTo>
                  <a:lnTo>
                    <a:pt x="39279" y="563044"/>
                  </a:lnTo>
                  <a:lnTo>
                    <a:pt x="0" y="445197"/>
                  </a:lnTo>
                  <a:close/>
                </a:path>
              </a:pathLst>
            </a:cu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180646" y="128398"/>
            <a:ext cx="7778692" cy="646331"/>
          </a:xfrm>
          <a:prstGeom prst="rect">
            <a:avLst/>
          </a:prstGeom>
        </p:spPr>
        <p:txBody>
          <a:bodyPr wrap="none">
            <a:spAutoFit/>
          </a:bodyPr>
          <a:lstStyle/>
          <a:p>
            <a:r>
              <a:rPr lang="da-DK" sz="3600" b="1" dirty="0" smtClean="0">
                <a:latin typeface="+mj-lt"/>
                <a:cs typeface="Calibri"/>
              </a:rPr>
              <a:t>Hukommelse (den genetiske kode)</a:t>
            </a:r>
            <a:endParaRPr lang="en-US" sz="3600" b="1" dirty="0">
              <a:latin typeface="+mj-lt"/>
              <a:cs typeface="Calibri"/>
            </a:endParaRPr>
          </a:p>
        </p:txBody>
      </p:sp>
    </p:spTree>
    <p:extLst>
      <p:ext uri="{BB962C8B-B14F-4D97-AF65-F5344CB8AC3E}">
        <p14:creationId xmlns:p14="http://schemas.microsoft.com/office/powerpoint/2010/main" val="1748854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3163" y="1315486"/>
            <a:ext cx="3425492" cy="334253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3" name="Rectangle 3"/>
          <p:cNvSpPr>
            <a:spLocks noGrp="1" noChangeArrowheads="1"/>
          </p:cNvSpPr>
          <p:nvPr>
            <p:ph type="subTitle" idx="1"/>
          </p:nvPr>
        </p:nvSpPr>
        <p:spPr>
          <a:xfrm>
            <a:off x="7740650" y="6594475"/>
            <a:ext cx="1403350" cy="263525"/>
          </a:xfrm>
        </p:spPr>
        <p:txBody>
          <a:bodyPr/>
          <a:lstStyle/>
          <a:p>
            <a:pPr>
              <a:lnSpc>
                <a:spcPct val="90000"/>
              </a:lnSpc>
            </a:pPr>
            <a:r>
              <a:rPr lang="da-DK" sz="900">
                <a:solidFill>
                  <a:schemeClr val="bg1"/>
                </a:solidFill>
                <a:latin typeface="Verdana" pitchFamily="34" charset="0"/>
              </a:rPr>
              <a:t>Kopernikursus 2006</a:t>
            </a:r>
          </a:p>
        </p:txBody>
      </p:sp>
      <p:sp>
        <p:nvSpPr>
          <p:cNvPr id="10250" name="Text Box 10"/>
          <p:cNvSpPr txBox="1">
            <a:spLocks noChangeArrowheads="1"/>
          </p:cNvSpPr>
          <p:nvPr/>
        </p:nvSpPr>
        <p:spPr bwMode="auto">
          <a:xfrm>
            <a:off x="307035" y="118699"/>
            <a:ext cx="4121641" cy="646331"/>
          </a:xfrm>
          <a:prstGeom prst="rect">
            <a:avLst/>
          </a:prstGeom>
          <a:noFill/>
          <a:ln w="9525">
            <a:noFill/>
            <a:miter lim="800000"/>
            <a:headEnd/>
            <a:tailEnd/>
          </a:ln>
          <a:effectLst/>
        </p:spPr>
        <p:txBody>
          <a:bodyPr wrap="none">
            <a:spAutoFit/>
          </a:bodyPr>
          <a:lstStyle/>
          <a:p>
            <a:r>
              <a:rPr lang="da-DK" sz="3600" b="1" dirty="0">
                <a:solidFill>
                  <a:srgbClr val="000000"/>
                </a:solidFill>
              </a:rPr>
              <a:t>Fælles kode: DNA</a:t>
            </a:r>
          </a:p>
        </p:txBody>
      </p:sp>
      <p:pic>
        <p:nvPicPr>
          <p:cNvPr id="2" name="Picture 1" descr="DNA_anima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41" y="1315486"/>
            <a:ext cx="1179606" cy="2039871"/>
          </a:xfrm>
          <a:prstGeom prst="rect">
            <a:avLst/>
          </a:prstGeom>
        </p:spPr>
      </p:pic>
      <p:pic>
        <p:nvPicPr>
          <p:cNvPr id="3" name="Picture 2" descr="DNA_chemical_structu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709" y="1479304"/>
            <a:ext cx="3738801" cy="4363151"/>
          </a:xfrm>
          <a:prstGeom prst="rect">
            <a:avLst/>
          </a:prstGeom>
        </p:spPr>
      </p:pic>
      <p:sp>
        <p:nvSpPr>
          <p:cNvPr id="4" name="Oval 3"/>
          <p:cNvSpPr/>
          <p:nvPr/>
        </p:nvSpPr>
        <p:spPr>
          <a:xfrm>
            <a:off x="5824091" y="1439513"/>
            <a:ext cx="895831" cy="669074"/>
          </a:xfrm>
          <a:prstGeom prst="ellipse">
            <a:avLst/>
          </a:prstGeom>
          <a:noFill/>
          <a:ln w="38100" cmpd="sng">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719922" y="1257376"/>
            <a:ext cx="895831" cy="669074"/>
          </a:xfrm>
          <a:prstGeom prst="ellipse">
            <a:avLst/>
          </a:prstGeom>
          <a:noFill/>
          <a:ln w="38100" cmpd="sng">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872322" y="5378854"/>
            <a:ext cx="895831" cy="669074"/>
          </a:xfrm>
          <a:prstGeom prst="ellipse">
            <a:avLst/>
          </a:prstGeom>
          <a:noFill/>
          <a:ln w="3810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15753" y="5167611"/>
            <a:ext cx="895831" cy="669074"/>
          </a:xfrm>
          <a:prstGeom prst="ellipse">
            <a:avLst/>
          </a:prstGeom>
          <a:noFill/>
          <a:ln w="38100" cmpd="sng">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1280px-DNA_Structure+Key+Labelled.pn_NoB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163" y="1315486"/>
            <a:ext cx="3425492" cy="3342531"/>
          </a:xfrm>
          <a:prstGeom prst="rect">
            <a:avLst/>
          </a:prstGeom>
          <a:ln>
            <a:noFill/>
          </a:ln>
        </p:spPr>
      </p:pic>
      <p:sp>
        <p:nvSpPr>
          <p:cNvPr id="7" name="TextBox 6"/>
          <p:cNvSpPr txBox="1"/>
          <p:nvPr/>
        </p:nvSpPr>
        <p:spPr>
          <a:xfrm>
            <a:off x="8299924" y="2840079"/>
            <a:ext cx="364215" cy="369332"/>
          </a:xfrm>
          <a:prstGeom prst="rect">
            <a:avLst/>
          </a:prstGeom>
          <a:noFill/>
        </p:spPr>
        <p:txBody>
          <a:bodyPr wrap="none" rtlCol="0">
            <a:spAutoFit/>
          </a:bodyPr>
          <a:lstStyle/>
          <a:p>
            <a:r>
              <a:rPr lang="en-US" dirty="0" smtClean="0">
                <a:solidFill>
                  <a:srgbClr val="3366FF"/>
                </a:solidFill>
              </a:rPr>
              <a:t>G</a:t>
            </a:r>
            <a:endParaRPr lang="en-US" dirty="0">
              <a:solidFill>
                <a:srgbClr val="3366FF"/>
              </a:solidFill>
            </a:endParaRPr>
          </a:p>
        </p:txBody>
      </p:sp>
      <p:sp>
        <p:nvSpPr>
          <p:cNvPr id="13" name="TextBox 12"/>
          <p:cNvSpPr txBox="1"/>
          <p:nvPr/>
        </p:nvSpPr>
        <p:spPr>
          <a:xfrm>
            <a:off x="8488906" y="3655920"/>
            <a:ext cx="364215" cy="369332"/>
          </a:xfrm>
          <a:prstGeom prst="rect">
            <a:avLst/>
          </a:prstGeom>
          <a:noFill/>
        </p:spPr>
        <p:txBody>
          <a:bodyPr wrap="none" rtlCol="0">
            <a:spAutoFit/>
          </a:bodyPr>
          <a:lstStyle/>
          <a:p>
            <a:r>
              <a:rPr lang="en-US" dirty="0" smtClean="0">
                <a:solidFill>
                  <a:srgbClr val="3366FF"/>
                </a:solidFill>
              </a:rPr>
              <a:t>A</a:t>
            </a:r>
            <a:endParaRPr lang="en-US" dirty="0">
              <a:solidFill>
                <a:srgbClr val="3366FF"/>
              </a:solidFill>
            </a:endParaRPr>
          </a:p>
        </p:txBody>
      </p:sp>
      <p:sp>
        <p:nvSpPr>
          <p:cNvPr id="14" name="TextBox 13"/>
          <p:cNvSpPr txBox="1"/>
          <p:nvPr/>
        </p:nvSpPr>
        <p:spPr>
          <a:xfrm>
            <a:off x="8697105" y="4466054"/>
            <a:ext cx="364215" cy="369332"/>
          </a:xfrm>
          <a:prstGeom prst="rect">
            <a:avLst/>
          </a:prstGeom>
          <a:noFill/>
        </p:spPr>
        <p:txBody>
          <a:bodyPr wrap="none" rtlCol="0">
            <a:spAutoFit/>
          </a:bodyPr>
          <a:lstStyle/>
          <a:p>
            <a:r>
              <a:rPr lang="en-US" dirty="0" smtClean="0">
                <a:solidFill>
                  <a:srgbClr val="3366FF"/>
                </a:solidFill>
              </a:rPr>
              <a:t>C</a:t>
            </a:r>
            <a:endParaRPr lang="en-US" dirty="0">
              <a:solidFill>
                <a:srgbClr val="3366FF"/>
              </a:solidFill>
            </a:endParaRPr>
          </a:p>
        </p:txBody>
      </p:sp>
      <p:sp>
        <p:nvSpPr>
          <p:cNvPr id="8" name="Rounded Rectangle 7"/>
          <p:cNvSpPr/>
          <p:nvPr/>
        </p:nvSpPr>
        <p:spPr>
          <a:xfrm rot="4537447">
            <a:off x="7573041" y="3619887"/>
            <a:ext cx="2201325" cy="453609"/>
          </a:xfrm>
          <a:prstGeom prst="round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4575553">
            <a:off x="8232493" y="3221253"/>
            <a:ext cx="1309298" cy="304699"/>
          </a:xfrm>
          <a:prstGeom prst="rect">
            <a:avLst/>
          </a:prstGeom>
          <a:noFill/>
        </p:spPr>
        <p:txBody>
          <a:bodyPr wrap="none" rtlCol="0">
            <a:spAutoFit/>
          </a:bodyPr>
          <a:lstStyle/>
          <a:p>
            <a:r>
              <a:rPr lang="en-US" sz="1200" dirty="0" smtClean="0">
                <a:solidFill>
                  <a:srgbClr val="3366FF"/>
                </a:solidFill>
              </a:rPr>
              <a:t>CAG = </a:t>
            </a:r>
            <a:r>
              <a:rPr lang="en-US" sz="1200" dirty="0" err="1" smtClean="0">
                <a:solidFill>
                  <a:srgbClr val="3366FF"/>
                </a:solidFill>
              </a:rPr>
              <a:t>Glutamin</a:t>
            </a:r>
            <a:endParaRPr lang="en-US" sz="1200" dirty="0">
              <a:solidFill>
                <a:srgbClr val="3366FF"/>
              </a:solidFill>
            </a:endParaRPr>
          </a:p>
        </p:txBody>
      </p:sp>
    </p:spTree>
    <p:extLst>
      <p:ext uri="{BB962C8B-B14F-4D97-AF65-F5344CB8AC3E}">
        <p14:creationId xmlns:p14="http://schemas.microsoft.com/office/powerpoint/2010/main" val="1593013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7740650" y="6594475"/>
            <a:ext cx="1403350" cy="263525"/>
          </a:xfrm>
        </p:spPr>
        <p:txBody>
          <a:bodyPr/>
          <a:lstStyle/>
          <a:p>
            <a:pPr>
              <a:lnSpc>
                <a:spcPct val="90000"/>
              </a:lnSpc>
            </a:pPr>
            <a:r>
              <a:rPr lang="da-DK" sz="900">
                <a:solidFill>
                  <a:schemeClr val="bg1"/>
                </a:solidFill>
                <a:latin typeface="Verdana" pitchFamily="34" charset="0"/>
              </a:rPr>
              <a:t>Kopernikursus 2006</a:t>
            </a:r>
          </a:p>
        </p:txBody>
      </p:sp>
      <p:sp>
        <p:nvSpPr>
          <p:cNvPr id="8196" name="Text Box 4"/>
          <p:cNvSpPr txBox="1">
            <a:spLocks noChangeArrowheads="1"/>
          </p:cNvSpPr>
          <p:nvPr/>
        </p:nvSpPr>
        <p:spPr bwMode="auto">
          <a:xfrm>
            <a:off x="395288" y="141899"/>
            <a:ext cx="5331507" cy="646331"/>
          </a:xfrm>
          <a:prstGeom prst="rect">
            <a:avLst/>
          </a:prstGeom>
          <a:noFill/>
          <a:ln w="9525">
            <a:noFill/>
            <a:miter lim="800000"/>
            <a:headEnd/>
            <a:tailEnd/>
          </a:ln>
          <a:effectLst/>
        </p:spPr>
        <p:txBody>
          <a:bodyPr wrap="none">
            <a:spAutoFit/>
          </a:bodyPr>
          <a:lstStyle/>
          <a:p>
            <a:r>
              <a:rPr lang="da-DK" sz="3600" b="1" dirty="0" smtClean="0">
                <a:solidFill>
                  <a:srgbClr val="000000"/>
                </a:solidFill>
              </a:rPr>
              <a:t>RNA (</a:t>
            </a:r>
            <a:r>
              <a:rPr lang="da-DK" sz="3600" b="1" dirty="0" err="1" smtClean="0">
                <a:solidFill>
                  <a:srgbClr val="000000"/>
                </a:solidFill>
              </a:rPr>
              <a:t>Ribonucleic</a:t>
            </a:r>
            <a:r>
              <a:rPr lang="da-DK" sz="3600" b="1" dirty="0" smtClean="0">
                <a:solidFill>
                  <a:srgbClr val="000000"/>
                </a:solidFill>
              </a:rPr>
              <a:t> </a:t>
            </a:r>
            <a:r>
              <a:rPr lang="da-DK" sz="3600" b="1" dirty="0" err="1" smtClean="0">
                <a:solidFill>
                  <a:srgbClr val="000000"/>
                </a:solidFill>
              </a:rPr>
              <a:t>Acid</a:t>
            </a:r>
            <a:r>
              <a:rPr lang="da-DK" sz="3600" b="1" dirty="0" smtClean="0">
                <a:solidFill>
                  <a:srgbClr val="000000"/>
                </a:solidFill>
              </a:rPr>
              <a:t>)</a:t>
            </a:r>
            <a:endParaRPr lang="da-DK" sz="3600" b="1" dirty="0">
              <a:solidFill>
                <a:srgbClr val="000000"/>
              </a:solidFill>
            </a:endParaRPr>
          </a:p>
        </p:txBody>
      </p:sp>
      <p:pic>
        <p:nvPicPr>
          <p:cNvPr id="2" name="Picture 1" descr="620px-TRNA-Phe_yeast_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947" y="1134024"/>
            <a:ext cx="3532792" cy="4393198"/>
          </a:xfrm>
          <a:prstGeom prst="rect">
            <a:avLst/>
          </a:prstGeom>
          <a:noFill/>
        </p:spPr>
      </p:pic>
      <p:pic>
        <p:nvPicPr>
          <p:cNvPr id="3" name="Picture 2" descr="TRNA-Phe_yeast_1ehz.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8" y="1122684"/>
            <a:ext cx="4483674" cy="4434025"/>
          </a:xfrm>
          <a:prstGeom prst="rect">
            <a:avLst/>
          </a:prstGeom>
          <a:solidFill>
            <a:schemeClr val="bg1">
              <a:lumMod val="75000"/>
            </a:schemeClr>
          </a:solidFill>
        </p:spPr>
      </p:pic>
      <p:sp>
        <p:nvSpPr>
          <p:cNvPr id="6" name="Text Box 4"/>
          <p:cNvSpPr txBox="1">
            <a:spLocks noChangeArrowheads="1"/>
          </p:cNvSpPr>
          <p:nvPr/>
        </p:nvSpPr>
        <p:spPr bwMode="auto">
          <a:xfrm>
            <a:off x="395288" y="5866604"/>
            <a:ext cx="7523965" cy="830997"/>
          </a:xfrm>
          <a:prstGeom prst="rect">
            <a:avLst/>
          </a:prstGeom>
          <a:noFill/>
          <a:ln w="9525">
            <a:noFill/>
            <a:miter lim="800000"/>
            <a:headEnd/>
            <a:tailEnd/>
          </a:ln>
          <a:effectLst/>
        </p:spPr>
        <p:txBody>
          <a:bodyPr wrap="none">
            <a:spAutoFit/>
          </a:bodyPr>
          <a:lstStyle/>
          <a:p>
            <a:r>
              <a:rPr lang="da-DK" sz="2400" dirty="0" smtClean="0">
                <a:solidFill>
                  <a:srgbClr val="000000"/>
                </a:solidFill>
              </a:rPr>
              <a:t>RNA kan både bære og omsætte genetisk information</a:t>
            </a:r>
          </a:p>
          <a:p>
            <a:r>
              <a:rPr lang="da-DK" sz="2400" dirty="0">
                <a:solidFill>
                  <a:srgbClr val="000000"/>
                </a:solidFill>
              </a:rPr>
              <a:t>	</a:t>
            </a:r>
            <a:r>
              <a:rPr lang="da-DK" sz="2400" dirty="0" smtClean="0">
                <a:solidFill>
                  <a:srgbClr val="000000"/>
                </a:solidFill>
              </a:rPr>
              <a:t>			  (DNA)     (enzym)</a:t>
            </a:r>
            <a:endParaRPr lang="da-DK" sz="2400" dirty="0">
              <a:solidFill>
                <a:srgbClr val="000000"/>
              </a:solidFill>
            </a:endParaRPr>
          </a:p>
        </p:txBody>
      </p:sp>
    </p:spTree>
    <p:extLst>
      <p:ext uri="{BB962C8B-B14F-4D97-AF65-F5344CB8AC3E}">
        <p14:creationId xmlns:p14="http://schemas.microsoft.com/office/powerpoint/2010/main" val="34593334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eobacter.png"/>
          <p:cNvPicPr>
            <a:picLocks noChangeAspect="1"/>
          </p:cNvPicPr>
          <p:nvPr/>
        </p:nvPicPr>
        <p:blipFill rotWithShape="1">
          <a:blip r:embed="rId3">
            <a:extLst>
              <a:ext uri="{28A0092B-C50C-407E-A947-70E740481C1C}">
                <a14:useLocalDpi xmlns:a14="http://schemas.microsoft.com/office/drawing/2010/main" val="0"/>
              </a:ext>
            </a:extLst>
          </a:blip>
          <a:srcRect b="46102"/>
          <a:stretch/>
        </p:blipFill>
        <p:spPr>
          <a:xfrm>
            <a:off x="4286077" y="169709"/>
            <a:ext cx="4672235" cy="4572395"/>
          </a:xfrm>
          <a:prstGeom prst="rect">
            <a:avLst/>
          </a:prstGeom>
        </p:spPr>
      </p:pic>
      <p:pic>
        <p:nvPicPr>
          <p:cNvPr id="9" name="Picture 8" descr="giph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47" y="1074802"/>
            <a:ext cx="4064000" cy="3048000"/>
          </a:xfrm>
          <a:prstGeom prst="rect">
            <a:avLst/>
          </a:prstGeom>
        </p:spPr>
      </p:pic>
      <p:sp>
        <p:nvSpPr>
          <p:cNvPr id="10" name="Rectangle 9"/>
          <p:cNvSpPr/>
          <p:nvPr/>
        </p:nvSpPr>
        <p:spPr>
          <a:xfrm>
            <a:off x="-68048" y="3935057"/>
            <a:ext cx="4234095" cy="18774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3914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6629400" cy="1143000"/>
          </a:xfrm>
        </p:spPr>
        <p:txBody>
          <a:bodyPr>
            <a:normAutofit/>
          </a:bodyPr>
          <a:lstStyle/>
          <a:p>
            <a:pPr algn="l"/>
            <a:r>
              <a:rPr lang="da-DK" sz="3600" b="1" dirty="0" smtClean="0">
                <a:latin typeface="Calibri"/>
                <a:cs typeface="Calibri"/>
              </a:rPr>
              <a:t>Stofskifte – Hvad er det?</a:t>
            </a:r>
            <a:endParaRPr lang="da-DK" sz="3600" b="1" dirty="0">
              <a:latin typeface="Calibri"/>
              <a:cs typeface="Calibri"/>
            </a:endParaRPr>
          </a:p>
        </p:txBody>
      </p:sp>
      <p:grpSp>
        <p:nvGrpSpPr>
          <p:cNvPr id="48" name="Group 47"/>
          <p:cNvGrpSpPr/>
          <p:nvPr/>
        </p:nvGrpSpPr>
        <p:grpSpPr>
          <a:xfrm>
            <a:off x="381000" y="4343400"/>
            <a:ext cx="5661851" cy="1219200"/>
            <a:chOff x="381000" y="4343400"/>
            <a:chExt cx="5661851" cy="1219200"/>
          </a:xfrm>
        </p:grpSpPr>
        <p:grpSp>
          <p:nvGrpSpPr>
            <p:cNvPr id="47" name="Group 46"/>
            <p:cNvGrpSpPr/>
            <p:nvPr/>
          </p:nvGrpSpPr>
          <p:grpSpPr>
            <a:xfrm>
              <a:off x="381000" y="4343400"/>
              <a:ext cx="5661851" cy="1219200"/>
              <a:chOff x="381000" y="4343400"/>
              <a:chExt cx="5661851" cy="1219200"/>
            </a:xfrm>
          </p:grpSpPr>
          <p:sp>
            <p:nvSpPr>
              <p:cNvPr id="54" name="Afrundet rektangel 53"/>
              <p:cNvSpPr/>
              <p:nvPr/>
            </p:nvSpPr>
            <p:spPr>
              <a:xfrm>
                <a:off x="381000" y="4343400"/>
                <a:ext cx="5181600" cy="1219200"/>
              </a:xfrm>
              <a:prstGeom prst="roundRect">
                <a:avLst/>
              </a:prstGeom>
              <a:solidFill>
                <a:srgbClr val="C0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sp>
            <p:nvSpPr>
              <p:cNvPr id="45" name="Rectangle 44"/>
              <p:cNvSpPr/>
              <p:nvPr/>
            </p:nvSpPr>
            <p:spPr>
              <a:xfrm>
                <a:off x="425887" y="4437464"/>
                <a:ext cx="5616964" cy="1077218"/>
              </a:xfrm>
              <a:prstGeom prst="rect">
                <a:avLst/>
              </a:prstGeom>
            </p:spPr>
            <p:txBody>
              <a:bodyPr wrap="square">
                <a:spAutoFit/>
              </a:bodyPr>
              <a:lstStyle/>
              <a:p>
                <a:pPr>
                  <a:buNone/>
                </a:pPr>
                <a:r>
                  <a:rPr lang="da-DK" sz="3200" dirty="0" smtClean="0">
                    <a:solidFill>
                      <a:srgbClr val="FF0000"/>
                    </a:solidFill>
                    <a:latin typeface="Calibri"/>
                    <a:cs typeface="Calibri"/>
                  </a:rPr>
                  <a:t>Aerob forbrænding (med ilt)</a:t>
                </a:r>
                <a:endParaRPr lang="da-DK" sz="3200" dirty="0">
                  <a:solidFill>
                    <a:srgbClr val="FF0000"/>
                  </a:solidFill>
                  <a:latin typeface="Calibri"/>
                  <a:cs typeface="Calibri"/>
                </a:endParaRPr>
              </a:p>
              <a:p>
                <a:pPr>
                  <a:buNone/>
                </a:pPr>
                <a:r>
                  <a:rPr lang="da-DK" sz="3200" dirty="0">
                    <a:latin typeface="Calibri"/>
                    <a:cs typeface="Calibri"/>
                  </a:rPr>
                  <a:t>CH</a:t>
                </a:r>
                <a:r>
                  <a:rPr lang="da-DK" sz="3200" baseline="-25000" dirty="0">
                    <a:latin typeface="Calibri"/>
                    <a:cs typeface="Calibri"/>
                  </a:rPr>
                  <a:t>2</a:t>
                </a:r>
                <a:r>
                  <a:rPr lang="da-DK" sz="3200" dirty="0">
                    <a:latin typeface="Calibri"/>
                    <a:cs typeface="Calibri"/>
                  </a:rPr>
                  <a:t>O + O</a:t>
                </a:r>
                <a:r>
                  <a:rPr lang="da-DK" sz="3200" baseline="-25000" dirty="0">
                    <a:latin typeface="Calibri"/>
                    <a:cs typeface="Calibri"/>
                  </a:rPr>
                  <a:t>2</a:t>
                </a:r>
                <a:r>
                  <a:rPr lang="da-DK" sz="3200" dirty="0">
                    <a:latin typeface="Calibri"/>
                    <a:cs typeface="Calibri"/>
                  </a:rPr>
                  <a:t>    </a:t>
                </a:r>
                <a:r>
                  <a:rPr lang="da-DK" sz="3200" dirty="0" smtClean="0">
                    <a:latin typeface="Calibri"/>
                    <a:cs typeface="Calibri"/>
                  </a:rPr>
                  <a:t>   CO</a:t>
                </a:r>
                <a:r>
                  <a:rPr lang="da-DK" sz="3200" baseline="-25000" dirty="0" smtClean="0">
                    <a:latin typeface="Calibri"/>
                    <a:cs typeface="Calibri"/>
                  </a:rPr>
                  <a:t>2</a:t>
                </a:r>
                <a:r>
                  <a:rPr lang="da-DK" sz="3200" dirty="0" smtClean="0">
                    <a:latin typeface="Calibri"/>
                    <a:cs typeface="Calibri"/>
                  </a:rPr>
                  <a:t> </a:t>
                </a:r>
                <a:r>
                  <a:rPr lang="da-DK" sz="3200" dirty="0">
                    <a:latin typeface="Calibri"/>
                    <a:cs typeface="Calibri"/>
                  </a:rPr>
                  <a:t>+ </a:t>
                </a:r>
                <a:r>
                  <a:rPr lang="da-DK" sz="3200" dirty="0" smtClean="0">
                    <a:latin typeface="Calibri"/>
                    <a:cs typeface="Calibri"/>
                  </a:rPr>
                  <a:t>H</a:t>
                </a:r>
                <a:r>
                  <a:rPr lang="da-DK" sz="3200" baseline="-25000" dirty="0" smtClean="0">
                    <a:latin typeface="Calibri"/>
                    <a:cs typeface="Calibri"/>
                  </a:rPr>
                  <a:t>2</a:t>
                </a:r>
                <a:r>
                  <a:rPr lang="da-DK" sz="3200" dirty="0" smtClean="0">
                    <a:latin typeface="Calibri"/>
                    <a:cs typeface="Calibri"/>
                  </a:rPr>
                  <a:t>O</a:t>
                </a:r>
                <a:endParaRPr lang="da-DK" sz="3200" baseline="-25000" dirty="0">
                  <a:latin typeface="Calibri"/>
                  <a:cs typeface="Calibri"/>
                </a:endParaRPr>
              </a:p>
            </p:txBody>
          </p:sp>
        </p:grpSp>
        <p:sp>
          <p:nvSpPr>
            <p:cNvPr id="56" name="Højrepil 50"/>
            <p:cNvSpPr/>
            <p:nvPr/>
          </p:nvSpPr>
          <p:spPr>
            <a:xfrm>
              <a:off x="2761003" y="5103453"/>
              <a:ext cx="218686" cy="304800"/>
            </a:xfrm>
            <a:prstGeom prst="rightArrow">
              <a:avLst/>
            </a:prstGeom>
            <a:solidFill>
              <a:srgbClr val="C050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grpSp>
      <p:sp>
        <p:nvSpPr>
          <p:cNvPr id="49" name="Rectangle 48"/>
          <p:cNvSpPr/>
          <p:nvPr/>
        </p:nvSpPr>
        <p:spPr>
          <a:xfrm>
            <a:off x="457200" y="1945442"/>
            <a:ext cx="1948220" cy="461665"/>
          </a:xfrm>
          <a:prstGeom prst="rect">
            <a:avLst/>
          </a:prstGeom>
        </p:spPr>
        <p:txBody>
          <a:bodyPr wrap="none">
            <a:spAutoFit/>
          </a:bodyPr>
          <a:lstStyle/>
          <a:p>
            <a:r>
              <a:rPr lang="da-DK" sz="2400" dirty="0" smtClean="0">
                <a:latin typeface="Calibri"/>
                <a:cs typeface="Calibri"/>
              </a:rPr>
              <a:t>To eksempler:</a:t>
            </a:r>
            <a:endParaRPr lang="da-DK" sz="2400" dirty="0">
              <a:latin typeface="Calibri"/>
              <a:cs typeface="Calibri"/>
            </a:endParaRPr>
          </a:p>
        </p:txBody>
      </p:sp>
      <p:sp>
        <p:nvSpPr>
          <p:cNvPr id="53" name="Afrundet rektangel 52"/>
          <p:cNvSpPr/>
          <p:nvPr/>
        </p:nvSpPr>
        <p:spPr>
          <a:xfrm>
            <a:off x="381000" y="2819400"/>
            <a:ext cx="5638800" cy="1219200"/>
          </a:xfrm>
          <a:prstGeom prst="roundRect">
            <a:avLst/>
          </a:prstGeom>
          <a:solidFill>
            <a:srgbClr val="00B050">
              <a:alpha val="3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sp>
        <p:nvSpPr>
          <p:cNvPr id="3" name="Pladsholder til indhold 2"/>
          <p:cNvSpPr>
            <a:spLocks noGrp="1"/>
          </p:cNvSpPr>
          <p:nvPr>
            <p:ph idx="1"/>
          </p:nvPr>
        </p:nvSpPr>
        <p:spPr>
          <a:xfrm>
            <a:off x="385320" y="2819401"/>
            <a:ext cx="5562600" cy="1219200"/>
          </a:xfrm>
        </p:spPr>
        <p:txBody>
          <a:bodyPr/>
          <a:lstStyle/>
          <a:p>
            <a:pPr>
              <a:buNone/>
            </a:pPr>
            <a:r>
              <a:rPr lang="da-DK" dirty="0" smtClean="0">
                <a:solidFill>
                  <a:srgbClr val="00B050"/>
                </a:solidFill>
                <a:latin typeface="Calibri"/>
                <a:cs typeface="Calibri"/>
              </a:rPr>
              <a:t>Aerob fotosyntese (med ilt)</a:t>
            </a:r>
          </a:p>
          <a:p>
            <a:pPr>
              <a:buNone/>
            </a:pPr>
            <a:r>
              <a:rPr lang="da-DK" sz="2800" dirty="0" smtClean="0">
                <a:latin typeface="Calibri"/>
                <a:cs typeface="Calibri"/>
              </a:rPr>
              <a:t>CO</a:t>
            </a:r>
            <a:r>
              <a:rPr lang="da-DK" sz="2800" baseline="-25000" dirty="0" smtClean="0">
                <a:latin typeface="Calibri"/>
                <a:cs typeface="Calibri"/>
              </a:rPr>
              <a:t>2</a:t>
            </a:r>
            <a:r>
              <a:rPr lang="da-DK" sz="2800" dirty="0" smtClean="0">
                <a:latin typeface="Calibri"/>
                <a:cs typeface="Calibri"/>
              </a:rPr>
              <a:t> + H</a:t>
            </a:r>
            <a:r>
              <a:rPr lang="da-DK" sz="2800" baseline="-25000" dirty="0" smtClean="0">
                <a:latin typeface="Calibri"/>
                <a:cs typeface="Calibri"/>
              </a:rPr>
              <a:t>2</a:t>
            </a:r>
            <a:r>
              <a:rPr lang="da-DK" sz="2800" dirty="0" smtClean="0">
                <a:latin typeface="Calibri"/>
                <a:cs typeface="Calibri"/>
              </a:rPr>
              <a:t>O + lys	      CH</a:t>
            </a:r>
            <a:r>
              <a:rPr lang="da-DK" sz="2800" baseline="-25000" dirty="0" smtClean="0">
                <a:latin typeface="Calibri"/>
                <a:cs typeface="Calibri"/>
              </a:rPr>
              <a:t>2</a:t>
            </a:r>
            <a:r>
              <a:rPr lang="da-DK" sz="2800" dirty="0" smtClean="0">
                <a:latin typeface="Calibri"/>
                <a:cs typeface="Calibri"/>
              </a:rPr>
              <a:t>O + O</a:t>
            </a:r>
            <a:r>
              <a:rPr lang="da-DK" sz="2800" baseline="-25000" dirty="0" smtClean="0">
                <a:latin typeface="Calibri"/>
                <a:cs typeface="Calibri"/>
              </a:rPr>
              <a:t>2</a:t>
            </a:r>
            <a:r>
              <a:rPr lang="da-DK" sz="2800" dirty="0" smtClean="0">
                <a:latin typeface="Calibri"/>
                <a:cs typeface="Calibri"/>
              </a:rPr>
              <a:t>  </a:t>
            </a:r>
          </a:p>
        </p:txBody>
      </p:sp>
      <p:sp>
        <p:nvSpPr>
          <p:cNvPr id="51" name="Højrepil 50"/>
          <p:cNvSpPr/>
          <p:nvPr/>
        </p:nvSpPr>
        <p:spPr>
          <a:xfrm>
            <a:off x="3308350" y="3535649"/>
            <a:ext cx="275095" cy="303081"/>
          </a:xfrm>
          <a:prstGeom prst="rightArrow">
            <a:avLst/>
          </a:prstGeom>
          <a:solidFill>
            <a:schemeClr val="accent3">
              <a:lumMod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grpSp>
        <p:nvGrpSpPr>
          <p:cNvPr id="50" name="Group 49"/>
          <p:cNvGrpSpPr/>
          <p:nvPr/>
        </p:nvGrpSpPr>
        <p:grpSpPr>
          <a:xfrm>
            <a:off x="3124200" y="0"/>
            <a:ext cx="5949411" cy="6603445"/>
            <a:chOff x="3124200" y="0"/>
            <a:chExt cx="5949411" cy="6603445"/>
          </a:xfrm>
        </p:grpSpPr>
        <p:grpSp>
          <p:nvGrpSpPr>
            <p:cNvPr id="44" name="Group 43"/>
            <p:cNvGrpSpPr/>
            <p:nvPr/>
          </p:nvGrpSpPr>
          <p:grpSpPr>
            <a:xfrm>
              <a:off x="3124200" y="0"/>
              <a:ext cx="5949411" cy="6603445"/>
              <a:chOff x="3124200" y="0"/>
              <a:chExt cx="5949411" cy="6603445"/>
            </a:xfrm>
          </p:grpSpPr>
          <p:cxnSp>
            <p:nvCxnSpPr>
              <p:cNvPr id="46" name="Straight Arrow Connector 45"/>
              <p:cNvCxnSpPr/>
              <p:nvPr/>
            </p:nvCxnSpPr>
            <p:spPr>
              <a:xfrm>
                <a:off x="7009721" y="1392198"/>
                <a:ext cx="835402" cy="0"/>
              </a:xfrm>
              <a:prstGeom prst="straightConnector1">
                <a:avLst/>
              </a:prstGeom>
              <a:ln w="31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124200" y="0"/>
                <a:ext cx="5949411" cy="6603445"/>
                <a:chOff x="3124200" y="0"/>
                <a:chExt cx="5949411" cy="6603445"/>
              </a:xfrm>
            </p:grpSpPr>
            <p:grpSp>
              <p:nvGrpSpPr>
                <p:cNvPr id="4" name="Gruppe 3"/>
                <p:cNvGrpSpPr/>
                <p:nvPr/>
              </p:nvGrpSpPr>
              <p:grpSpPr>
                <a:xfrm>
                  <a:off x="3124200" y="0"/>
                  <a:ext cx="5538302" cy="6603445"/>
                  <a:chOff x="304800" y="0"/>
                  <a:chExt cx="5538302" cy="6603445"/>
                </a:xfrm>
              </p:grpSpPr>
              <p:sp>
                <p:nvSpPr>
                  <p:cNvPr id="5" name="Line 8"/>
                  <p:cNvSpPr>
                    <a:spLocks noChangeShapeType="1"/>
                  </p:cNvSpPr>
                  <p:nvPr/>
                </p:nvSpPr>
                <p:spPr bwMode="auto">
                  <a:xfrm>
                    <a:off x="4572000" y="1600200"/>
                    <a:ext cx="0" cy="4572000"/>
                  </a:xfrm>
                  <a:prstGeom prst="line">
                    <a:avLst/>
                  </a:prstGeom>
                  <a:noFill/>
                  <a:ln w="50800">
                    <a:solidFill>
                      <a:schemeClr val="tx1"/>
                    </a:solidFill>
                    <a:round/>
                    <a:headEnd/>
                    <a:tailEnd/>
                  </a:ln>
                  <a:effectLst/>
                </p:spPr>
                <p:txBody>
                  <a:bodyPr/>
                  <a:lstStyle/>
                  <a:p>
                    <a:endParaRPr lang="da-DK">
                      <a:latin typeface="Calibri"/>
                      <a:cs typeface="Calibri"/>
                    </a:endParaRPr>
                  </a:p>
                </p:txBody>
              </p:sp>
              <p:sp>
                <p:nvSpPr>
                  <p:cNvPr id="6" name="Line 10"/>
                  <p:cNvSpPr>
                    <a:spLocks noChangeShapeType="1"/>
                  </p:cNvSpPr>
                  <p:nvPr/>
                </p:nvSpPr>
                <p:spPr bwMode="auto">
                  <a:xfrm>
                    <a:off x="4419600" y="1600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7" name="Line 11"/>
                  <p:cNvSpPr>
                    <a:spLocks noChangeShapeType="1"/>
                  </p:cNvSpPr>
                  <p:nvPr/>
                </p:nvSpPr>
                <p:spPr bwMode="auto">
                  <a:xfrm>
                    <a:off x="4419600" y="6172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8" name="Line 12"/>
                  <p:cNvSpPr>
                    <a:spLocks noChangeShapeType="1"/>
                  </p:cNvSpPr>
                  <p:nvPr/>
                </p:nvSpPr>
                <p:spPr bwMode="auto">
                  <a:xfrm>
                    <a:off x="4343400" y="3124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9" name="Line 13"/>
                  <p:cNvSpPr>
                    <a:spLocks noChangeShapeType="1"/>
                  </p:cNvSpPr>
                  <p:nvPr/>
                </p:nvSpPr>
                <p:spPr bwMode="auto">
                  <a:xfrm>
                    <a:off x="4343400" y="4648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10" name="Text Box 14"/>
                  <p:cNvSpPr txBox="1">
                    <a:spLocks noChangeArrowheads="1"/>
                  </p:cNvSpPr>
                  <p:nvPr/>
                </p:nvSpPr>
                <p:spPr bwMode="auto">
                  <a:xfrm>
                    <a:off x="4708525" y="1408113"/>
                    <a:ext cx="311150" cy="366712"/>
                  </a:xfrm>
                  <a:prstGeom prst="rect">
                    <a:avLst/>
                  </a:prstGeom>
                  <a:noFill/>
                  <a:ln w="9525">
                    <a:noFill/>
                    <a:miter lim="800000"/>
                    <a:headEnd/>
                    <a:tailEnd/>
                  </a:ln>
                  <a:effectLst/>
                </p:spPr>
                <p:txBody>
                  <a:bodyPr wrap="none">
                    <a:spAutoFit/>
                  </a:bodyPr>
                  <a:lstStyle/>
                  <a:p>
                    <a:r>
                      <a:rPr lang="en-US">
                        <a:latin typeface="Calibri"/>
                        <a:cs typeface="Calibri"/>
                      </a:rPr>
                      <a:t>1</a:t>
                    </a:r>
                  </a:p>
                </p:txBody>
              </p:sp>
              <p:sp>
                <p:nvSpPr>
                  <p:cNvPr id="11" name="Text Box 15"/>
                  <p:cNvSpPr txBox="1">
                    <a:spLocks noChangeArrowheads="1"/>
                  </p:cNvSpPr>
                  <p:nvPr/>
                </p:nvSpPr>
                <p:spPr bwMode="auto">
                  <a:xfrm>
                    <a:off x="4733925" y="2960688"/>
                    <a:ext cx="47692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12" name="Text Box 16"/>
                  <p:cNvSpPr txBox="1">
                    <a:spLocks noChangeArrowheads="1"/>
                  </p:cNvSpPr>
                  <p:nvPr/>
                </p:nvSpPr>
                <p:spPr bwMode="auto">
                  <a:xfrm>
                    <a:off x="4784725" y="4456113"/>
                    <a:ext cx="311150" cy="366712"/>
                  </a:xfrm>
                  <a:prstGeom prst="rect">
                    <a:avLst/>
                  </a:prstGeom>
                  <a:noFill/>
                  <a:ln w="9525">
                    <a:noFill/>
                    <a:miter lim="800000"/>
                    <a:headEnd/>
                    <a:tailEnd/>
                  </a:ln>
                  <a:effectLst/>
                </p:spPr>
                <p:txBody>
                  <a:bodyPr wrap="none">
                    <a:spAutoFit/>
                  </a:bodyPr>
                  <a:lstStyle/>
                  <a:p>
                    <a:r>
                      <a:rPr lang="en-US">
                        <a:latin typeface="Calibri"/>
                        <a:cs typeface="Calibri"/>
                      </a:rPr>
                      <a:t>0</a:t>
                    </a:r>
                  </a:p>
                </p:txBody>
              </p:sp>
              <p:sp>
                <p:nvSpPr>
                  <p:cNvPr id="13" name="Text Box 17"/>
                  <p:cNvSpPr txBox="1">
                    <a:spLocks noChangeArrowheads="1"/>
                  </p:cNvSpPr>
                  <p:nvPr/>
                </p:nvSpPr>
                <p:spPr bwMode="auto">
                  <a:xfrm>
                    <a:off x="4708525" y="5959475"/>
                    <a:ext cx="54759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14" name="Text Box 18"/>
                  <p:cNvSpPr txBox="1">
                    <a:spLocks noChangeArrowheads="1"/>
                  </p:cNvSpPr>
                  <p:nvPr/>
                </p:nvSpPr>
                <p:spPr bwMode="auto">
                  <a:xfrm>
                    <a:off x="4708525" y="6234113"/>
                    <a:ext cx="701371" cy="369332"/>
                  </a:xfrm>
                  <a:prstGeom prst="rect">
                    <a:avLst/>
                  </a:prstGeom>
                  <a:noFill/>
                  <a:ln w="9525">
                    <a:noFill/>
                    <a:miter lim="800000"/>
                    <a:headEnd/>
                    <a:tailEnd/>
                  </a:ln>
                  <a:effectLst/>
                </p:spPr>
                <p:txBody>
                  <a:bodyPr wrap="none">
                    <a:spAutoFit/>
                  </a:bodyPr>
                  <a:lstStyle/>
                  <a:p>
                    <a:r>
                      <a:rPr lang="en-US">
                        <a:latin typeface="Calibri"/>
                        <a:cs typeface="Calibri"/>
                      </a:rPr>
                      <a:t>E</a:t>
                    </a:r>
                    <a:r>
                      <a:rPr lang="en-US" baseline="-25000">
                        <a:latin typeface="Calibri"/>
                        <a:cs typeface="Calibri"/>
                      </a:rPr>
                      <a:t>h</a:t>
                    </a:r>
                    <a:r>
                      <a:rPr lang="en-US">
                        <a:latin typeface="Calibri"/>
                        <a:cs typeface="Calibri"/>
                      </a:rPr>
                      <a:t> (V)</a:t>
                    </a:r>
                  </a:p>
                </p:txBody>
              </p:sp>
              <p:sp>
                <p:nvSpPr>
                  <p:cNvPr id="15" name="Line 20"/>
                  <p:cNvSpPr>
                    <a:spLocks noChangeShapeType="1"/>
                  </p:cNvSpPr>
                  <p:nvPr/>
                </p:nvSpPr>
                <p:spPr bwMode="auto">
                  <a:xfrm>
                    <a:off x="4114800" y="2133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16" name="Text Box 21"/>
                  <p:cNvSpPr txBox="1">
                    <a:spLocks noChangeArrowheads="1"/>
                  </p:cNvSpPr>
                  <p:nvPr/>
                </p:nvSpPr>
                <p:spPr bwMode="auto">
                  <a:xfrm>
                    <a:off x="3641725" y="1916113"/>
                    <a:ext cx="441146" cy="400110"/>
                  </a:xfrm>
                  <a:prstGeom prst="rect">
                    <a:avLst/>
                  </a:prstGeom>
                  <a:noFill/>
                  <a:ln w="9525">
                    <a:noFill/>
                    <a:miter lim="800000"/>
                    <a:headEnd/>
                    <a:tailEnd/>
                  </a:ln>
                  <a:effectLst/>
                </p:spPr>
                <p:txBody>
                  <a:bodyPr wrap="none">
                    <a:spAutoFit/>
                  </a:bodyPr>
                  <a:lstStyle/>
                  <a:p>
                    <a:r>
                      <a:rPr lang="en-US" sz="2000">
                        <a:latin typeface="Calibri"/>
                        <a:cs typeface="Calibri"/>
                      </a:rPr>
                      <a:t>O</a:t>
                    </a:r>
                    <a:r>
                      <a:rPr lang="en-US" sz="2000" baseline="-25000">
                        <a:latin typeface="Calibri"/>
                        <a:cs typeface="Calibri"/>
                      </a:rPr>
                      <a:t>2</a:t>
                    </a:r>
                  </a:p>
                </p:txBody>
              </p:sp>
              <p:sp>
                <p:nvSpPr>
                  <p:cNvPr id="17" name="Text Box 22"/>
                  <p:cNvSpPr txBox="1">
                    <a:spLocks noChangeArrowheads="1"/>
                  </p:cNvSpPr>
                  <p:nvPr/>
                </p:nvSpPr>
                <p:spPr bwMode="auto">
                  <a:xfrm>
                    <a:off x="5013325" y="1920875"/>
                    <a:ext cx="600946"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r>
                      <a:rPr lang="en-US" sz="2000">
                        <a:latin typeface="Calibri"/>
                        <a:cs typeface="Calibri"/>
                      </a:rPr>
                      <a:t>O</a:t>
                    </a:r>
                  </a:p>
                </p:txBody>
              </p:sp>
              <p:sp>
                <p:nvSpPr>
                  <p:cNvPr id="18" name="Line 23"/>
                  <p:cNvSpPr>
                    <a:spLocks noChangeShapeType="1"/>
                  </p:cNvSpPr>
                  <p:nvPr/>
                </p:nvSpPr>
                <p:spPr bwMode="auto">
                  <a:xfrm>
                    <a:off x="4113213" y="335438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19" name="Text Box 24"/>
                  <p:cNvSpPr txBox="1">
                    <a:spLocks noChangeArrowheads="1"/>
                  </p:cNvSpPr>
                  <p:nvPr/>
                </p:nvSpPr>
                <p:spPr bwMode="auto">
                  <a:xfrm>
                    <a:off x="34290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3</a:t>
                    </a:r>
                    <a:r>
                      <a:rPr lang="en-US" sz="2000" baseline="50000">
                        <a:latin typeface="Calibri"/>
                        <a:cs typeface="Calibri"/>
                      </a:rPr>
                      <a:t>-</a:t>
                    </a:r>
                  </a:p>
                </p:txBody>
              </p:sp>
              <p:sp>
                <p:nvSpPr>
                  <p:cNvPr id="20" name="Text Box 25"/>
                  <p:cNvSpPr txBox="1">
                    <a:spLocks noChangeArrowheads="1"/>
                  </p:cNvSpPr>
                  <p:nvPr/>
                </p:nvSpPr>
                <p:spPr bwMode="auto">
                  <a:xfrm>
                    <a:off x="51054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000" baseline="50000">
                        <a:latin typeface="Calibri"/>
                        <a:cs typeface="Calibri"/>
                      </a:rPr>
                      <a:t>-</a:t>
                    </a:r>
                  </a:p>
                </p:txBody>
              </p:sp>
              <p:sp>
                <p:nvSpPr>
                  <p:cNvPr id="21" name="Line 27"/>
                  <p:cNvSpPr>
                    <a:spLocks noChangeShapeType="1"/>
                  </p:cNvSpPr>
                  <p:nvPr/>
                </p:nvSpPr>
                <p:spPr bwMode="auto">
                  <a:xfrm>
                    <a:off x="4114800" y="3657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22" name="Text Box 28"/>
                  <p:cNvSpPr txBox="1">
                    <a:spLocks noChangeArrowheads="1"/>
                  </p:cNvSpPr>
                  <p:nvPr/>
                </p:nvSpPr>
                <p:spPr bwMode="auto">
                  <a:xfrm>
                    <a:off x="3429000" y="3429000"/>
                    <a:ext cx="671979"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400" baseline="50000">
                        <a:latin typeface="Calibri"/>
                        <a:cs typeface="Calibri"/>
                      </a:rPr>
                      <a:t>-</a:t>
                    </a:r>
                  </a:p>
                </p:txBody>
              </p:sp>
              <p:sp>
                <p:nvSpPr>
                  <p:cNvPr id="23" name="Text Box 30"/>
                  <p:cNvSpPr txBox="1">
                    <a:spLocks noChangeArrowheads="1"/>
                  </p:cNvSpPr>
                  <p:nvPr/>
                </p:nvSpPr>
                <p:spPr bwMode="auto">
                  <a:xfrm>
                    <a:off x="5105400" y="3429000"/>
                    <a:ext cx="681847" cy="400110"/>
                  </a:xfrm>
                  <a:prstGeom prst="rect">
                    <a:avLst/>
                  </a:prstGeom>
                  <a:noFill/>
                  <a:ln w="9525">
                    <a:noFill/>
                    <a:miter lim="800000"/>
                    <a:headEnd/>
                    <a:tailEnd/>
                  </a:ln>
                  <a:effectLst/>
                </p:spPr>
                <p:txBody>
                  <a:bodyPr wrap="none">
                    <a:spAutoFit/>
                  </a:bodyPr>
                  <a:lstStyle/>
                  <a:p>
                    <a:r>
                      <a:rPr lang="en-US" sz="2000">
                        <a:latin typeface="Calibri"/>
                        <a:cs typeface="Calibri"/>
                      </a:rPr>
                      <a:t>NH</a:t>
                    </a:r>
                    <a:r>
                      <a:rPr lang="en-US" sz="2000" baseline="-25000">
                        <a:latin typeface="Calibri"/>
                        <a:cs typeface="Calibri"/>
                      </a:rPr>
                      <a:t>4</a:t>
                    </a:r>
                    <a:r>
                      <a:rPr lang="en-US" sz="2000" baseline="50000">
                        <a:latin typeface="Calibri"/>
                        <a:cs typeface="Calibri"/>
                      </a:rPr>
                      <a:t>+</a:t>
                    </a:r>
                  </a:p>
                </p:txBody>
              </p:sp>
              <p:sp>
                <p:nvSpPr>
                  <p:cNvPr id="24" name="Line 32"/>
                  <p:cNvSpPr>
                    <a:spLocks noChangeShapeType="1"/>
                  </p:cNvSpPr>
                  <p:nvPr/>
                </p:nvSpPr>
                <p:spPr bwMode="auto">
                  <a:xfrm>
                    <a:off x="4114800" y="3962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25" name="Text Box 33"/>
                  <p:cNvSpPr txBox="1">
                    <a:spLocks noChangeArrowheads="1"/>
                  </p:cNvSpPr>
                  <p:nvPr/>
                </p:nvSpPr>
                <p:spPr bwMode="auto">
                  <a:xfrm>
                    <a:off x="3413125"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+4</a:t>
                    </a:r>
                  </a:p>
                </p:txBody>
              </p:sp>
              <p:sp>
                <p:nvSpPr>
                  <p:cNvPr id="26" name="Text Box 34"/>
                  <p:cNvSpPr txBox="1">
                    <a:spLocks noChangeArrowheads="1"/>
                  </p:cNvSpPr>
                  <p:nvPr/>
                </p:nvSpPr>
                <p:spPr bwMode="auto">
                  <a:xfrm>
                    <a:off x="5105400"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+2</a:t>
                    </a:r>
                  </a:p>
                </p:txBody>
              </p:sp>
              <p:sp>
                <p:nvSpPr>
                  <p:cNvPr id="27" name="Line 36"/>
                  <p:cNvSpPr>
                    <a:spLocks noChangeShapeType="1"/>
                  </p:cNvSpPr>
                  <p:nvPr/>
                </p:nvSpPr>
                <p:spPr bwMode="auto">
                  <a:xfrm>
                    <a:off x="4114800" y="4724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28" name="Text Box 37"/>
                  <p:cNvSpPr txBox="1">
                    <a:spLocks noChangeArrowheads="1"/>
                  </p:cNvSpPr>
                  <p:nvPr/>
                </p:nvSpPr>
                <p:spPr bwMode="auto">
                  <a:xfrm>
                    <a:off x="3124200" y="4495800"/>
                    <a:ext cx="929561" cy="400110"/>
                  </a:xfrm>
                  <a:prstGeom prst="rect">
                    <a:avLst/>
                  </a:prstGeom>
                  <a:noFill/>
                  <a:ln w="9525">
                    <a:noFill/>
                    <a:miter lim="800000"/>
                    <a:headEnd/>
                    <a:tailEnd/>
                  </a:ln>
                  <a:effectLst/>
                </p:spPr>
                <p:txBody>
                  <a:bodyPr wrap="none">
                    <a:spAutoFit/>
                  </a:bodyPr>
                  <a:lstStyle/>
                  <a:p>
                    <a:r>
                      <a:rPr lang="en-US" sz="2000">
                        <a:latin typeface="Calibri"/>
                        <a:cs typeface="Calibri"/>
                      </a:rPr>
                      <a:t>FeOOH</a:t>
                    </a:r>
                  </a:p>
                </p:txBody>
              </p:sp>
              <p:sp>
                <p:nvSpPr>
                  <p:cNvPr id="29" name="Text Box 38"/>
                  <p:cNvSpPr txBox="1">
                    <a:spLocks noChangeArrowheads="1"/>
                  </p:cNvSpPr>
                  <p:nvPr/>
                </p:nvSpPr>
                <p:spPr bwMode="auto">
                  <a:xfrm>
                    <a:off x="5105400" y="4495800"/>
                    <a:ext cx="609336" cy="400110"/>
                  </a:xfrm>
                  <a:prstGeom prst="rect">
                    <a:avLst/>
                  </a:prstGeom>
                  <a:noFill/>
                  <a:ln w="9525">
                    <a:noFill/>
                    <a:miter lim="800000"/>
                    <a:headEnd/>
                    <a:tailEnd/>
                  </a:ln>
                  <a:effectLst/>
                </p:spPr>
                <p:txBody>
                  <a:bodyPr wrap="none">
                    <a:spAutoFit/>
                  </a:bodyPr>
                  <a:lstStyle/>
                  <a:p>
                    <a:r>
                      <a:rPr lang="en-US" sz="2000">
                        <a:latin typeface="Calibri"/>
                        <a:cs typeface="Calibri"/>
                      </a:rPr>
                      <a:t>Fe</a:t>
                    </a:r>
                    <a:r>
                      <a:rPr lang="en-US" sz="2000" baseline="30000">
                        <a:latin typeface="Calibri"/>
                        <a:cs typeface="Calibri"/>
                      </a:rPr>
                      <a:t>+2</a:t>
                    </a:r>
                  </a:p>
                </p:txBody>
              </p:sp>
              <p:sp>
                <p:nvSpPr>
                  <p:cNvPr id="30" name="Line 40"/>
                  <p:cNvSpPr>
                    <a:spLocks noChangeShapeType="1"/>
                  </p:cNvSpPr>
                  <p:nvPr/>
                </p:nvSpPr>
                <p:spPr bwMode="auto">
                  <a:xfrm>
                    <a:off x="4114800" y="53340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1" name="Text Box 41"/>
                  <p:cNvSpPr txBox="1">
                    <a:spLocks noChangeArrowheads="1"/>
                  </p:cNvSpPr>
                  <p:nvPr/>
                </p:nvSpPr>
                <p:spPr bwMode="auto">
                  <a:xfrm>
                    <a:off x="3352800" y="5029200"/>
                    <a:ext cx="790575" cy="396875"/>
                  </a:xfrm>
                  <a:prstGeom prst="rect">
                    <a:avLst/>
                  </a:prstGeom>
                  <a:noFill/>
                  <a:ln w="9525">
                    <a:noFill/>
                    <a:miter lim="800000"/>
                    <a:headEnd/>
                    <a:tailEnd/>
                  </a:ln>
                  <a:effectLst/>
                </p:spPr>
                <p:txBody>
                  <a:bodyPr>
                    <a:spAutoFit/>
                  </a:bodyPr>
                  <a:lstStyle/>
                  <a:p>
                    <a:r>
                      <a:rPr lang="en-US" sz="2000">
                        <a:latin typeface="Calibri"/>
                        <a:cs typeface="Calibri"/>
                      </a:rPr>
                      <a:t>SO</a:t>
                    </a:r>
                    <a:r>
                      <a:rPr lang="en-US" sz="2000" baseline="-25000">
                        <a:latin typeface="Calibri"/>
                        <a:cs typeface="Calibri"/>
                      </a:rPr>
                      <a:t>4</a:t>
                    </a:r>
                    <a:r>
                      <a:rPr lang="en-US" sz="2000" baseline="30000">
                        <a:latin typeface="Calibri"/>
                        <a:cs typeface="Calibri"/>
                      </a:rPr>
                      <a:t>-2</a:t>
                    </a:r>
                  </a:p>
                </p:txBody>
              </p:sp>
              <p:sp>
                <p:nvSpPr>
                  <p:cNvPr id="32" name="Text Box 42"/>
                  <p:cNvSpPr txBox="1">
                    <a:spLocks noChangeArrowheads="1"/>
                  </p:cNvSpPr>
                  <p:nvPr/>
                </p:nvSpPr>
                <p:spPr bwMode="auto">
                  <a:xfrm>
                    <a:off x="5105400" y="5029200"/>
                    <a:ext cx="514659" cy="400110"/>
                  </a:xfrm>
                  <a:prstGeom prst="rect">
                    <a:avLst/>
                  </a:prstGeom>
                  <a:noFill/>
                  <a:ln w="9525">
                    <a:noFill/>
                    <a:miter lim="800000"/>
                    <a:headEnd/>
                    <a:tailEnd/>
                  </a:ln>
                  <a:effectLst/>
                </p:spPr>
                <p:txBody>
                  <a:bodyPr wrap="none">
                    <a:spAutoFit/>
                  </a:bodyPr>
                  <a:lstStyle/>
                  <a:p>
                    <a:r>
                      <a:rPr lang="en-US" sz="2000">
                        <a:latin typeface="Calibri"/>
                        <a:cs typeface="Calibri"/>
                      </a:rPr>
                      <a:t>HS</a:t>
                    </a:r>
                    <a:r>
                      <a:rPr lang="en-US" sz="2000" baseline="30000">
                        <a:latin typeface="Calibri"/>
                        <a:cs typeface="Calibri"/>
                      </a:rPr>
                      <a:t>-</a:t>
                    </a:r>
                  </a:p>
                </p:txBody>
              </p:sp>
              <p:sp>
                <p:nvSpPr>
                  <p:cNvPr id="33" name="Line 43"/>
                  <p:cNvSpPr>
                    <a:spLocks noChangeShapeType="1"/>
                  </p:cNvSpPr>
                  <p:nvPr/>
                </p:nvSpPr>
                <p:spPr bwMode="auto">
                  <a:xfrm>
                    <a:off x="4114800" y="54102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4" name="Text Box 44"/>
                  <p:cNvSpPr txBox="1">
                    <a:spLocks noChangeArrowheads="1"/>
                  </p:cNvSpPr>
                  <p:nvPr/>
                </p:nvSpPr>
                <p:spPr bwMode="auto">
                  <a:xfrm>
                    <a:off x="3413125" y="5268913"/>
                    <a:ext cx="577902" cy="400110"/>
                  </a:xfrm>
                  <a:prstGeom prst="rect">
                    <a:avLst/>
                  </a:prstGeom>
                  <a:noFill/>
                  <a:ln w="9525">
                    <a:noFill/>
                    <a:miter lim="800000"/>
                    <a:headEnd/>
                    <a:tailEnd/>
                  </a:ln>
                  <a:effectLst/>
                </p:spPr>
                <p:txBody>
                  <a:bodyPr wrap="none">
                    <a:spAutoFit/>
                  </a:bodyPr>
                  <a:lstStyle/>
                  <a:p>
                    <a:r>
                      <a:rPr lang="en-US" sz="2000">
                        <a:latin typeface="Calibri"/>
                        <a:cs typeface="Calibri"/>
                      </a:rPr>
                      <a:t>CO</a:t>
                    </a:r>
                    <a:r>
                      <a:rPr lang="en-US" sz="2000" baseline="-25000">
                        <a:latin typeface="Calibri"/>
                        <a:cs typeface="Calibri"/>
                      </a:rPr>
                      <a:t>2</a:t>
                    </a:r>
                  </a:p>
                </p:txBody>
              </p:sp>
              <p:sp>
                <p:nvSpPr>
                  <p:cNvPr id="35" name="Text Box 45"/>
                  <p:cNvSpPr txBox="1">
                    <a:spLocks noChangeArrowheads="1"/>
                  </p:cNvSpPr>
                  <p:nvPr/>
                </p:nvSpPr>
                <p:spPr bwMode="auto">
                  <a:xfrm>
                    <a:off x="5029200" y="5257800"/>
                    <a:ext cx="569387"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4</a:t>
                    </a:r>
                  </a:p>
                </p:txBody>
              </p:sp>
              <p:sp>
                <p:nvSpPr>
                  <p:cNvPr id="36" name="Line 46"/>
                  <p:cNvSpPr>
                    <a:spLocks noChangeShapeType="1"/>
                  </p:cNvSpPr>
                  <p:nvPr/>
                </p:nvSpPr>
                <p:spPr bwMode="auto">
                  <a:xfrm>
                    <a:off x="4114800" y="591343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7" name="Line 47"/>
                  <p:cNvSpPr>
                    <a:spLocks noChangeShapeType="1"/>
                  </p:cNvSpPr>
                  <p:nvPr/>
                </p:nvSpPr>
                <p:spPr bwMode="auto">
                  <a:xfrm>
                    <a:off x="4114800" y="60325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8" name="Text Box 48"/>
                  <p:cNvSpPr txBox="1">
                    <a:spLocks noChangeArrowheads="1"/>
                  </p:cNvSpPr>
                  <p:nvPr/>
                </p:nvSpPr>
                <p:spPr bwMode="auto">
                  <a:xfrm>
                    <a:off x="3641725" y="5649913"/>
                    <a:ext cx="429625"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30000">
                        <a:latin typeface="Calibri"/>
                        <a:cs typeface="Calibri"/>
                      </a:rPr>
                      <a:t>+</a:t>
                    </a:r>
                  </a:p>
                </p:txBody>
              </p:sp>
              <p:sp>
                <p:nvSpPr>
                  <p:cNvPr id="39" name="Text Box 49"/>
                  <p:cNvSpPr txBox="1">
                    <a:spLocks noChangeArrowheads="1"/>
                  </p:cNvSpPr>
                  <p:nvPr/>
                </p:nvSpPr>
                <p:spPr bwMode="auto">
                  <a:xfrm>
                    <a:off x="5105400" y="5638800"/>
                    <a:ext cx="431127"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p>
                </p:txBody>
              </p:sp>
              <p:sp>
                <p:nvSpPr>
                  <p:cNvPr id="40" name="Text Box 50"/>
                  <p:cNvSpPr txBox="1">
                    <a:spLocks noChangeArrowheads="1"/>
                  </p:cNvSpPr>
                  <p:nvPr/>
                </p:nvSpPr>
                <p:spPr bwMode="auto">
                  <a:xfrm>
                    <a:off x="3200400" y="5867400"/>
                    <a:ext cx="873206" cy="400110"/>
                  </a:xfrm>
                  <a:prstGeom prst="rect">
                    <a:avLst/>
                  </a:prstGeom>
                  <a:noFill/>
                  <a:ln w="9525">
                    <a:noFill/>
                    <a:miter lim="800000"/>
                    <a:headEnd/>
                    <a:tailEnd/>
                  </a:ln>
                  <a:effectLst/>
                </p:spPr>
                <p:txBody>
                  <a:bodyPr wrap="none">
                    <a:spAutoFit/>
                  </a:bodyPr>
                  <a:lstStyle/>
                  <a:p>
                    <a:r>
                      <a:rPr lang="en-US" sz="2000">
                        <a:latin typeface="Calibri"/>
                        <a:cs typeface="Calibri"/>
                      </a:rPr>
                      <a:t>HCOO</a:t>
                    </a:r>
                    <a:r>
                      <a:rPr lang="en-US" sz="2000" baseline="30000">
                        <a:latin typeface="Calibri"/>
                        <a:cs typeface="Calibri"/>
                      </a:rPr>
                      <a:t>-</a:t>
                    </a:r>
                  </a:p>
                </p:txBody>
              </p:sp>
              <p:sp>
                <p:nvSpPr>
                  <p:cNvPr id="41" name="Text Box 51"/>
                  <p:cNvSpPr txBox="1">
                    <a:spLocks noChangeArrowheads="1"/>
                  </p:cNvSpPr>
                  <p:nvPr/>
                </p:nvSpPr>
                <p:spPr bwMode="auto">
                  <a:xfrm>
                    <a:off x="5105400" y="5943600"/>
                    <a:ext cx="737702"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2</a:t>
                    </a:r>
                    <a:r>
                      <a:rPr lang="en-US" sz="2000">
                        <a:latin typeface="Calibri"/>
                        <a:cs typeface="Calibri"/>
                      </a:rPr>
                      <a:t>O</a:t>
                    </a:r>
                  </a:p>
                </p:txBody>
              </p:sp>
              <p:sp>
                <p:nvSpPr>
                  <p:cNvPr id="42" name="Text Box 79"/>
                  <p:cNvSpPr txBox="1">
                    <a:spLocks noChangeArrowheads="1"/>
                  </p:cNvSpPr>
                  <p:nvPr/>
                </p:nvSpPr>
                <p:spPr bwMode="auto">
                  <a:xfrm>
                    <a:off x="304800" y="0"/>
                    <a:ext cx="184150" cy="366713"/>
                  </a:xfrm>
                  <a:prstGeom prst="rect">
                    <a:avLst/>
                  </a:prstGeom>
                  <a:noFill/>
                  <a:ln w="9525">
                    <a:noFill/>
                    <a:miter lim="800000"/>
                    <a:headEnd/>
                    <a:tailEnd/>
                  </a:ln>
                  <a:effectLst/>
                </p:spPr>
                <p:txBody>
                  <a:bodyPr wrap="none">
                    <a:spAutoFit/>
                  </a:bodyPr>
                  <a:lstStyle/>
                  <a:p>
                    <a:endParaRPr lang="da-DK">
                      <a:latin typeface="Calibri"/>
                      <a:cs typeface="Calibri"/>
                    </a:endParaRPr>
                  </a:p>
                </p:txBody>
              </p:sp>
            </p:grpSp>
            <p:sp>
              <p:nvSpPr>
                <p:cNvPr id="52" name="Tekstboks 51"/>
                <p:cNvSpPr txBox="1"/>
                <p:nvPr/>
              </p:nvSpPr>
              <p:spPr>
                <a:xfrm>
                  <a:off x="6674437" y="923834"/>
                  <a:ext cx="1585340" cy="369332"/>
                </a:xfrm>
                <a:prstGeom prst="rect">
                  <a:avLst/>
                </a:prstGeom>
                <a:noFill/>
              </p:spPr>
              <p:txBody>
                <a:bodyPr wrap="none" rtlCol="0">
                  <a:spAutoFit/>
                </a:bodyPr>
                <a:lstStyle/>
                <a:p>
                  <a:r>
                    <a:rPr lang="da-DK" i="1" dirty="0" smtClean="0">
                      <a:solidFill>
                        <a:srgbClr val="0000FF"/>
                      </a:solidFill>
                      <a:latin typeface="Calibri"/>
                      <a:cs typeface="Calibri"/>
                    </a:rPr>
                    <a:t>Frigiver energi</a:t>
                  </a:r>
                  <a:endParaRPr lang="da-DK" i="1" dirty="0">
                    <a:solidFill>
                      <a:srgbClr val="0000FF"/>
                    </a:solidFill>
                    <a:latin typeface="Calibri"/>
                    <a:cs typeface="Calibri"/>
                  </a:endParaRPr>
                </a:p>
              </p:txBody>
            </p:sp>
            <p:sp>
              <p:nvSpPr>
                <p:cNvPr id="58" name="Tekstboks 51"/>
                <p:cNvSpPr txBox="1"/>
                <p:nvPr/>
              </p:nvSpPr>
              <p:spPr>
                <a:xfrm rot="16200000">
                  <a:off x="7297773" y="2565540"/>
                  <a:ext cx="3182344" cy="369332"/>
                </a:xfrm>
                <a:prstGeom prst="rect">
                  <a:avLst/>
                </a:prstGeom>
                <a:noFill/>
              </p:spPr>
              <p:txBody>
                <a:bodyPr wrap="none" rtlCol="0">
                  <a:spAutoFit/>
                </a:bodyPr>
                <a:lstStyle/>
                <a:p>
                  <a:r>
                    <a:rPr lang="da-DK" i="1" dirty="0" smtClean="0">
                      <a:latin typeface="Calibri"/>
                      <a:cs typeface="Calibri"/>
                    </a:rPr>
                    <a:t>Mere energi (højere potentiale)</a:t>
                  </a:r>
                  <a:endParaRPr lang="da-DK" i="1" dirty="0">
                    <a:latin typeface="Calibri"/>
                    <a:cs typeface="Calibri"/>
                  </a:endParaRPr>
                </a:p>
              </p:txBody>
            </p:sp>
          </p:grpSp>
        </p:grpSp>
        <p:cxnSp>
          <p:nvCxnSpPr>
            <p:cNvPr id="57" name="Straight Arrow Connector 56"/>
            <p:cNvCxnSpPr/>
            <p:nvPr/>
          </p:nvCxnSpPr>
          <p:spPr>
            <a:xfrm flipV="1">
              <a:off x="8704278" y="2316223"/>
              <a:ext cx="0" cy="961591"/>
            </a:xfrm>
            <a:prstGeom prst="straightConnector1">
              <a:avLst/>
            </a:prstGeom>
            <a:ln w="31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26721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Dokumenter\Arbejde\Outreach\Billeder\celltypes.gif"/>
          <p:cNvPicPr>
            <a:picLocks noChangeAspect="1" noChangeArrowheads="1"/>
          </p:cNvPicPr>
          <p:nvPr/>
        </p:nvPicPr>
        <p:blipFill>
          <a:blip r:embed="rId3"/>
          <a:srcRect/>
          <a:stretch>
            <a:fillRect/>
          </a:stretch>
        </p:blipFill>
        <p:spPr bwMode="auto">
          <a:xfrm>
            <a:off x="152400" y="425374"/>
            <a:ext cx="3407743" cy="4543657"/>
          </a:xfrm>
          <a:prstGeom prst="rect">
            <a:avLst/>
          </a:prstGeom>
          <a:noFill/>
        </p:spPr>
      </p:pic>
      <p:sp>
        <p:nvSpPr>
          <p:cNvPr id="6" name="Afrundet rektangel 53"/>
          <p:cNvSpPr/>
          <p:nvPr/>
        </p:nvSpPr>
        <p:spPr>
          <a:xfrm>
            <a:off x="3917222" y="166922"/>
            <a:ext cx="5181600" cy="1219200"/>
          </a:xfrm>
          <a:prstGeom prst="roundRect">
            <a:avLst/>
          </a:prstGeom>
          <a:solidFill>
            <a:srgbClr val="C0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Gill Sans"/>
              <a:cs typeface="Gill Sans"/>
            </a:endParaRPr>
          </a:p>
        </p:txBody>
      </p:sp>
      <p:sp>
        <p:nvSpPr>
          <p:cNvPr id="9" name="Pladsholder til indhold 2"/>
          <p:cNvSpPr>
            <a:spLocks noGrp="1"/>
          </p:cNvSpPr>
          <p:nvPr>
            <p:ph idx="1"/>
          </p:nvPr>
        </p:nvSpPr>
        <p:spPr>
          <a:xfrm>
            <a:off x="3993422" y="150559"/>
            <a:ext cx="5105400" cy="1235564"/>
          </a:xfrm>
        </p:spPr>
        <p:txBody>
          <a:bodyPr>
            <a:normAutofit/>
          </a:bodyPr>
          <a:lstStyle/>
          <a:p>
            <a:pPr marL="0" indent="0">
              <a:buNone/>
            </a:pPr>
            <a:r>
              <a:rPr lang="da-DK" dirty="0" smtClean="0">
                <a:solidFill>
                  <a:srgbClr val="FF0000"/>
                </a:solidFill>
                <a:latin typeface="Gill Sans"/>
                <a:cs typeface="Gill Sans"/>
              </a:rPr>
              <a:t>Aerob forbrænding (med ilt)</a:t>
            </a:r>
          </a:p>
          <a:p>
            <a:pPr marL="0" indent="0">
              <a:buNone/>
            </a:pPr>
            <a:r>
              <a:rPr lang="da-DK" dirty="0" smtClean="0">
                <a:latin typeface="Gill Sans"/>
                <a:cs typeface="Gill Sans"/>
              </a:rPr>
              <a:t>CH</a:t>
            </a:r>
            <a:r>
              <a:rPr lang="da-DK" baseline="-25000" dirty="0" smtClean="0">
                <a:latin typeface="Gill Sans"/>
                <a:cs typeface="Gill Sans"/>
              </a:rPr>
              <a:t>2</a:t>
            </a:r>
            <a:r>
              <a:rPr lang="da-DK" dirty="0" smtClean="0">
                <a:latin typeface="Gill Sans"/>
                <a:cs typeface="Gill Sans"/>
              </a:rPr>
              <a:t>O + O</a:t>
            </a:r>
            <a:r>
              <a:rPr lang="da-DK" baseline="-25000" dirty="0" smtClean="0">
                <a:latin typeface="Gill Sans"/>
                <a:cs typeface="Gill Sans"/>
              </a:rPr>
              <a:t>2</a:t>
            </a:r>
            <a:r>
              <a:rPr lang="da-DK" dirty="0" smtClean="0">
                <a:latin typeface="Gill Sans"/>
                <a:cs typeface="Gill Sans"/>
              </a:rPr>
              <a:t> </a:t>
            </a:r>
            <a:r>
              <a:rPr lang="da-DK" dirty="0">
                <a:latin typeface="Gill Sans"/>
                <a:cs typeface="Gill Sans"/>
              </a:rPr>
              <a:t> </a:t>
            </a:r>
            <a:r>
              <a:rPr lang="da-DK" dirty="0" smtClean="0">
                <a:latin typeface="Gill Sans"/>
                <a:cs typeface="Gill Sans"/>
              </a:rPr>
              <a:t>   CO</a:t>
            </a:r>
            <a:r>
              <a:rPr lang="da-DK" baseline="-25000" dirty="0" smtClean="0">
                <a:latin typeface="Gill Sans"/>
                <a:cs typeface="Gill Sans"/>
              </a:rPr>
              <a:t>2</a:t>
            </a:r>
            <a:r>
              <a:rPr lang="da-DK" dirty="0" smtClean="0">
                <a:latin typeface="Gill Sans"/>
                <a:cs typeface="Gill Sans"/>
              </a:rPr>
              <a:t> + H</a:t>
            </a:r>
            <a:r>
              <a:rPr lang="da-DK" baseline="-25000" dirty="0" smtClean="0">
                <a:latin typeface="Gill Sans"/>
                <a:cs typeface="Gill Sans"/>
              </a:rPr>
              <a:t>2</a:t>
            </a:r>
            <a:r>
              <a:rPr lang="da-DK" dirty="0" smtClean="0">
                <a:latin typeface="Gill Sans"/>
                <a:cs typeface="Gill Sans"/>
              </a:rPr>
              <a:t>O</a:t>
            </a:r>
            <a:endParaRPr lang="da-DK" baseline="-25000" dirty="0" smtClean="0">
              <a:latin typeface="Gill Sans"/>
              <a:cs typeface="Gill Sans"/>
            </a:endParaRPr>
          </a:p>
          <a:p>
            <a:pPr>
              <a:buNone/>
            </a:pPr>
            <a:endParaRPr lang="da-DK" baseline="-25000" dirty="0">
              <a:latin typeface="Gill Sans"/>
              <a:cs typeface="Gill Sans"/>
            </a:endParaRPr>
          </a:p>
        </p:txBody>
      </p:sp>
      <p:sp>
        <p:nvSpPr>
          <p:cNvPr id="51" name="Højrepil 50"/>
          <p:cNvSpPr/>
          <p:nvPr/>
        </p:nvSpPr>
        <p:spPr>
          <a:xfrm>
            <a:off x="6224952" y="926513"/>
            <a:ext cx="211559" cy="294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Gill Sans"/>
              <a:cs typeface="Gill Sans"/>
            </a:endParaRPr>
          </a:p>
        </p:txBody>
      </p:sp>
      <p:grpSp>
        <p:nvGrpSpPr>
          <p:cNvPr id="54" name="Group 53"/>
          <p:cNvGrpSpPr/>
          <p:nvPr/>
        </p:nvGrpSpPr>
        <p:grpSpPr>
          <a:xfrm>
            <a:off x="3124200" y="0"/>
            <a:ext cx="5958720" cy="6603445"/>
            <a:chOff x="3124200" y="0"/>
            <a:chExt cx="5958720" cy="6603445"/>
          </a:xfrm>
        </p:grpSpPr>
        <p:grpSp>
          <p:nvGrpSpPr>
            <p:cNvPr id="55" name="Gruppe 3"/>
            <p:cNvGrpSpPr/>
            <p:nvPr/>
          </p:nvGrpSpPr>
          <p:grpSpPr>
            <a:xfrm>
              <a:off x="3124200" y="0"/>
              <a:ext cx="5538302" cy="6603445"/>
              <a:chOff x="304800" y="0"/>
              <a:chExt cx="5538302" cy="6603445"/>
            </a:xfrm>
          </p:grpSpPr>
          <p:sp>
            <p:nvSpPr>
              <p:cNvPr id="58" name="Line 8"/>
              <p:cNvSpPr>
                <a:spLocks noChangeShapeType="1"/>
              </p:cNvSpPr>
              <p:nvPr/>
            </p:nvSpPr>
            <p:spPr bwMode="auto">
              <a:xfrm>
                <a:off x="4572000" y="1600200"/>
                <a:ext cx="0" cy="4572000"/>
              </a:xfrm>
              <a:prstGeom prst="line">
                <a:avLst/>
              </a:prstGeom>
              <a:noFill/>
              <a:ln w="50800">
                <a:solidFill>
                  <a:schemeClr val="tx1"/>
                </a:solidFill>
                <a:round/>
                <a:headEnd/>
                <a:tailEnd/>
              </a:ln>
              <a:effectLst/>
            </p:spPr>
            <p:txBody>
              <a:bodyPr/>
              <a:lstStyle/>
              <a:p>
                <a:endParaRPr lang="da-DK">
                  <a:latin typeface="Calibri"/>
                  <a:cs typeface="Calibri"/>
                </a:endParaRPr>
              </a:p>
            </p:txBody>
          </p:sp>
          <p:sp>
            <p:nvSpPr>
              <p:cNvPr id="59" name="Line 10"/>
              <p:cNvSpPr>
                <a:spLocks noChangeShapeType="1"/>
              </p:cNvSpPr>
              <p:nvPr/>
            </p:nvSpPr>
            <p:spPr bwMode="auto">
              <a:xfrm>
                <a:off x="4419600" y="1600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0" name="Line 11"/>
              <p:cNvSpPr>
                <a:spLocks noChangeShapeType="1"/>
              </p:cNvSpPr>
              <p:nvPr/>
            </p:nvSpPr>
            <p:spPr bwMode="auto">
              <a:xfrm>
                <a:off x="4419600" y="6172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1" name="Line 12"/>
              <p:cNvSpPr>
                <a:spLocks noChangeShapeType="1"/>
              </p:cNvSpPr>
              <p:nvPr/>
            </p:nvSpPr>
            <p:spPr bwMode="auto">
              <a:xfrm>
                <a:off x="4343400" y="3124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2" name="Line 13"/>
              <p:cNvSpPr>
                <a:spLocks noChangeShapeType="1"/>
              </p:cNvSpPr>
              <p:nvPr/>
            </p:nvSpPr>
            <p:spPr bwMode="auto">
              <a:xfrm>
                <a:off x="4343400" y="4648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3" name="Text Box 14"/>
              <p:cNvSpPr txBox="1">
                <a:spLocks noChangeArrowheads="1"/>
              </p:cNvSpPr>
              <p:nvPr/>
            </p:nvSpPr>
            <p:spPr bwMode="auto">
              <a:xfrm>
                <a:off x="4708525" y="1408113"/>
                <a:ext cx="311150" cy="366712"/>
              </a:xfrm>
              <a:prstGeom prst="rect">
                <a:avLst/>
              </a:prstGeom>
              <a:noFill/>
              <a:ln w="9525">
                <a:noFill/>
                <a:miter lim="800000"/>
                <a:headEnd/>
                <a:tailEnd/>
              </a:ln>
              <a:effectLst/>
            </p:spPr>
            <p:txBody>
              <a:bodyPr wrap="none">
                <a:spAutoFit/>
              </a:bodyPr>
              <a:lstStyle/>
              <a:p>
                <a:r>
                  <a:rPr lang="en-US">
                    <a:latin typeface="Calibri"/>
                    <a:cs typeface="Calibri"/>
                  </a:rPr>
                  <a:t>1</a:t>
                </a:r>
              </a:p>
            </p:txBody>
          </p:sp>
          <p:sp>
            <p:nvSpPr>
              <p:cNvPr id="64" name="Text Box 15"/>
              <p:cNvSpPr txBox="1">
                <a:spLocks noChangeArrowheads="1"/>
              </p:cNvSpPr>
              <p:nvPr/>
            </p:nvSpPr>
            <p:spPr bwMode="auto">
              <a:xfrm>
                <a:off x="4733925" y="2960688"/>
                <a:ext cx="47692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65" name="Text Box 16"/>
              <p:cNvSpPr txBox="1">
                <a:spLocks noChangeArrowheads="1"/>
              </p:cNvSpPr>
              <p:nvPr/>
            </p:nvSpPr>
            <p:spPr bwMode="auto">
              <a:xfrm>
                <a:off x="4784725" y="4456113"/>
                <a:ext cx="311150" cy="366712"/>
              </a:xfrm>
              <a:prstGeom prst="rect">
                <a:avLst/>
              </a:prstGeom>
              <a:noFill/>
              <a:ln w="9525">
                <a:noFill/>
                <a:miter lim="800000"/>
                <a:headEnd/>
                <a:tailEnd/>
              </a:ln>
              <a:effectLst/>
            </p:spPr>
            <p:txBody>
              <a:bodyPr wrap="none">
                <a:spAutoFit/>
              </a:bodyPr>
              <a:lstStyle/>
              <a:p>
                <a:r>
                  <a:rPr lang="en-US">
                    <a:latin typeface="Calibri"/>
                    <a:cs typeface="Calibri"/>
                  </a:rPr>
                  <a:t>0</a:t>
                </a:r>
              </a:p>
            </p:txBody>
          </p:sp>
          <p:sp>
            <p:nvSpPr>
              <p:cNvPr id="66" name="Text Box 17"/>
              <p:cNvSpPr txBox="1">
                <a:spLocks noChangeArrowheads="1"/>
              </p:cNvSpPr>
              <p:nvPr/>
            </p:nvSpPr>
            <p:spPr bwMode="auto">
              <a:xfrm>
                <a:off x="4708525" y="5959475"/>
                <a:ext cx="54759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67" name="Text Box 18"/>
              <p:cNvSpPr txBox="1">
                <a:spLocks noChangeArrowheads="1"/>
              </p:cNvSpPr>
              <p:nvPr/>
            </p:nvSpPr>
            <p:spPr bwMode="auto">
              <a:xfrm>
                <a:off x="4708525" y="6234113"/>
                <a:ext cx="701371" cy="369332"/>
              </a:xfrm>
              <a:prstGeom prst="rect">
                <a:avLst/>
              </a:prstGeom>
              <a:noFill/>
              <a:ln w="9525">
                <a:noFill/>
                <a:miter lim="800000"/>
                <a:headEnd/>
                <a:tailEnd/>
              </a:ln>
              <a:effectLst/>
            </p:spPr>
            <p:txBody>
              <a:bodyPr wrap="none">
                <a:spAutoFit/>
              </a:bodyPr>
              <a:lstStyle/>
              <a:p>
                <a:r>
                  <a:rPr lang="en-US">
                    <a:latin typeface="Calibri"/>
                    <a:cs typeface="Calibri"/>
                  </a:rPr>
                  <a:t>E</a:t>
                </a:r>
                <a:r>
                  <a:rPr lang="en-US" baseline="-25000">
                    <a:latin typeface="Calibri"/>
                    <a:cs typeface="Calibri"/>
                  </a:rPr>
                  <a:t>h</a:t>
                </a:r>
                <a:r>
                  <a:rPr lang="en-US">
                    <a:latin typeface="Calibri"/>
                    <a:cs typeface="Calibri"/>
                  </a:rPr>
                  <a:t> (V)</a:t>
                </a:r>
              </a:p>
            </p:txBody>
          </p:sp>
          <p:sp>
            <p:nvSpPr>
              <p:cNvPr id="68" name="Line 20"/>
              <p:cNvSpPr>
                <a:spLocks noChangeShapeType="1"/>
              </p:cNvSpPr>
              <p:nvPr/>
            </p:nvSpPr>
            <p:spPr bwMode="auto">
              <a:xfrm>
                <a:off x="4114800" y="2133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69" name="Text Box 21"/>
              <p:cNvSpPr txBox="1">
                <a:spLocks noChangeArrowheads="1"/>
              </p:cNvSpPr>
              <p:nvPr/>
            </p:nvSpPr>
            <p:spPr bwMode="auto">
              <a:xfrm>
                <a:off x="3641725" y="1916113"/>
                <a:ext cx="441146" cy="400110"/>
              </a:xfrm>
              <a:prstGeom prst="rect">
                <a:avLst/>
              </a:prstGeom>
              <a:noFill/>
              <a:ln w="9525">
                <a:noFill/>
                <a:miter lim="800000"/>
                <a:headEnd/>
                <a:tailEnd/>
              </a:ln>
              <a:effectLst/>
            </p:spPr>
            <p:txBody>
              <a:bodyPr wrap="none">
                <a:spAutoFit/>
              </a:bodyPr>
              <a:lstStyle/>
              <a:p>
                <a:r>
                  <a:rPr lang="en-US" sz="2000">
                    <a:latin typeface="Calibri"/>
                    <a:cs typeface="Calibri"/>
                  </a:rPr>
                  <a:t>O</a:t>
                </a:r>
                <a:r>
                  <a:rPr lang="en-US" sz="2000" baseline="-25000">
                    <a:latin typeface="Calibri"/>
                    <a:cs typeface="Calibri"/>
                  </a:rPr>
                  <a:t>2</a:t>
                </a:r>
              </a:p>
            </p:txBody>
          </p:sp>
          <p:sp>
            <p:nvSpPr>
              <p:cNvPr id="70" name="Text Box 22"/>
              <p:cNvSpPr txBox="1">
                <a:spLocks noChangeArrowheads="1"/>
              </p:cNvSpPr>
              <p:nvPr/>
            </p:nvSpPr>
            <p:spPr bwMode="auto">
              <a:xfrm>
                <a:off x="5013325" y="1920875"/>
                <a:ext cx="600946"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r>
                  <a:rPr lang="en-US" sz="2000">
                    <a:latin typeface="Calibri"/>
                    <a:cs typeface="Calibri"/>
                  </a:rPr>
                  <a:t>O</a:t>
                </a:r>
              </a:p>
            </p:txBody>
          </p:sp>
          <p:sp>
            <p:nvSpPr>
              <p:cNvPr id="71" name="Line 23"/>
              <p:cNvSpPr>
                <a:spLocks noChangeShapeType="1"/>
              </p:cNvSpPr>
              <p:nvPr/>
            </p:nvSpPr>
            <p:spPr bwMode="auto">
              <a:xfrm>
                <a:off x="4113213" y="335438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72" name="Text Box 24"/>
              <p:cNvSpPr txBox="1">
                <a:spLocks noChangeArrowheads="1"/>
              </p:cNvSpPr>
              <p:nvPr/>
            </p:nvSpPr>
            <p:spPr bwMode="auto">
              <a:xfrm>
                <a:off x="34290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3</a:t>
                </a:r>
                <a:r>
                  <a:rPr lang="en-US" sz="2000" baseline="50000">
                    <a:latin typeface="Calibri"/>
                    <a:cs typeface="Calibri"/>
                  </a:rPr>
                  <a:t>-</a:t>
                </a:r>
              </a:p>
            </p:txBody>
          </p:sp>
          <p:sp>
            <p:nvSpPr>
              <p:cNvPr id="73" name="Text Box 25"/>
              <p:cNvSpPr txBox="1">
                <a:spLocks noChangeArrowheads="1"/>
              </p:cNvSpPr>
              <p:nvPr/>
            </p:nvSpPr>
            <p:spPr bwMode="auto">
              <a:xfrm>
                <a:off x="51054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000" baseline="50000">
                    <a:latin typeface="Calibri"/>
                    <a:cs typeface="Calibri"/>
                  </a:rPr>
                  <a:t>-</a:t>
                </a:r>
              </a:p>
            </p:txBody>
          </p:sp>
          <p:sp>
            <p:nvSpPr>
              <p:cNvPr id="74" name="Line 27"/>
              <p:cNvSpPr>
                <a:spLocks noChangeShapeType="1"/>
              </p:cNvSpPr>
              <p:nvPr/>
            </p:nvSpPr>
            <p:spPr bwMode="auto">
              <a:xfrm>
                <a:off x="4114800" y="3657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75" name="Text Box 28"/>
              <p:cNvSpPr txBox="1">
                <a:spLocks noChangeArrowheads="1"/>
              </p:cNvSpPr>
              <p:nvPr/>
            </p:nvSpPr>
            <p:spPr bwMode="auto">
              <a:xfrm>
                <a:off x="3429000" y="3429000"/>
                <a:ext cx="671979"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400" baseline="50000">
                    <a:latin typeface="Calibri"/>
                    <a:cs typeface="Calibri"/>
                  </a:rPr>
                  <a:t>-</a:t>
                </a:r>
              </a:p>
            </p:txBody>
          </p:sp>
          <p:sp>
            <p:nvSpPr>
              <p:cNvPr id="76" name="Text Box 30"/>
              <p:cNvSpPr txBox="1">
                <a:spLocks noChangeArrowheads="1"/>
              </p:cNvSpPr>
              <p:nvPr/>
            </p:nvSpPr>
            <p:spPr bwMode="auto">
              <a:xfrm>
                <a:off x="5105400" y="3429000"/>
                <a:ext cx="681847" cy="400110"/>
              </a:xfrm>
              <a:prstGeom prst="rect">
                <a:avLst/>
              </a:prstGeom>
              <a:noFill/>
              <a:ln w="9525">
                <a:noFill/>
                <a:miter lim="800000"/>
                <a:headEnd/>
                <a:tailEnd/>
              </a:ln>
              <a:effectLst/>
            </p:spPr>
            <p:txBody>
              <a:bodyPr wrap="none">
                <a:spAutoFit/>
              </a:bodyPr>
              <a:lstStyle/>
              <a:p>
                <a:r>
                  <a:rPr lang="en-US" sz="2000">
                    <a:latin typeface="Calibri"/>
                    <a:cs typeface="Calibri"/>
                  </a:rPr>
                  <a:t>NH</a:t>
                </a:r>
                <a:r>
                  <a:rPr lang="en-US" sz="2000" baseline="-25000">
                    <a:latin typeface="Calibri"/>
                    <a:cs typeface="Calibri"/>
                  </a:rPr>
                  <a:t>4</a:t>
                </a:r>
                <a:r>
                  <a:rPr lang="en-US" sz="2000" baseline="50000">
                    <a:latin typeface="Calibri"/>
                    <a:cs typeface="Calibri"/>
                  </a:rPr>
                  <a:t>+</a:t>
                </a:r>
              </a:p>
            </p:txBody>
          </p:sp>
          <p:sp>
            <p:nvSpPr>
              <p:cNvPr id="77" name="Line 32"/>
              <p:cNvSpPr>
                <a:spLocks noChangeShapeType="1"/>
              </p:cNvSpPr>
              <p:nvPr/>
            </p:nvSpPr>
            <p:spPr bwMode="auto">
              <a:xfrm>
                <a:off x="4114800" y="3962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78" name="Text Box 33"/>
              <p:cNvSpPr txBox="1">
                <a:spLocks noChangeArrowheads="1"/>
              </p:cNvSpPr>
              <p:nvPr/>
            </p:nvSpPr>
            <p:spPr bwMode="auto">
              <a:xfrm>
                <a:off x="3413125"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+4</a:t>
                </a:r>
              </a:p>
            </p:txBody>
          </p:sp>
          <p:sp>
            <p:nvSpPr>
              <p:cNvPr id="79" name="Text Box 34"/>
              <p:cNvSpPr txBox="1">
                <a:spLocks noChangeArrowheads="1"/>
              </p:cNvSpPr>
              <p:nvPr/>
            </p:nvSpPr>
            <p:spPr bwMode="auto">
              <a:xfrm>
                <a:off x="5105400"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+2</a:t>
                </a:r>
              </a:p>
            </p:txBody>
          </p:sp>
          <p:sp>
            <p:nvSpPr>
              <p:cNvPr id="80" name="Line 36"/>
              <p:cNvSpPr>
                <a:spLocks noChangeShapeType="1"/>
              </p:cNvSpPr>
              <p:nvPr/>
            </p:nvSpPr>
            <p:spPr bwMode="auto">
              <a:xfrm>
                <a:off x="4114800" y="4724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81" name="Text Box 37"/>
              <p:cNvSpPr txBox="1">
                <a:spLocks noChangeArrowheads="1"/>
              </p:cNvSpPr>
              <p:nvPr/>
            </p:nvSpPr>
            <p:spPr bwMode="auto">
              <a:xfrm>
                <a:off x="3124200" y="4495800"/>
                <a:ext cx="929561" cy="400110"/>
              </a:xfrm>
              <a:prstGeom prst="rect">
                <a:avLst/>
              </a:prstGeom>
              <a:noFill/>
              <a:ln w="9525">
                <a:noFill/>
                <a:miter lim="800000"/>
                <a:headEnd/>
                <a:tailEnd/>
              </a:ln>
              <a:effectLst/>
            </p:spPr>
            <p:txBody>
              <a:bodyPr wrap="none">
                <a:spAutoFit/>
              </a:bodyPr>
              <a:lstStyle/>
              <a:p>
                <a:r>
                  <a:rPr lang="en-US" sz="2000">
                    <a:latin typeface="Calibri"/>
                    <a:cs typeface="Calibri"/>
                  </a:rPr>
                  <a:t>FeOOH</a:t>
                </a:r>
              </a:p>
            </p:txBody>
          </p:sp>
          <p:sp>
            <p:nvSpPr>
              <p:cNvPr id="82" name="Text Box 38"/>
              <p:cNvSpPr txBox="1">
                <a:spLocks noChangeArrowheads="1"/>
              </p:cNvSpPr>
              <p:nvPr/>
            </p:nvSpPr>
            <p:spPr bwMode="auto">
              <a:xfrm>
                <a:off x="5105400" y="4495800"/>
                <a:ext cx="609336" cy="400110"/>
              </a:xfrm>
              <a:prstGeom prst="rect">
                <a:avLst/>
              </a:prstGeom>
              <a:noFill/>
              <a:ln w="9525">
                <a:noFill/>
                <a:miter lim="800000"/>
                <a:headEnd/>
                <a:tailEnd/>
              </a:ln>
              <a:effectLst/>
            </p:spPr>
            <p:txBody>
              <a:bodyPr wrap="none">
                <a:spAutoFit/>
              </a:bodyPr>
              <a:lstStyle/>
              <a:p>
                <a:r>
                  <a:rPr lang="en-US" sz="2000">
                    <a:latin typeface="Calibri"/>
                    <a:cs typeface="Calibri"/>
                  </a:rPr>
                  <a:t>Fe</a:t>
                </a:r>
                <a:r>
                  <a:rPr lang="en-US" sz="2000" baseline="30000">
                    <a:latin typeface="Calibri"/>
                    <a:cs typeface="Calibri"/>
                  </a:rPr>
                  <a:t>+2</a:t>
                </a:r>
              </a:p>
            </p:txBody>
          </p:sp>
          <p:sp>
            <p:nvSpPr>
              <p:cNvPr id="83" name="Line 40"/>
              <p:cNvSpPr>
                <a:spLocks noChangeShapeType="1"/>
              </p:cNvSpPr>
              <p:nvPr/>
            </p:nvSpPr>
            <p:spPr bwMode="auto">
              <a:xfrm>
                <a:off x="4114800" y="53340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84" name="Text Box 41"/>
              <p:cNvSpPr txBox="1">
                <a:spLocks noChangeArrowheads="1"/>
              </p:cNvSpPr>
              <p:nvPr/>
            </p:nvSpPr>
            <p:spPr bwMode="auto">
              <a:xfrm>
                <a:off x="3352800" y="5029200"/>
                <a:ext cx="790575" cy="396875"/>
              </a:xfrm>
              <a:prstGeom prst="rect">
                <a:avLst/>
              </a:prstGeom>
              <a:noFill/>
              <a:ln w="9525">
                <a:noFill/>
                <a:miter lim="800000"/>
                <a:headEnd/>
                <a:tailEnd/>
              </a:ln>
              <a:effectLst/>
            </p:spPr>
            <p:txBody>
              <a:bodyPr>
                <a:spAutoFit/>
              </a:bodyPr>
              <a:lstStyle/>
              <a:p>
                <a:r>
                  <a:rPr lang="en-US" sz="2000">
                    <a:latin typeface="Calibri"/>
                    <a:cs typeface="Calibri"/>
                  </a:rPr>
                  <a:t>SO</a:t>
                </a:r>
                <a:r>
                  <a:rPr lang="en-US" sz="2000" baseline="-25000">
                    <a:latin typeface="Calibri"/>
                    <a:cs typeface="Calibri"/>
                  </a:rPr>
                  <a:t>4</a:t>
                </a:r>
                <a:r>
                  <a:rPr lang="en-US" sz="2000" baseline="30000">
                    <a:latin typeface="Calibri"/>
                    <a:cs typeface="Calibri"/>
                  </a:rPr>
                  <a:t>-2</a:t>
                </a:r>
              </a:p>
            </p:txBody>
          </p:sp>
          <p:sp>
            <p:nvSpPr>
              <p:cNvPr id="85" name="Text Box 42"/>
              <p:cNvSpPr txBox="1">
                <a:spLocks noChangeArrowheads="1"/>
              </p:cNvSpPr>
              <p:nvPr/>
            </p:nvSpPr>
            <p:spPr bwMode="auto">
              <a:xfrm>
                <a:off x="5105400" y="5029200"/>
                <a:ext cx="514659" cy="400110"/>
              </a:xfrm>
              <a:prstGeom prst="rect">
                <a:avLst/>
              </a:prstGeom>
              <a:noFill/>
              <a:ln w="9525">
                <a:noFill/>
                <a:miter lim="800000"/>
                <a:headEnd/>
                <a:tailEnd/>
              </a:ln>
              <a:effectLst/>
            </p:spPr>
            <p:txBody>
              <a:bodyPr wrap="none">
                <a:spAutoFit/>
              </a:bodyPr>
              <a:lstStyle/>
              <a:p>
                <a:r>
                  <a:rPr lang="en-US" sz="2000">
                    <a:latin typeface="Calibri"/>
                    <a:cs typeface="Calibri"/>
                  </a:rPr>
                  <a:t>HS</a:t>
                </a:r>
                <a:r>
                  <a:rPr lang="en-US" sz="2000" baseline="30000">
                    <a:latin typeface="Calibri"/>
                    <a:cs typeface="Calibri"/>
                  </a:rPr>
                  <a:t>-</a:t>
                </a:r>
              </a:p>
            </p:txBody>
          </p:sp>
          <p:sp>
            <p:nvSpPr>
              <p:cNvPr id="86" name="Line 43"/>
              <p:cNvSpPr>
                <a:spLocks noChangeShapeType="1"/>
              </p:cNvSpPr>
              <p:nvPr/>
            </p:nvSpPr>
            <p:spPr bwMode="auto">
              <a:xfrm>
                <a:off x="4114800" y="54102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87" name="Text Box 44"/>
              <p:cNvSpPr txBox="1">
                <a:spLocks noChangeArrowheads="1"/>
              </p:cNvSpPr>
              <p:nvPr/>
            </p:nvSpPr>
            <p:spPr bwMode="auto">
              <a:xfrm>
                <a:off x="3413125" y="5268913"/>
                <a:ext cx="577902" cy="400110"/>
              </a:xfrm>
              <a:prstGeom prst="rect">
                <a:avLst/>
              </a:prstGeom>
              <a:noFill/>
              <a:ln w="9525">
                <a:noFill/>
                <a:miter lim="800000"/>
                <a:headEnd/>
                <a:tailEnd/>
              </a:ln>
              <a:effectLst/>
            </p:spPr>
            <p:txBody>
              <a:bodyPr wrap="none">
                <a:spAutoFit/>
              </a:bodyPr>
              <a:lstStyle/>
              <a:p>
                <a:r>
                  <a:rPr lang="en-US" sz="2000">
                    <a:latin typeface="Calibri"/>
                    <a:cs typeface="Calibri"/>
                  </a:rPr>
                  <a:t>CO</a:t>
                </a:r>
                <a:r>
                  <a:rPr lang="en-US" sz="2000" baseline="-25000">
                    <a:latin typeface="Calibri"/>
                    <a:cs typeface="Calibri"/>
                  </a:rPr>
                  <a:t>2</a:t>
                </a:r>
              </a:p>
            </p:txBody>
          </p:sp>
          <p:sp>
            <p:nvSpPr>
              <p:cNvPr id="88" name="Text Box 45"/>
              <p:cNvSpPr txBox="1">
                <a:spLocks noChangeArrowheads="1"/>
              </p:cNvSpPr>
              <p:nvPr/>
            </p:nvSpPr>
            <p:spPr bwMode="auto">
              <a:xfrm>
                <a:off x="5029200" y="5257800"/>
                <a:ext cx="569387"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4</a:t>
                </a:r>
              </a:p>
            </p:txBody>
          </p:sp>
          <p:sp>
            <p:nvSpPr>
              <p:cNvPr id="89" name="Line 46"/>
              <p:cNvSpPr>
                <a:spLocks noChangeShapeType="1"/>
              </p:cNvSpPr>
              <p:nvPr/>
            </p:nvSpPr>
            <p:spPr bwMode="auto">
              <a:xfrm>
                <a:off x="4114800" y="591343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90" name="Line 47"/>
              <p:cNvSpPr>
                <a:spLocks noChangeShapeType="1"/>
              </p:cNvSpPr>
              <p:nvPr/>
            </p:nvSpPr>
            <p:spPr bwMode="auto">
              <a:xfrm>
                <a:off x="4114800" y="60325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91" name="Text Box 48"/>
              <p:cNvSpPr txBox="1">
                <a:spLocks noChangeArrowheads="1"/>
              </p:cNvSpPr>
              <p:nvPr/>
            </p:nvSpPr>
            <p:spPr bwMode="auto">
              <a:xfrm>
                <a:off x="3641725" y="5649913"/>
                <a:ext cx="429625"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30000">
                    <a:latin typeface="Calibri"/>
                    <a:cs typeface="Calibri"/>
                  </a:rPr>
                  <a:t>+</a:t>
                </a:r>
              </a:p>
            </p:txBody>
          </p:sp>
          <p:sp>
            <p:nvSpPr>
              <p:cNvPr id="92" name="Text Box 49"/>
              <p:cNvSpPr txBox="1">
                <a:spLocks noChangeArrowheads="1"/>
              </p:cNvSpPr>
              <p:nvPr/>
            </p:nvSpPr>
            <p:spPr bwMode="auto">
              <a:xfrm>
                <a:off x="5105400" y="5638800"/>
                <a:ext cx="431127"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p>
            </p:txBody>
          </p:sp>
          <p:sp>
            <p:nvSpPr>
              <p:cNvPr id="93" name="Text Box 50"/>
              <p:cNvSpPr txBox="1">
                <a:spLocks noChangeArrowheads="1"/>
              </p:cNvSpPr>
              <p:nvPr/>
            </p:nvSpPr>
            <p:spPr bwMode="auto">
              <a:xfrm>
                <a:off x="3200400" y="5867400"/>
                <a:ext cx="873206" cy="400110"/>
              </a:xfrm>
              <a:prstGeom prst="rect">
                <a:avLst/>
              </a:prstGeom>
              <a:noFill/>
              <a:ln w="9525">
                <a:noFill/>
                <a:miter lim="800000"/>
                <a:headEnd/>
                <a:tailEnd/>
              </a:ln>
              <a:effectLst/>
            </p:spPr>
            <p:txBody>
              <a:bodyPr wrap="none">
                <a:spAutoFit/>
              </a:bodyPr>
              <a:lstStyle/>
              <a:p>
                <a:r>
                  <a:rPr lang="en-US" sz="2000">
                    <a:latin typeface="Calibri"/>
                    <a:cs typeface="Calibri"/>
                  </a:rPr>
                  <a:t>HCOO</a:t>
                </a:r>
                <a:r>
                  <a:rPr lang="en-US" sz="2000" baseline="30000">
                    <a:latin typeface="Calibri"/>
                    <a:cs typeface="Calibri"/>
                  </a:rPr>
                  <a:t>-</a:t>
                </a:r>
              </a:p>
            </p:txBody>
          </p:sp>
          <p:sp>
            <p:nvSpPr>
              <p:cNvPr id="94" name="Text Box 51"/>
              <p:cNvSpPr txBox="1">
                <a:spLocks noChangeArrowheads="1"/>
              </p:cNvSpPr>
              <p:nvPr/>
            </p:nvSpPr>
            <p:spPr bwMode="auto">
              <a:xfrm>
                <a:off x="5105400" y="5943600"/>
                <a:ext cx="737702"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2</a:t>
                </a:r>
                <a:r>
                  <a:rPr lang="en-US" sz="2000">
                    <a:latin typeface="Calibri"/>
                    <a:cs typeface="Calibri"/>
                  </a:rPr>
                  <a:t>O</a:t>
                </a:r>
              </a:p>
            </p:txBody>
          </p:sp>
          <p:sp>
            <p:nvSpPr>
              <p:cNvPr id="95" name="Text Box 79"/>
              <p:cNvSpPr txBox="1">
                <a:spLocks noChangeArrowheads="1"/>
              </p:cNvSpPr>
              <p:nvPr/>
            </p:nvSpPr>
            <p:spPr bwMode="auto">
              <a:xfrm>
                <a:off x="304800" y="0"/>
                <a:ext cx="184150" cy="366713"/>
              </a:xfrm>
              <a:prstGeom prst="rect">
                <a:avLst/>
              </a:prstGeom>
              <a:noFill/>
              <a:ln w="9525">
                <a:noFill/>
                <a:miter lim="800000"/>
                <a:headEnd/>
                <a:tailEnd/>
              </a:ln>
              <a:effectLst/>
            </p:spPr>
            <p:txBody>
              <a:bodyPr wrap="none">
                <a:spAutoFit/>
              </a:bodyPr>
              <a:lstStyle/>
              <a:p>
                <a:endParaRPr lang="da-DK">
                  <a:latin typeface="Calibri"/>
                  <a:cs typeface="Calibri"/>
                </a:endParaRPr>
              </a:p>
            </p:txBody>
          </p:sp>
        </p:grpSp>
        <p:sp>
          <p:nvSpPr>
            <p:cNvPr id="57" name="Tekstboks 51"/>
            <p:cNvSpPr txBox="1"/>
            <p:nvPr/>
          </p:nvSpPr>
          <p:spPr>
            <a:xfrm rot="16200000">
              <a:off x="7307082" y="2948562"/>
              <a:ext cx="3182344" cy="369332"/>
            </a:xfrm>
            <a:prstGeom prst="rect">
              <a:avLst/>
            </a:prstGeom>
            <a:noFill/>
          </p:spPr>
          <p:txBody>
            <a:bodyPr wrap="none" rtlCol="0">
              <a:spAutoFit/>
            </a:bodyPr>
            <a:lstStyle/>
            <a:p>
              <a:r>
                <a:rPr lang="da-DK" i="1" dirty="0" smtClean="0">
                  <a:latin typeface="Calibri"/>
                  <a:cs typeface="Calibri"/>
                </a:rPr>
                <a:t>Mere energi (højere potentiale)</a:t>
              </a:r>
              <a:endParaRPr lang="da-DK" i="1" dirty="0">
                <a:latin typeface="Calibri"/>
                <a:cs typeface="Calibri"/>
              </a:endParaRPr>
            </a:p>
          </p:txBody>
        </p:sp>
      </p:grpSp>
      <p:cxnSp>
        <p:nvCxnSpPr>
          <p:cNvPr id="96" name="Straight Arrow Connector 95"/>
          <p:cNvCxnSpPr/>
          <p:nvPr/>
        </p:nvCxnSpPr>
        <p:spPr>
          <a:xfrm flipV="1">
            <a:off x="8704278" y="2316223"/>
            <a:ext cx="0" cy="961591"/>
          </a:xfrm>
          <a:prstGeom prst="straightConnector1">
            <a:avLst/>
          </a:prstGeom>
          <a:ln w="31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152400" y="2869076"/>
            <a:ext cx="34077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42149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221-Scheme-of-light-reactions-in-oxygenic-photosynthesis-Photosystem-II-oxidiz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57" y="1685991"/>
            <a:ext cx="6389043" cy="3269687"/>
          </a:xfrm>
          <a:prstGeom prst="rect">
            <a:avLst/>
          </a:prstGeom>
          <a:ln w="76200" cmpd="sng">
            <a:noFill/>
          </a:ln>
        </p:spPr>
      </p:pic>
      <p:sp>
        <p:nvSpPr>
          <p:cNvPr id="8" name="Pladsholder til indhold 2"/>
          <p:cNvSpPr>
            <a:spLocks noGrp="1"/>
          </p:cNvSpPr>
          <p:nvPr>
            <p:ph idx="1"/>
          </p:nvPr>
        </p:nvSpPr>
        <p:spPr>
          <a:xfrm>
            <a:off x="257025" y="7026"/>
            <a:ext cx="5562600" cy="1219200"/>
          </a:xfrm>
        </p:spPr>
        <p:txBody>
          <a:bodyPr/>
          <a:lstStyle/>
          <a:p>
            <a:pPr>
              <a:buNone/>
            </a:pPr>
            <a:r>
              <a:rPr lang="da-DK" dirty="0" smtClean="0">
                <a:solidFill>
                  <a:srgbClr val="00B050"/>
                </a:solidFill>
                <a:latin typeface="Calibri"/>
                <a:cs typeface="Calibri"/>
              </a:rPr>
              <a:t>Aerob fotosyntese (med ilt)</a:t>
            </a:r>
          </a:p>
          <a:p>
            <a:pPr>
              <a:buNone/>
            </a:pPr>
            <a:r>
              <a:rPr lang="da-DK" sz="2800" dirty="0" smtClean="0">
                <a:latin typeface="Calibri"/>
                <a:cs typeface="Calibri"/>
              </a:rPr>
              <a:t>CO</a:t>
            </a:r>
            <a:r>
              <a:rPr lang="da-DK" sz="2800" baseline="-25000" dirty="0" smtClean="0">
                <a:latin typeface="Calibri"/>
                <a:cs typeface="Calibri"/>
              </a:rPr>
              <a:t>2</a:t>
            </a:r>
            <a:r>
              <a:rPr lang="da-DK" sz="2800" dirty="0" smtClean="0">
                <a:latin typeface="Calibri"/>
                <a:cs typeface="Calibri"/>
              </a:rPr>
              <a:t> + H</a:t>
            </a:r>
            <a:r>
              <a:rPr lang="da-DK" sz="2800" baseline="-25000" dirty="0" smtClean="0">
                <a:latin typeface="Calibri"/>
                <a:cs typeface="Calibri"/>
              </a:rPr>
              <a:t>2</a:t>
            </a:r>
            <a:r>
              <a:rPr lang="da-DK" sz="2800" dirty="0" smtClean="0">
                <a:latin typeface="Calibri"/>
                <a:cs typeface="Calibri"/>
              </a:rPr>
              <a:t>O + lys	       CH</a:t>
            </a:r>
            <a:r>
              <a:rPr lang="da-DK" sz="2800" baseline="-25000" dirty="0" smtClean="0">
                <a:latin typeface="Calibri"/>
                <a:cs typeface="Calibri"/>
              </a:rPr>
              <a:t>2</a:t>
            </a:r>
            <a:r>
              <a:rPr lang="da-DK" sz="2800" dirty="0" smtClean="0">
                <a:latin typeface="Calibri"/>
                <a:cs typeface="Calibri"/>
              </a:rPr>
              <a:t>O + O</a:t>
            </a:r>
            <a:r>
              <a:rPr lang="da-DK" sz="2800" baseline="-25000" dirty="0" smtClean="0">
                <a:latin typeface="Calibri"/>
                <a:cs typeface="Calibri"/>
              </a:rPr>
              <a:t>2</a:t>
            </a:r>
            <a:r>
              <a:rPr lang="da-DK" sz="2800" dirty="0" smtClean="0">
                <a:latin typeface="Calibri"/>
                <a:cs typeface="Calibri"/>
              </a:rPr>
              <a:t>  </a:t>
            </a:r>
          </a:p>
        </p:txBody>
      </p:sp>
      <p:sp>
        <p:nvSpPr>
          <p:cNvPr id="9" name="Højrepil 50"/>
          <p:cNvSpPr/>
          <p:nvPr/>
        </p:nvSpPr>
        <p:spPr>
          <a:xfrm>
            <a:off x="2642220" y="723274"/>
            <a:ext cx="429593" cy="303081"/>
          </a:xfrm>
          <a:prstGeom prst="rightArrow">
            <a:avLst/>
          </a:prstGeom>
          <a:solidFill>
            <a:schemeClr val="accent3">
              <a:lumMod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pic>
        <p:nvPicPr>
          <p:cNvPr id="10" name="Picture 9" descr="featurephoto.png"/>
          <p:cNvPicPr>
            <a:picLocks noChangeAspect="1"/>
          </p:cNvPicPr>
          <p:nvPr/>
        </p:nvPicPr>
        <p:blipFill rotWithShape="1">
          <a:blip r:embed="rId4">
            <a:extLst>
              <a:ext uri="{28A0092B-C50C-407E-A947-70E740481C1C}">
                <a14:useLocalDpi xmlns:a14="http://schemas.microsoft.com/office/drawing/2010/main" val="0"/>
              </a:ext>
            </a:extLst>
          </a:blip>
          <a:srcRect l="11507" r="14063"/>
          <a:stretch/>
        </p:blipFill>
        <p:spPr>
          <a:xfrm>
            <a:off x="158755" y="2721651"/>
            <a:ext cx="2347305" cy="1538113"/>
          </a:xfrm>
          <a:prstGeom prst="rect">
            <a:avLst/>
          </a:prstGeom>
        </p:spPr>
      </p:pic>
    </p:spTree>
    <p:extLst>
      <p:ext uri="{BB962C8B-B14F-4D97-AF65-F5344CB8AC3E}">
        <p14:creationId xmlns:p14="http://schemas.microsoft.com/office/powerpoint/2010/main" val="32512515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6102" y="2534741"/>
            <a:ext cx="6992119" cy="830997"/>
          </a:xfrm>
          <a:prstGeom prst="rect">
            <a:avLst/>
          </a:prstGeom>
          <a:noFill/>
        </p:spPr>
        <p:txBody>
          <a:bodyPr wrap="none" rtlCol="0">
            <a:spAutoFit/>
          </a:bodyPr>
          <a:lstStyle/>
          <a:p>
            <a:pPr algn="ctr"/>
            <a:r>
              <a:rPr lang="en-US" sz="4800" b="1" dirty="0" err="1" smtClean="0"/>
              <a:t>Hvad</a:t>
            </a:r>
            <a:r>
              <a:rPr lang="en-US" sz="4800" b="1" dirty="0" smtClean="0"/>
              <a:t> </a:t>
            </a:r>
            <a:r>
              <a:rPr lang="en-US" sz="4800" b="1" dirty="0" err="1" smtClean="0"/>
              <a:t>var</a:t>
            </a:r>
            <a:r>
              <a:rPr lang="en-US" sz="4800" b="1" dirty="0" smtClean="0"/>
              <a:t> </a:t>
            </a:r>
            <a:r>
              <a:rPr lang="en-US" sz="4800" b="1" dirty="0" err="1" smtClean="0"/>
              <a:t>det</a:t>
            </a:r>
            <a:r>
              <a:rPr lang="en-US" sz="4800" b="1" dirty="0" smtClean="0"/>
              <a:t> </a:t>
            </a:r>
            <a:r>
              <a:rPr lang="en-US" sz="4800" b="1" dirty="0" err="1" smtClean="0"/>
              <a:t>første</a:t>
            </a:r>
            <a:r>
              <a:rPr lang="en-US" sz="4800" b="1" dirty="0" smtClean="0"/>
              <a:t> liv?</a:t>
            </a:r>
            <a:endParaRPr lang="en-US" sz="4800" b="1" dirty="0">
              <a:latin typeface="Calibri"/>
              <a:cs typeface="Calibri"/>
            </a:endParaRPr>
          </a:p>
        </p:txBody>
      </p:sp>
    </p:spTree>
    <p:extLst>
      <p:ext uri="{BB962C8B-B14F-4D97-AF65-F5344CB8AC3E}">
        <p14:creationId xmlns:p14="http://schemas.microsoft.com/office/powerpoint/2010/main" val="9619749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7" y="164612"/>
            <a:ext cx="6858000" cy="6858000"/>
          </a:xfrm>
          <a:prstGeom prst="rect">
            <a:avLst/>
          </a:prstGeom>
        </p:spPr>
      </p:pic>
      <p:sp>
        <p:nvSpPr>
          <p:cNvPr id="3" name="Oval 2"/>
          <p:cNvSpPr/>
          <p:nvPr/>
        </p:nvSpPr>
        <p:spPr>
          <a:xfrm>
            <a:off x="3644515" y="3501248"/>
            <a:ext cx="130849" cy="13084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268134" y="4127012"/>
            <a:ext cx="110836" cy="11083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741006" y="2896324"/>
            <a:ext cx="130849" cy="13084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41006" y="2673172"/>
            <a:ext cx="130849" cy="13084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741006" y="3127174"/>
            <a:ext cx="130849" cy="13084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022436" y="2996325"/>
            <a:ext cx="130849" cy="13084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741006" y="3350860"/>
            <a:ext cx="130849" cy="130849"/>
          </a:xfrm>
          <a:prstGeom prst="ellipse">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041369" y="4330683"/>
            <a:ext cx="130849" cy="130849"/>
          </a:xfrm>
          <a:prstGeom prst="ellipse">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904420" y="3269495"/>
            <a:ext cx="1107996" cy="276999"/>
          </a:xfrm>
          <a:prstGeom prst="rect">
            <a:avLst/>
          </a:prstGeom>
          <a:noFill/>
        </p:spPr>
        <p:txBody>
          <a:bodyPr wrap="none" rtlCol="0">
            <a:spAutoFit/>
          </a:bodyPr>
          <a:lstStyle/>
          <a:p>
            <a:r>
              <a:rPr lang="en-US" sz="1200" dirty="0" smtClean="0">
                <a:latin typeface="Gill Sans"/>
                <a:cs typeface="Gill Sans"/>
              </a:rPr>
              <a:t>&gt;1500 Ma	</a:t>
            </a:r>
            <a:endParaRPr lang="en-US" sz="1200" dirty="0">
              <a:latin typeface="Gill Sans"/>
              <a:cs typeface="Gill Sans"/>
            </a:endParaRPr>
          </a:p>
        </p:txBody>
      </p:sp>
      <p:sp>
        <p:nvSpPr>
          <p:cNvPr id="18" name="TextBox 17"/>
          <p:cNvSpPr txBox="1"/>
          <p:nvPr/>
        </p:nvSpPr>
        <p:spPr>
          <a:xfrm>
            <a:off x="6904420" y="3034783"/>
            <a:ext cx="2492990" cy="461665"/>
          </a:xfrm>
          <a:prstGeom prst="rect">
            <a:avLst/>
          </a:prstGeom>
          <a:noFill/>
        </p:spPr>
        <p:txBody>
          <a:bodyPr wrap="none" rtlCol="0">
            <a:spAutoFit/>
          </a:bodyPr>
          <a:lstStyle/>
          <a:p>
            <a:r>
              <a:rPr lang="en-US" sz="1200" dirty="0" smtClean="0">
                <a:latin typeface="Gill Sans"/>
                <a:cs typeface="Gill Sans"/>
              </a:rPr>
              <a:t>&gt;2670 Ma Eukaryote </a:t>
            </a:r>
            <a:r>
              <a:rPr lang="en-US" sz="1200" dirty="0" err="1" smtClean="0">
                <a:latin typeface="Gill Sans"/>
                <a:cs typeface="Gill Sans"/>
              </a:rPr>
              <a:t>celler</a:t>
            </a:r>
            <a:r>
              <a:rPr lang="en-US" sz="1200" dirty="0" smtClean="0">
                <a:latin typeface="Gill Sans"/>
                <a:cs typeface="Gill Sans"/>
              </a:rPr>
              <a:t>			</a:t>
            </a:r>
            <a:endParaRPr lang="en-US" sz="1200" dirty="0">
              <a:latin typeface="Gill Sans"/>
              <a:cs typeface="Gill Sans"/>
            </a:endParaRPr>
          </a:p>
        </p:txBody>
      </p:sp>
      <p:sp>
        <p:nvSpPr>
          <p:cNvPr id="19" name="TextBox 18"/>
          <p:cNvSpPr txBox="1"/>
          <p:nvPr/>
        </p:nvSpPr>
        <p:spPr>
          <a:xfrm>
            <a:off x="6904420" y="2805721"/>
            <a:ext cx="1828145" cy="276999"/>
          </a:xfrm>
          <a:prstGeom prst="rect">
            <a:avLst/>
          </a:prstGeom>
          <a:noFill/>
        </p:spPr>
        <p:txBody>
          <a:bodyPr wrap="none" rtlCol="0">
            <a:spAutoFit/>
          </a:bodyPr>
          <a:lstStyle/>
          <a:p>
            <a:r>
              <a:rPr lang="en-US" sz="1200" dirty="0" smtClean="0">
                <a:latin typeface="Gill Sans"/>
                <a:cs typeface="Gill Sans"/>
              </a:rPr>
              <a:t>&gt;2500 Ma </a:t>
            </a:r>
            <a:r>
              <a:rPr lang="en-US" sz="1200" dirty="0" err="1" smtClean="0">
                <a:latin typeface="Gill Sans"/>
                <a:cs typeface="Gill Sans"/>
              </a:rPr>
              <a:t>Cyanobakterier</a:t>
            </a:r>
            <a:endParaRPr lang="en-US" sz="1200" dirty="0">
              <a:latin typeface="Gill Sans"/>
              <a:cs typeface="Gill Sans"/>
            </a:endParaRPr>
          </a:p>
        </p:txBody>
      </p:sp>
      <p:sp>
        <p:nvSpPr>
          <p:cNvPr id="20" name="TextBox 19"/>
          <p:cNvSpPr txBox="1"/>
          <p:nvPr/>
        </p:nvSpPr>
        <p:spPr>
          <a:xfrm>
            <a:off x="6904420" y="2586760"/>
            <a:ext cx="1646605" cy="276999"/>
          </a:xfrm>
          <a:prstGeom prst="rect">
            <a:avLst/>
          </a:prstGeom>
          <a:noFill/>
        </p:spPr>
        <p:txBody>
          <a:bodyPr wrap="none" rtlCol="0">
            <a:spAutoFit/>
          </a:bodyPr>
          <a:lstStyle/>
          <a:p>
            <a:r>
              <a:rPr lang="en-US" sz="1200" dirty="0">
                <a:latin typeface="Gill Sans"/>
                <a:cs typeface="Gill Sans"/>
              </a:rPr>
              <a:t>&gt;</a:t>
            </a:r>
            <a:r>
              <a:rPr lang="en-US" sz="1200" dirty="0" smtClean="0">
                <a:latin typeface="Gill Sans"/>
                <a:cs typeface="Gill Sans"/>
              </a:rPr>
              <a:t>3800 Ma </a:t>
            </a:r>
            <a:r>
              <a:rPr lang="en-US" sz="1200" dirty="0" err="1" smtClean="0">
                <a:latin typeface="Gill Sans"/>
                <a:cs typeface="Gill Sans"/>
              </a:rPr>
              <a:t>Første</a:t>
            </a:r>
            <a:r>
              <a:rPr lang="en-US" sz="1200" dirty="0" smtClean="0">
                <a:latin typeface="Gill Sans"/>
                <a:cs typeface="Gill Sans"/>
              </a:rPr>
              <a:t> </a:t>
            </a:r>
            <a:r>
              <a:rPr lang="en-US" sz="1200" dirty="0" err="1" smtClean="0">
                <a:latin typeface="Gill Sans"/>
                <a:cs typeface="Gill Sans"/>
              </a:rPr>
              <a:t>celler</a:t>
            </a:r>
            <a:endParaRPr lang="en-US" sz="1200" dirty="0">
              <a:latin typeface="Gill Sans"/>
              <a:cs typeface="Gill Sans"/>
            </a:endParaRPr>
          </a:p>
        </p:txBody>
      </p:sp>
      <p:sp>
        <p:nvSpPr>
          <p:cNvPr id="21" name="Oval 20"/>
          <p:cNvSpPr/>
          <p:nvPr/>
        </p:nvSpPr>
        <p:spPr>
          <a:xfrm>
            <a:off x="6741006" y="3589655"/>
            <a:ext cx="130849" cy="13084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904420" y="3508290"/>
            <a:ext cx="1916660" cy="276999"/>
          </a:xfrm>
          <a:prstGeom prst="rect">
            <a:avLst/>
          </a:prstGeom>
          <a:noFill/>
        </p:spPr>
        <p:txBody>
          <a:bodyPr wrap="none" rtlCol="0">
            <a:spAutoFit/>
          </a:bodyPr>
          <a:lstStyle/>
          <a:p>
            <a:r>
              <a:rPr lang="en-US" sz="1200" dirty="0" smtClean="0">
                <a:latin typeface="Gill Sans"/>
                <a:cs typeface="Gill Sans"/>
              </a:rPr>
              <a:t>&gt;1200 Ma </a:t>
            </a:r>
            <a:r>
              <a:rPr lang="en-US" sz="1200" dirty="0" err="1" smtClean="0">
                <a:latin typeface="Gill Sans"/>
                <a:cs typeface="Gill Sans"/>
              </a:rPr>
              <a:t>Akvatiske</a:t>
            </a:r>
            <a:r>
              <a:rPr lang="en-US" sz="1200" dirty="0" smtClean="0">
                <a:latin typeface="Gill Sans"/>
                <a:cs typeface="Gill Sans"/>
              </a:rPr>
              <a:t> planter </a:t>
            </a:r>
            <a:endParaRPr lang="en-US" sz="1200" dirty="0">
              <a:latin typeface="Gill Sans"/>
              <a:cs typeface="Gill Sans"/>
            </a:endParaRPr>
          </a:p>
        </p:txBody>
      </p:sp>
      <p:sp>
        <p:nvSpPr>
          <p:cNvPr id="23" name="Oval 22"/>
          <p:cNvSpPr/>
          <p:nvPr/>
        </p:nvSpPr>
        <p:spPr>
          <a:xfrm>
            <a:off x="4203610" y="2798334"/>
            <a:ext cx="130849" cy="13084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741006" y="3814550"/>
            <a:ext cx="130849" cy="130849"/>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904420" y="3733185"/>
            <a:ext cx="1069524" cy="276999"/>
          </a:xfrm>
          <a:prstGeom prst="rect">
            <a:avLst/>
          </a:prstGeom>
          <a:noFill/>
        </p:spPr>
        <p:txBody>
          <a:bodyPr wrap="none" rtlCol="0">
            <a:spAutoFit/>
          </a:bodyPr>
          <a:lstStyle/>
          <a:p>
            <a:r>
              <a:rPr lang="en-US" sz="1200" dirty="0" smtClean="0">
                <a:latin typeface="Gill Sans"/>
                <a:cs typeface="Gill Sans"/>
              </a:rPr>
              <a:t>&gt; 635 Ma </a:t>
            </a:r>
            <a:r>
              <a:rPr lang="en-US" sz="1200" dirty="0" err="1" smtClean="0">
                <a:latin typeface="Gill Sans"/>
                <a:cs typeface="Gill Sans"/>
              </a:rPr>
              <a:t>Dyr</a:t>
            </a:r>
            <a:endParaRPr lang="en-US" sz="1200" dirty="0">
              <a:latin typeface="Gill Sans"/>
              <a:cs typeface="Gill Sans"/>
            </a:endParaRPr>
          </a:p>
        </p:txBody>
      </p:sp>
      <p:sp>
        <p:nvSpPr>
          <p:cNvPr id="26" name="Oval 25"/>
          <p:cNvSpPr/>
          <p:nvPr/>
        </p:nvSpPr>
        <p:spPr>
          <a:xfrm>
            <a:off x="4438073" y="2996325"/>
            <a:ext cx="130849" cy="130849"/>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741006" y="4061587"/>
            <a:ext cx="130849" cy="130849"/>
          </a:xfrm>
          <a:prstGeom prst="ellipse">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904420" y="3975486"/>
            <a:ext cx="1494971" cy="276999"/>
          </a:xfrm>
          <a:prstGeom prst="rect">
            <a:avLst/>
          </a:prstGeom>
        </p:spPr>
        <p:txBody>
          <a:bodyPr wrap="none">
            <a:spAutoFit/>
          </a:bodyPr>
          <a:lstStyle/>
          <a:p>
            <a:r>
              <a:rPr lang="en-US" sz="1200" dirty="0" smtClean="0">
                <a:latin typeface="Gill Sans"/>
                <a:cs typeface="Gill Sans"/>
              </a:rPr>
              <a:t>~ 410 </a:t>
            </a:r>
            <a:r>
              <a:rPr lang="en-US" sz="1200" dirty="0">
                <a:latin typeface="Gill Sans"/>
                <a:cs typeface="Gill Sans"/>
              </a:rPr>
              <a:t>Ma </a:t>
            </a:r>
            <a:r>
              <a:rPr lang="en-US" sz="1200" dirty="0" err="1" smtClean="0">
                <a:latin typeface="Gill Sans"/>
                <a:cs typeface="Gill Sans"/>
              </a:rPr>
              <a:t>Tetrapoder</a:t>
            </a:r>
            <a:endParaRPr lang="en-US" sz="1200" dirty="0">
              <a:latin typeface="Gill Sans"/>
              <a:cs typeface="Gill Sans"/>
            </a:endParaRPr>
          </a:p>
        </p:txBody>
      </p:sp>
      <p:sp>
        <p:nvSpPr>
          <p:cNvPr id="28" name="Oval 27"/>
          <p:cNvSpPr/>
          <p:nvPr/>
        </p:nvSpPr>
        <p:spPr>
          <a:xfrm>
            <a:off x="4691776" y="3009351"/>
            <a:ext cx="130849" cy="130849"/>
          </a:xfrm>
          <a:prstGeom prst="ellipse">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353485" y="2215921"/>
            <a:ext cx="2807116" cy="369332"/>
          </a:xfrm>
          <a:prstGeom prst="rect">
            <a:avLst/>
          </a:prstGeom>
          <a:noFill/>
        </p:spPr>
        <p:txBody>
          <a:bodyPr wrap="none" rtlCol="0">
            <a:spAutoFit/>
          </a:bodyPr>
          <a:lstStyle/>
          <a:p>
            <a:r>
              <a:rPr lang="en-US" b="1" dirty="0" err="1" smtClean="0">
                <a:latin typeface="Gill Sans"/>
                <a:cs typeface="Gill Sans"/>
              </a:rPr>
              <a:t>Fossilerne</a:t>
            </a:r>
            <a:r>
              <a:rPr lang="en-US" b="1" dirty="0" smtClean="0">
                <a:latin typeface="Gill Sans"/>
                <a:cs typeface="Gill Sans"/>
              </a:rPr>
              <a:t> </a:t>
            </a:r>
            <a:r>
              <a:rPr lang="en-US" b="1" dirty="0" err="1" smtClean="0">
                <a:latin typeface="Gill Sans"/>
                <a:cs typeface="Gill Sans"/>
              </a:rPr>
              <a:t>fortæller</a:t>
            </a:r>
            <a:r>
              <a:rPr lang="en-US" b="1" dirty="0" smtClean="0">
                <a:latin typeface="Gill Sans"/>
                <a:cs typeface="Gill Sans"/>
              </a:rPr>
              <a:t> </a:t>
            </a:r>
            <a:r>
              <a:rPr lang="en-US" b="1" dirty="0" err="1" smtClean="0">
                <a:latin typeface="Gill Sans"/>
                <a:cs typeface="Gill Sans"/>
              </a:rPr>
              <a:t>os</a:t>
            </a:r>
            <a:endParaRPr lang="en-US" b="1" dirty="0">
              <a:latin typeface="Gill Sans"/>
              <a:cs typeface="Gill Sans"/>
            </a:endParaRPr>
          </a:p>
        </p:txBody>
      </p:sp>
      <p:sp>
        <p:nvSpPr>
          <p:cNvPr id="29" name="Rectangle 28"/>
          <p:cNvSpPr/>
          <p:nvPr/>
        </p:nvSpPr>
        <p:spPr>
          <a:xfrm>
            <a:off x="180646" y="128398"/>
            <a:ext cx="2562420" cy="646331"/>
          </a:xfrm>
          <a:prstGeom prst="rect">
            <a:avLst/>
          </a:prstGeom>
        </p:spPr>
        <p:txBody>
          <a:bodyPr wrap="none">
            <a:spAutoFit/>
          </a:bodyPr>
          <a:lstStyle/>
          <a:p>
            <a:r>
              <a:rPr lang="da-DK" sz="3600" b="1" dirty="0" smtClean="0">
                <a:latin typeface="Gill Sans"/>
                <a:cs typeface="Gill Sans"/>
              </a:rPr>
              <a:t>Livets træ</a:t>
            </a:r>
            <a:endParaRPr lang="en-US" sz="3600" dirty="0"/>
          </a:p>
        </p:txBody>
      </p:sp>
    </p:spTree>
    <p:extLst>
      <p:ext uri="{BB962C8B-B14F-4D97-AF65-F5344CB8AC3E}">
        <p14:creationId xmlns:p14="http://schemas.microsoft.com/office/powerpoint/2010/main" val="8138430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ylogenic_Tre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80199"/>
          </a:xfrm>
          <a:prstGeom prst="rect">
            <a:avLst/>
          </a:prstGeom>
        </p:spPr>
      </p:pic>
      <p:sp>
        <p:nvSpPr>
          <p:cNvPr id="5" name="TextBox 4"/>
          <p:cNvSpPr txBox="1"/>
          <p:nvPr/>
        </p:nvSpPr>
        <p:spPr>
          <a:xfrm>
            <a:off x="839132" y="27762"/>
            <a:ext cx="7404783" cy="646331"/>
          </a:xfrm>
          <a:prstGeom prst="rect">
            <a:avLst/>
          </a:prstGeom>
          <a:solidFill>
            <a:srgbClr val="FFFFFF"/>
          </a:solidFill>
        </p:spPr>
        <p:txBody>
          <a:bodyPr wrap="square" rtlCol="0">
            <a:spAutoFit/>
          </a:bodyPr>
          <a:lstStyle/>
          <a:p>
            <a:pPr algn="ctr"/>
            <a:r>
              <a:rPr lang="en-US" sz="3600" dirty="0" err="1" smtClean="0"/>
              <a:t>Livets</a:t>
            </a:r>
            <a:r>
              <a:rPr lang="en-US" sz="3600" dirty="0" smtClean="0"/>
              <a:t> </a:t>
            </a:r>
            <a:r>
              <a:rPr lang="en-US" sz="3600" dirty="0" err="1" smtClean="0"/>
              <a:t>træ</a:t>
            </a:r>
            <a:r>
              <a:rPr lang="en-US" sz="3600" dirty="0" smtClean="0"/>
              <a:t> (</a:t>
            </a:r>
            <a:r>
              <a:rPr lang="en-US" sz="3600" dirty="0" err="1" smtClean="0"/>
              <a:t>slægtskab</a:t>
            </a:r>
            <a:r>
              <a:rPr lang="en-US" sz="3600" dirty="0" smtClean="0"/>
              <a:t>)</a:t>
            </a:r>
          </a:p>
        </p:txBody>
      </p:sp>
      <p:sp>
        <p:nvSpPr>
          <p:cNvPr id="6" name="Oval 5"/>
          <p:cNvSpPr/>
          <p:nvPr/>
        </p:nvSpPr>
        <p:spPr>
          <a:xfrm>
            <a:off x="3424569" y="5784598"/>
            <a:ext cx="1122625" cy="67780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LUCA</a:t>
            </a:r>
            <a:endParaRPr lang="en-US" dirty="0"/>
          </a:p>
        </p:txBody>
      </p:sp>
    </p:spTree>
    <p:extLst>
      <p:ext uri="{BB962C8B-B14F-4D97-AF65-F5344CB8AC3E}">
        <p14:creationId xmlns:p14="http://schemas.microsoft.com/office/powerpoint/2010/main" val="29151910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3-LUCA-was-the-last-bottleneck-in-a-long-series-of-ancestors-to-the-thre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322" y="147423"/>
            <a:ext cx="6083300" cy="5918200"/>
          </a:xfrm>
          <a:prstGeom prst="rect">
            <a:avLst/>
          </a:prstGeom>
        </p:spPr>
      </p:pic>
    </p:spTree>
    <p:extLst>
      <p:ext uri="{BB962C8B-B14F-4D97-AF65-F5344CB8AC3E}">
        <p14:creationId xmlns:p14="http://schemas.microsoft.com/office/powerpoint/2010/main" val="29672727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hway2Lif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078" y="1278290"/>
            <a:ext cx="5624460" cy="5205483"/>
          </a:xfrm>
          <a:prstGeom prst="rect">
            <a:avLst/>
          </a:prstGeom>
        </p:spPr>
      </p:pic>
      <p:pic>
        <p:nvPicPr>
          <p:cNvPr id="7" name="Picture 6" descr="620px-TRNA-Phe_yeast_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685" y="4471399"/>
            <a:ext cx="1222929" cy="1520771"/>
          </a:xfrm>
          <a:prstGeom prst="rect">
            <a:avLst/>
          </a:prstGeom>
          <a:noFill/>
        </p:spPr>
      </p:pic>
      <p:pic>
        <p:nvPicPr>
          <p:cNvPr id="9" name="Picture 8"/>
          <p:cNvPicPr>
            <a:picLocks noChangeAspect="1"/>
          </p:cNvPicPr>
          <p:nvPr/>
        </p:nvPicPr>
        <p:blipFill rotWithShape="1">
          <a:blip r:embed="rId5"/>
          <a:srcRect r="51082" b="27962"/>
          <a:stretch/>
        </p:blipFill>
        <p:spPr>
          <a:xfrm>
            <a:off x="7294762" y="0"/>
            <a:ext cx="1820346" cy="1790904"/>
          </a:xfrm>
          <a:prstGeom prst="rect">
            <a:avLst/>
          </a:prstGeom>
        </p:spPr>
      </p:pic>
      <p:sp>
        <p:nvSpPr>
          <p:cNvPr id="10" name="Oval 9"/>
          <p:cNvSpPr/>
          <p:nvPr/>
        </p:nvSpPr>
        <p:spPr>
          <a:xfrm>
            <a:off x="7602685" y="6101902"/>
            <a:ext cx="1122625" cy="67780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LUCA</a:t>
            </a:r>
            <a:endParaRPr lang="en-US" dirty="0"/>
          </a:p>
        </p:txBody>
      </p:sp>
      <p:sp>
        <p:nvSpPr>
          <p:cNvPr id="6" name="TextBox 5"/>
          <p:cNvSpPr txBox="1"/>
          <p:nvPr/>
        </p:nvSpPr>
        <p:spPr>
          <a:xfrm>
            <a:off x="0" y="251468"/>
            <a:ext cx="6078046" cy="646331"/>
          </a:xfrm>
          <a:prstGeom prst="rect">
            <a:avLst/>
          </a:prstGeom>
          <a:noFill/>
        </p:spPr>
        <p:txBody>
          <a:bodyPr wrap="square" rtlCol="0">
            <a:spAutoFit/>
          </a:bodyPr>
          <a:lstStyle/>
          <a:p>
            <a:pPr algn="ctr"/>
            <a:r>
              <a:rPr lang="en-US" sz="3600" b="1" dirty="0" err="1" smtClean="0"/>
              <a:t>Livets</a:t>
            </a:r>
            <a:r>
              <a:rPr lang="en-US" sz="3600" b="1" dirty="0" smtClean="0"/>
              <a:t> </a:t>
            </a:r>
            <a:r>
              <a:rPr lang="en-US" sz="3600" b="1" dirty="0" err="1" smtClean="0"/>
              <a:t>opståen</a:t>
            </a:r>
            <a:endParaRPr lang="en-US" sz="3600" b="1" dirty="0" smtClean="0"/>
          </a:p>
        </p:txBody>
      </p:sp>
    </p:spTree>
    <p:extLst>
      <p:ext uri="{BB962C8B-B14F-4D97-AF65-F5344CB8AC3E}">
        <p14:creationId xmlns:p14="http://schemas.microsoft.com/office/powerpoint/2010/main" val="38283312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6426"/>
            <a:ext cx="9143999" cy="646331"/>
          </a:xfrm>
          <a:prstGeom prst="rect">
            <a:avLst/>
          </a:prstGeom>
          <a:noFill/>
        </p:spPr>
        <p:txBody>
          <a:bodyPr wrap="square" rtlCol="0">
            <a:spAutoFit/>
          </a:bodyPr>
          <a:lstStyle/>
          <a:p>
            <a:pPr algn="ctr"/>
            <a:r>
              <a:rPr lang="en-US" sz="3600" b="1" dirty="0" err="1" smtClean="0"/>
              <a:t>Hvor</a:t>
            </a:r>
            <a:r>
              <a:rPr lang="en-US" sz="3600" b="1" dirty="0" smtClean="0"/>
              <a:t> </a:t>
            </a:r>
            <a:r>
              <a:rPr lang="en-US" sz="3600" b="1" dirty="0" err="1" smtClean="0"/>
              <a:t>kommer</a:t>
            </a:r>
            <a:r>
              <a:rPr lang="en-US" sz="3600" b="1" dirty="0" smtClean="0"/>
              <a:t> </a:t>
            </a:r>
            <a:r>
              <a:rPr lang="en-US" sz="3600" b="1" dirty="0" err="1" smtClean="0"/>
              <a:t>livets</a:t>
            </a:r>
            <a:r>
              <a:rPr lang="en-US" sz="3600" b="1" dirty="0" smtClean="0"/>
              <a:t> </a:t>
            </a:r>
            <a:r>
              <a:rPr lang="en-US" sz="3600" b="1" dirty="0" err="1" smtClean="0"/>
              <a:t>byggesten</a:t>
            </a:r>
            <a:r>
              <a:rPr lang="en-US" sz="3600" b="1" dirty="0"/>
              <a:t> </a:t>
            </a:r>
            <a:r>
              <a:rPr lang="en-US" sz="3600" b="1" dirty="0" err="1" smtClean="0"/>
              <a:t>fra</a:t>
            </a:r>
            <a:r>
              <a:rPr lang="en-US" sz="3600" b="1" dirty="0" smtClean="0"/>
              <a:t>?</a:t>
            </a:r>
            <a:endParaRPr lang="en-US" sz="3600" b="1" dirty="0">
              <a:latin typeface="Calibri"/>
              <a:cs typeface="Calibri"/>
            </a:endParaRPr>
          </a:p>
        </p:txBody>
      </p:sp>
      <p:grpSp>
        <p:nvGrpSpPr>
          <p:cNvPr id="5" name="Group 4"/>
          <p:cNvGrpSpPr/>
          <p:nvPr/>
        </p:nvGrpSpPr>
        <p:grpSpPr>
          <a:xfrm>
            <a:off x="1519511" y="2336086"/>
            <a:ext cx="6078043" cy="3857437"/>
            <a:chOff x="622993" y="1027907"/>
            <a:chExt cx="8439299" cy="5356010"/>
          </a:xfrm>
        </p:grpSpPr>
        <p:pic>
          <p:nvPicPr>
            <p:cNvPr id="6" name="Picture 5"/>
            <p:cNvPicPr>
              <a:picLocks noChangeAspect="1"/>
            </p:cNvPicPr>
            <p:nvPr/>
          </p:nvPicPr>
          <p:blipFill>
            <a:blip r:embed="rId3"/>
            <a:stretch>
              <a:fillRect/>
            </a:stretch>
          </p:blipFill>
          <p:spPr>
            <a:xfrm>
              <a:off x="1071261" y="1027907"/>
              <a:ext cx="7001477" cy="4677520"/>
            </a:xfrm>
            <a:prstGeom prst="rect">
              <a:avLst/>
            </a:prstGeom>
          </p:spPr>
        </p:pic>
        <p:sp>
          <p:nvSpPr>
            <p:cNvPr id="7" name="TextBox 6"/>
            <p:cNvSpPr txBox="1"/>
            <p:nvPr/>
          </p:nvSpPr>
          <p:spPr>
            <a:xfrm>
              <a:off x="5091237" y="1314298"/>
              <a:ext cx="1892724" cy="811955"/>
            </a:xfrm>
            <a:prstGeom prst="rect">
              <a:avLst/>
            </a:prstGeom>
            <a:solidFill>
              <a:schemeClr val="bg1"/>
            </a:solidFill>
          </p:spPr>
          <p:txBody>
            <a:bodyPr wrap="square" rtlCol="0">
              <a:spAutoFit/>
            </a:bodyPr>
            <a:lstStyle/>
            <a:p>
              <a:pPr algn="ctr"/>
              <a:r>
                <a:rPr lang="da-DK" sz="1600" dirty="0"/>
                <a:t>Forløber </a:t>
              </a:r>
              <a:r>
                <a:rPr lang="da-DK" sz="1600" dirty="0" smtClean="0"/>
                <a:t>til</a:t>
              </a:r>
            </a:p>
            <a:p>
              <a:pPr algn="ctr"/>
              <a:r>
                <a:rPr lang="da-DK" sz="1600" dirty="0" smtClean="0"/>
                <a:t>aminosyrer</a:t>
              </a:r>
              <a:endParaRPr lang="da-DK" sz="1600" dirty="0"/>
            </a:p>
          </p:txBody>
        </p:sp>
        <p:sp>
          <p:nvSpPr>
            <p:cNvPr id="8" name="TextBox 7"/>
            <p:cNvSpPr txBox="1"/>
            <p:nvPr/>
          </p:nvSpPr>
          <p:spPr>
            <a:xfrm>
              <a:off x="7249115" y="1549000"/>
              <a:ext cx="1813177" cy="811955"/>
            </a:xfrm>
            <a:prstGeom prst="rect">
              <a:avLst/>
            </a:prstGeom>
            <a:solidFill>
              <a:schemeClr val="bg1"/>
            </a:solidFill>
          </p:spPr>
          <p:txBody>
            <a:bodyPr wrap="square" rtlCol="0">
              <a:spAutoFit/>
            </a:bodyPr>
            <a:lstStyle/>
            <a:p>
              <a:pPr algn="ctr"/>
              <a:r>
                <a:rPr lang="da-DK" sz="1600" dirty="0"/>
                <a:t>Forløber til </a:t>
              </a:r>
              <a:endParaRPr lang="da-DK" sz="1600" dirty="0" smtClean="0"/>
            </a:p>
            <a:p>
              <a:pPr algn="ctr"/>
              <a:r>
                <a:rPr lang="da-DK" sz="1600" dirty="0" err="1" smtClean="0"/>
                <a:t>nukleotider</a:t>
              </a:r>
              <a:endParaRPr lang="da-DK" sz="1600" dirty="0"/>
            </a:p>
          </p:txBody>
        </p:sp>
        <p:sp>
          <p:nvSpPr>
            <p:cNvPr id="9" name="TextBox 8"/>
            <p:cNvSpPr txBox="1"/>
            <p:nvPr/>
          </p:nvSpPr>
          <p:spPr>
            <a:xfrm>
              <a:off x="622993" y="5700165"/>
              <a:ext cx="2011161" cy="683752"/>
            </a:xfrm>
            <a:prstGeom prst="rect">
              <a:avLst/>
            </a:prstGeom>
            <a:solidFill>
              <a:schemeClr val="bg1"/>
            </a:solidFill>
          </p:spPr>
          <p:txBody>
            <a:bodyPr wrap="square" lIns="0" tIns="0" rIns="0" bIns="0" rtlCol="0">
              <a:spAutoFit/>
            </a:bodyPr>
            <a:lstStyle/>
            <a:p>
              <a:pPr algn="ctr"/>
              <a:r>
                <a:rPr lang="da-DK" sz="1600" dirty="0"/>
                <a:t>Forløber til fedtsyrer</a:t>
              </a:r>
            </a:p>
          </p:txBody>
        </p:sp>
      </p:grpSp>
    </p:spTree>
    <p:extLst>
      <p:ext uri="{BB962C8B-B14F-4D97-AF65-F5344CB8AC3E}">
        <p14:creationId xmlns:p14="http://schemas.microsoft.com/office/powerpoint/2010/main" val="1964060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originsbiopolym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11" y="1576292"/>
            <a:ext cx="4604898" cy="3174876"/>
          </a:xfrm>
          <a:prstGeom prst="rect">
            <a:avLst/>
          </a:prstGeom>
        </p:spPr>
      </p:pic>
      <p:sp>
        <p:nvSpPr>
          <p:cNvPr id="5" name="Rectangle 4"/>
          <p:cNvSpPr/>
          <p:nvPr/>
        </p:nvSpPr>
        <p:spPr>
          <a:xfrm>
            <a:off x="425296" y="5221849"/>
            <a:ext cx="7307333" cy="1323439"/>
          </a:xfrm>
          <a:prstGeom prst="rect">
            <a:avLst/>
          </a:prstGeom>
        </p:spPr>
        <p:txBody>
          <a:bodyPr wrap="square">
            <a:spAutoFit/>
          </a:bodyPr>
          <a:lstStyle/>
          <a:p>
            <a:r>
              <a:rPr lang="en-US" sz="2400" baseline="30000" dirty="0"/>
              <a:t>1 </a:t>
            </a:r>
            <a:r>
              <a:rPr lang="en-US" sz="2400" baseline="30000" dirty="0" err="1" smtClean="0"/>
              <a:t>Atmosfæren</a:t>
            </a:r>
            <a:endParaRPr lang="en-US" sz="2400" baseline="30000" dirty="0"/>
          </a:p>
          <a:p>
            <a:r>
              <a:rPr lang="en-US" sz="2400" baseline="30000" dirty="0"/>
              <a:t>2 </a:t>
            </a:r>
            <a:r>
              <a:rPr lang="en-US" sz="2400" baseline="30000" dirty="0" err="1" smtClean="0"/>
              <a:t>Meteoritter</a:t>
            </a:r>
            <a:r>
              <a:rPr lang="en-US" sz="2400" baseline="30000" dirty="0" smtClean="0"/>
              <a:t> </a:t>
            </a:r>
            <a:r>
              <a:rPr lang="en-US" sz="2400" baseline="30000" dirty="0" err="1" smtClean="0"/>
              <a:t>og</a:t>
            </a:r>
            <a:r>
              <a:rPr lang="en-US" sz="2400" baseline="30000" dirty="0" smtClean="0"/>
              <a:t> </a:t>
            </a:r>
            <a:r>
              <a:rPr lang="en-US" sz="2400" baseline="30000" dirty="0" err="1" smtClean="0"/>
              <a:t>kometer</a:t>
            </a:r>
            <a:endParaRPr lang="en-US" sz="2400" baseline="30000" dirty="0" smtClean="0"/>
          </a:p>
          <a:p>
            <a:r>
              <a:rPr lang="en-US" sz="2400" baseline="30000" dirty="0" smtClean="0"/>
              <a:t>3 </a:t>
            </a:r>
            <a:r>
              <a:rPr lang="en-US" sz="2400" baseline="30000" dirty="0" err="1" smtClean="0"/>
              <a:t>Overflader</a:t>
            </a:r>
            <a:r>
              <a:rPr lang="en-US" sz="2400" baseline="30000" dirty="0" smtClean="0"/>
              <a:t> </a:t>
            </a:r>
            <a:r>
              <a:rPr lang="en-US" sz="2400" baseline="30000" dirty="0" err="1" smtClean="0"/>
              <a:t>mellem</a:t>
            </a:r>
            <a:r>
              <a:rPr lang="en-US" sz="2400" baseline="30000" dirty="0" smtClean="0"/>
              <a:t> </a:t>
            </a:r>
            <a:r>
              <a:rPr lang="en-US" sz="2400" baseline="30000" dirty="0" err="1" smtClean="0"/>
              <a:t>mineraler</a:t>
            </a:r>
            <a:r>
              <a:rPr lang="en-US" sz="2400" baseline="30000" dirty="0" smtClean="0"/>
              <a:t> </a:t>
            </a:r>
            <a:r>
              <a:rPr lang="en-US" sz="2400" baseline="30000" dirty="0" err="1" smtClean="0"/>
              <a:t>og</a:t>
            </a:r>
            <a:r>
              <a:rPr lang="en-US" sz="2400" baseline="30000" dirty="0" smtClean="0"/>
              <a:t> </a:t>
            </a:r>
            <a:r>
              <a:rPr lang="en-US" sz="2400" baseline="30000" dirty="0" err="1" smtClean="0"/>
              <a:t>vandig</a:t>
            </a:r>
            <a:r>
              <a:rPr lang="en-US" sz="2400" baseline="30000" dirty="0" smtClean="0"/>
              <a:t> </a:t>
            </a:r>
            <a:r>
              <a:rPr lang="en-US" sz="2400" baseline="30000" dirty="0" err="1" smtClean="0"/>
              <a:t>opløsning</a:t>
            </a:r>
            <a:r>
              <a:rPr lang="en-US" sz="2400" baseline="30000" dirty="0" smtClean="0"/>
              <a:t> (med </a:t>
            </a:r>
            <a:r>
              <a:rPr lang="en-US" sz="2400" baseline="30000" dirty="0" err="1" smtClean="0"/>
              <a:t>sollys</a:t>
            </a:r>
            <a:r>
              <a:rPr lang="en-US" sz="2400" baseline="30000" dirty="0" smtClean="0"/>
              <a:t>)</a:t>
            </a:r>
          </a:p>
          <a:p>
            <a:r>
              <a:rPr lang="en-US" sz="2400" baseline="30000" dirty="0" smtClean="0"/>
              <a:t>4 </a:t>
            </a:r>
            <a:r>
              <a:rPr lang="en-US" sz="2400" baseline="30000" dirty="0" err="1"/>
              <a:t>Overflader</a:t>
            </a:r>
            <a:r>
              <a:rPr lang="en-US" sz="2400" baseline="30000" dirty="0"/>
              <a:t> </a:t>
            </a:r>
            <a:r>
              <a:rPr lang="en-US" sz="2400" baseline="30000" dirty="0" err="1"/>
              <a:t>mellem</a:t>
            </a:r>
            <a:r>
              <a:rPr lang="en-US" sz="2400" baseline="30000" dirty="0"/>
              <a:t> </a:t>
            </a:r>
            <a:r>
              <a:rPr lang="en-US" sz="2400" baseline="30000" dirty="0" err="1"/>
              <a:t>mineraler</a:t>
            </a:r>
            <a:r>
              <a:rPr lang="en-US" sz="2400" baseline="30000" dirty="0"/>
              <a:t> </a:t>
            </a:r>
            <a:r>
              <a:rPr lang="en-US" sz="2400" baseline="30000" dirty="0" err="1"/>
              <a:t>og</a:t>
            </a:r>
            <a:r>
              <a:rPr lang="en-US" sz="2400" baseline="30000" dirty="0"/>
              <a:t> </a:t>
            </a:r>
            <a:r>
              <a:rPr lang="en-US" sz="2400" baseline="30000" dirty="0" err="1"/>
              <a:t>vandig</a:t>
            </a:r>
            <a:r>
              <a:rPr lang="en-US" sz="2400" baseline="30000" dirty="0"/>
              <a:t> </a:t>
            </a:r>
            <a:r>
              <a:rPr lang="en-US" sz="2400" baseline="30000" dirty="0" err="1"/>
              <a:t>opløsning</a:t>
            </a:r>
            <a:r>
              <a:rPr lang="en-US" sz="2400" baseline="30000" dirty="0"/>
              <a:t> </a:t>
            </a:r>
            <a:r>
              <a:rPr lang="en-US" sz="2400" baseline="30000" dirty="0" smtClean="0"/>
              <a:t>(</a:t>
            </a:r>
            <a:r>
              <a:rPr lang="en-US" sz="2400" baseline="30000" dirty="0" err="1" smtClean="0"/>
              <a:t>uden</a:t>
            </a:r>
            <a:r>
              <a:rPr lang="en-US" sz="2400" baseline="30000" dirty="0" smtClean="0"/>
              <a:t> </a:t>
            </a:r>
            <a:r>
              <a:rPr lang="en-US" sz="2400" baseline="30000" dirty="0" err="1" smtClean="0"/>
              <a:t>sollys</a:t>
            </a:r>
            <a:r>
              <a:rPr lang="en-US" sz="2400" baseline="30000" dirty="0"/>
              <a:t>)</a:t>
            </a:r>
          </a:p>
          <a:p>
            <a:r>
              <a:rPr lang="en-US" sz="2400" baseline="30000" dirty="0" smtClean="0"/>
              <a:t>5 </a:t>
            </a:r>
            <a:r>
              <a:rPr lang="en-US" sz="2400" baseline="30000" dirty="0" err="1" smtClean="0"/>
              <a:t>Varme</a:t>
            </a:r>
            <a:r>
              <a:rPr lang="en-US" sz="2400" baseline="30000" dirty="0" smtClean="0"/>
              <a:t> </a:t>
            </a:r>
            <a:r>
              <a:rPr lang="en-US" sz="2400" baseline="30000" dirty="0" err="1" smtClean="0"/>
              <a:t>kilder</a:t>
            </a:r>
            <a:r>
              <a:rPr lang="en-US" sz="2400" baseline="30000" dirty="0" smtClean="0"/>
              <a:t> </a:t>
            </a:r>
            <a:r>
              <a:rPr lang="en-US" sz="2400" baseline="30000" dirty="0" err="1" smtClean="0"/>
              <a:t>og</a:t>
            </a:r>
            <a:r>
              <a:rPr lang="en-US" sz="2400" baseline="30000" dirty="0" smtClean="0"/>
              <a:t> under </a:t>
            </a:r>
            <a:r>
              <a:rPr lang="en-US" sz="2400" baseline="30000" dirty="0" err="1" smtClean="0"/>
              <a:t>overfladen</a:t>
            </a:r>
            <a:endParaRPr lang="en-US" sz="2400" dirty="0"/>
          </a:p>
        </p:txBody>
      </p:sp>
      <p:sp>
        <p:nvSpPr>
          <p:cNvPr id="6" name="Rectangle 5"/>
          <p:cNvSpPr/>
          <p:nvPr/>
        </p:nvSpPr>
        <p:spPr>
          <a:xfrm>
            <a:off x="425296" y="295876"/>
            <a:ext cx="8266280" cy="1200329"/>
          </a:xfrm>
          <a:prstGeom prst="rect">
            <a:avLst/>
          </a:prstGeom>
        </p:spPr>
        <p:txBody>
          <a:bodyPr wrap="none">
            <a:spAutoFit/>
          </a:bodyPr>
          <a:lstStyle/>
          <a:p>
            <a:pPr algn="ctr"/>
            <a:r>
              <a:rPr lang="da-DK" sz="3600" b="1" dirty="0" smtClean="0">
                <a:cs typeface="Calibri"/>
              </a:rPr>
              <a:t>5 miljøer hvor præbiotiske organiske </a:t>
            </a:r>
          </a:p>
          <a:p>
            <a:pPr algn="ctr"/>
            <a:r>
              <a:rPr lang="da-DK" sz="3600" b="1" dirty="0" smtClean="0">
                <a:cs typeface="Calibri"/>
              </a:rPr>
              <a:t>molekyler kunne komme fra</a:t>
            </a:r>
          </a:p>
        </p:txBody>
      </p:sp>
    </p:spTree>
    <p:extLst>
      <p:ext uri="{BB962C8B-B14F-4D97-AF65-F5344CB8AC3E}">
        <p14:creationId xmlns:p14="http://schemas.microsoft.com/office/powerpoint/2010/main" val="28561118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0174" y="2137833"/>
            <a:ext cx="5939697" cy="1200329"/>
          </a:xfrm>
          <a:prstGeom prst="rect">
            <a:avLst/>
          </a:prstGeom>
          <a:noFill/>
        </p:spPr>
        <p:txBody>
          <a:bodyPr wrap="none" rtlCol="0">
            <a:spAutoFit/>
          </a:bodyPr>
          <a:lstStyle/>
          <a:p>
            <a:pPr algn="ctr"/>
            <a:r>
              <a:rPr lang="en-US" sz="7200" dirty="0" smtClean="0"/>
              <a:t>En </a:t>
            </a:r>
            <a:r>
              <a:rPr lang="en-US" sz="7200" dirty="0" err="1" smtClean="0"/>
              <a:t>verden</a:t>
            </a:r>
            <a:r>
              <a:rPr lang="en-US" sz="7200" dirty="0" smtClean="0"/>
              <a:t> </a:t>
            </a:r>
            <a:r>
              <a:rPr lang="en-US" sz="7200" dirty="0" err="1" smtClean="0"/>
              <a:t>af</a:t>
            </a:r>
            <a:r>
              <a:rPr lang="en-US" sz="7200" dirty="0" smtClean="0"/>
              <a:t> liv</a:t>
            </a:r>
            <a:endParaRPr lang="en-US" sz="7200" dirty="0">
              <a:latin typeface="Calibri"/>
              <a:cs typeface="Calibri"/>
            </a:endParaRPr>
          </a:p>
        </p:txBody>
      </p:sp>
      <p:sp>
        <p:nvSpPr>
          <p:cNvPr id="2" name="Rectangle 1"/>
          <p:cNvSpPr/>
          <p:nvPr/>
        </p:nvSpPr>
        <p:spPr>
          <a:xfrm rot="21121285">
            <a:off x="5920502" y="1686706"/>
            <a:ext cx="1906892" cy="646331"/>
          </a:xfrm>
          <a:prstGeom prst="rect">
            <a:avLst/>
          </a:prstGeom>
        </p:spPr>
        <p:txBody>
          <a:bodyPr wrap="none">
            <a:spAutoFit/>
          </a:bodyPr>
          <a:lstStyle/>
          <a:p>
            <a:r>
              <a:rPr lang="en-US" sz="3600" dirty="0" err="1" smtClean="0">
                <a:solidFill>
                  <a:srgbClr val="FF0000"/>
                </a:solidFill>
              </a:rPr>
              <a:t>mikrober</a:t>
            </a:r>
            <a:endParaRPr lang="en-US" sz="3600" dirty="0">
              <a:solidFill>
                <a:srgbClr val="FF0000"/>
              </a:solidFill>
            </a:endParaRPr>
          </a:p>
        </p:txBody>
      </p:sp>
      <p:sp>
        <p:nvSpPr>
          <p:cNvPr id="3" name="Freeform 2"/>
          <p:cNvSpPr/>
          <p:nvPr/>
        </p:nvSpPr>
        <p:spPr>
          <a:xfrm rot="2611240">
            <a:off x="6476332" y="2569727"/>
            <a:ext cx="672650" cy="903118"/>
          </a:xfrm>
          <a:custGeom>
            <a:avLst/>
            <a:gdLst>
              <a:gd name="connsiteX0" fmla="*/ 0 w 998283"/>
              <a:gd name="connsiteY0" fmla="*/ 1190724 h 1190724"/>
              <a:gd name="connsiteX1" fmla="*/ 68038 w 998283"/>
              <a:gd name="connsiteY1" fmla="*/ 975260 h 1190724"/>
              <a:gd name="connsiteX2" fmla="*/ 328849 w 998283"/>
              <a:gd name="connsiteY2" fmla="*/ 532991 h 1190724"/>
              <a:gd name="connsiteX3" fmla="*/ 408227 w 998283"/>
              <a:gd name="connsiteY3" fmla="*/ 374228 h 1190724"/>
              <a:gd name="connsiteX4" fmla="*/ 657699 w 998283"/>
              <a:gd name="connsiteY4" fmla="*/ 113403 h 1190724"/>
              <a:gd name="connsiteX5" fmla="*/ 725736 w 998283"/>
              <a:gd name="connsiteY5" fmla="*/ 56701 h 1190724"/>
              <a:gd name="connsiteX6" fmla="*/ 918510 w 998283"/>
              <a:gd name="connsiteY6" fmla="*/ 11341 h 1190724"/>
              <a:gd name="connsiteX7" fmla="*/ 986548 w 998283"/>
              <a:gd name="connsiteY7" fmla="*/ 0 h 1190724"/>
              <a:gd name="connsiteX8" fmla="*/ 997888 w 998283"/>
              <a:gd name="connsiteY8" fmla="*/ 90722 h 119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83" h="1190724">
                <a:moveTo>
                  <a:pt x="0" y="1190724"/>
                </a:moveTo>
                <a:cubicBezTo>
                  <a:pt x="22679" y="1118903"/>
                  <a:pt x="38812" y="1044675"/>
                  <a:pt x="68038" y="975260"/>
                </a:cubicBezTo>
                <a:cubicBezTo>
                  <a:pt x="155364" y="767851"/>
                  <a:pt x="212820" y="730249"/>
                  <a:pt x="328849" y="532991"/>
                </a:cubicBezTo>
                <a:cubicBezTo>
                  <a:pt x="358847" y="481992"/>
                  <a:pt x="375766" y="423695"/>
                  <a:pt x="408227" y="374228"/>
                </a:cubicBezTo>
                <a:cubicBezTo>
                  <a:pt x="579421" y="113348"/>
                  <a:pt x="497799" y="227625"/>
                  <a:pt x="657699" y="113403"/>
                </a:cubicBezTo>
                <a:cubicBezTo>
                  <a:pt x="681722" y="96243"/>
                  <a:pt x="699331" y="69904"/>
                  <a:pt x="725736" y="56701"/>
                </a:cubicBezTo>
                <a:cubicBezTo>
                  <a:pt x="789974" y="24580"/>
                  <a:pt x="850699" y="21774"/>
                  <a:pt x="918510" y="11341"/>
                </a:cubicBezTo>
                <a:cubicBezTo>
                  <a:pt x="941235" y="7845"/>
                  <a:pt x="963869" y="3780"/>
                  <a:pt x="986548" y="0"/>
                </a:cubicBezTo>
                <a:cubicBezTo>
                  <a:pt x="1001555" y="60030"/>
                  <a:pt x="997888" y="29775"/>
                  <a:pt x="997888" y="90722"/>
                </a:cubicBezTo>
              </a:path>
            </a:pathLst>
          </a:custGeom>
          <a:noFill/>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739652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ll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609" y="2235042"/>
            <a:ext cx="4064000" cy="2717800"/>
          </a:xfrm>
          <a:prstGeom prst="rect">
            <a:avLst/>
          </a:prstGeom>
        </p:spPr>
      </p:pic>
      <p:sp>
        <p:nvSpPr>
          <p:cNvPr id="6" name="Rectangle 5"/>
          <p:cNvSpPr/>
          <p:nvPr/>
        </p:nvSpPr>
        <p:spPr>
          <a:xfrm>
            <a:off x="425296" y="295876"/>
            <a:ext cx="5097519" cy="923330"/>
          </a:xfrm>
          <a:prstGeom prst="rect">
            <a:avLst/>
          </a:prstGeom>
        </p:spPr>
        <p:txBody>
          <a:bodyPr wrap="none">
            <a:spAutoFit/>
          </a:bodyPr>
          <a:lstStyle/>
          <a:p>
            <a:r>
              <a:rPr lang="da-DK" sz="3600" b="1" dirty="0" err="1" smtClean="0">
                <a:cs typeface="Calibri"/>
              </a:rPr>
              <a:t>Urey</a:t>
            </a:r>
            <a:r>
              <a:rPr lang="da-DK" sz="3600" b="1" dirty="0" smtClean="0">
                <a:cs typeface="Calibri"/>
              </a:rPr>
              <a:t>-Miller </a:t>
            </a:r>
            <a:r>
              <a:rPr lang="da-DK" sz="3600" b="1" dirty="0" err="1">
                <a:cs typeface="Calibri"/>
              </a:rPr>
              <a:t>e</a:t>
            </a:r>
            <a:r>
              <a:rPr lang="da-DK" sz="3600" b="1" dirty="0" err="1" smtClean="0">
                <a:cs typeface="Calibri"/>
              </a:rPr>
              <a:t>xperimentet</a:t>
            </a:r>
            <a:r>
              <a:rPr lang="da-DK" sz="3600" b="1" dirty="0" smtClean="0">
                <a:cs typeface="Calibri"/>
              </a:rPr>
              <a:t> </a:t>
            </a:r>
          </a:p>
          <a:p>
            <a:r>
              <a:rPr lang="da-DK" dirty="0" err="1" smtClean="0">
                <a:cs typeface="Calibri"/>
              </a:rPr>
              <a:t>University</a:t>
            </a:r>
            <a:r>
              <a:rPr lang="da-DK" dirty="0" smtClean="0">
                <a:cs typeface="Calibri"/>
              </a:rPr>
              <a:t> of Chicago 1953</a:t>
            </a:r>
            <a:endParaRPr lang="en-US" dirty="0"/>
          </a:p>
        </p:txBody>
      </p:sp>
      <p:pic>
        <p:nvPicPr>
          <p:cNvPr id="7" name="Picture 6" descr="UreyMiller_experi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21" y="1723727"/>
            <a:ext cx="3973126" cy="3805129"/>
          </a:xfrm>
          <a:prstGeom prst="rect">
            <a:avLst/>
          </a:prstGeom>
        </p:spPr>
      </p:pic>
    </p:spTree>
    <p:extLst>
      <p:ext uri="{BB962C8B-B14F-4D97-AF65-F5344CB8AC3E}">
        <p14:creationId xmlns:p14="http://schemas.microsoft.com/office/powerpoint/2010/main" val="33502274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eyMiller_experi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21" y="1723727"/>
            <a:ext cx="3973126" cy="3805129"/>
          </a:xfrm>
          <a:prstGeom prst="rect">
            <a:avLst/>
          </a:prstGeom>
        </p:spPr>
      </p:pic>
      <p:sp>
        <p:nvSpPr>
          <p:cNvPr id="6" name="Rectangle 5"/>
          <p:cNvSpPr/>
          <p:nvPr/>
        </p:nvSpPr>
        <p:spPr>
          <a:xfrm>
            <a:off x="425296" y="295876"/>
            <a:ext cx="5097519" cy="923330"/>
          </a:xfrm>
          <a:prstGeom prst="rect">
            <a:avLst/>
          </a:prstGeom>
        </p:spPr>
        <p:txBody>
          <a:bodyPr wrap="none">
            <a:spAutoFit/>
          </a:bodyPr>
          <a:lstStyle/>
          <a:p>
            <a:r>
              <a:rPr lang="da-DK" sz="3600" b="1" dirty="0" err="1" smtClean="0">
                <a:cs typeface="Calibri"/>
              </a:rPr>
              <a:t>Urey</a:t>
            </a:r>
            <a:r>
              <a:rPr lang="da-DK" sz="3600" b="1" dirty="0" smtClean="0">
                <a:cs typeface="Calibri"/>
              </a:rPr>
              <a:t>-Miller </a:t>
            </a:r>
            <a:r>
              <a:rPr lang="da-DK" sz="3600" b="1" dirty="0" err="1">
                <a:cs typeface="Calibri"/>
              </a:rPr>
              <a:t>e</a:t>
            </a:r>
            <a:r>
              <a:rPr lang="da-DK" sz="3600" b="1" dirty="0" err="1" smtClean="0">
                <a:cs typeface="Calibri"/>
              </a:rPr>
              <a:t>xperimentet</a:t>
            </a:r>
            <a:r>
              <a:rPr lang="da-DK" sz="3600" b="1" dirty="0" smtClean="0">
                <a:cs typeface="Calibri"/>
              </a:rPr>
              <a:t> </a:t>
            </a:r>
          </a:p>
          <a:p>
            <a:r>
              <a:rPr lang="da-DK" dirty="0" err="1" smtClean="0">
                <a:cs typeface="Calibri"/>
              </a:rPr>
              <a:t>University</a:t>
            </a:r>
            <a:r>
              <a:rPr lang="da-DK" dirty="0" smtClean="0">
                <a:cs typeface="Calibri"/>
              </a:rPr>
              <a:t> of Chicago 1953</a:t>
            </a:r>
            <a:endParaRPr lang="en-US" dirty="0"/>
          </a:p>
        </p:txBody>
      </p:sp>
      <p:pic>
        <p:nvPicPr>
          <p:cNvPr id="2" name="Picture 1" descr="Miller_results_illustrated.jpg"/>
          <p:cNvPicPr>
            <a:picLocks noChangeAspect="1"/>
          </p:cNvPicPr>
          <p:nvPr/>
        </p:nvPicPr>
        <p:blipFill rotWithShape="1">
          <a:blip r:embed="rId4">
            <a:extLst>
              <a:ext uri="{28A0092B-C50C-407E-A947-70E740481C1C}">
                <a14:useLocalDpi xmlns:a14="http://schemas.microsoft.com/office/drawing/2010/main" val="0"/>
              </a:ext>
            </a:extLst>
          </a:blip>
          <a:srcRect l="10154" t="9639" r="10228" b="10631"/>
          <a:stretch/>
        </p:blipFill>
        <p:spPr>
          <a:xfrm>
            <a:off x="3587578" y="1515799"/>
            <a:ext cx="5556422" cy="4173189"/>
          </a:xfrm>
          <a:prstGeom prst="rect">
            <a:avLst/>
          </a:prstGeom>
        </p:spPr>
      </p:pic>
    </p:spTree>
    <p:extLst>
      <p:ext uri="{BB962C8B-B14F-4D97-AF65-F5344CB8AC3E}">
        <p14:creationId xmlns:p14="http://schemas.microsoft.com/office/powerpoint/2010/main" val="26836315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urchison_Biomolecu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008" y="0"/>
            <a:ext cx="2903901" cy="6858000"/>
          </a:xfrm>
          <a:prstGeom prst="rect">
            <a:avLst/>
          </a:prstGeom>
        </p:spPr>
      </p:pic>
      <p:pic>
        <p:nvPicPr>
          <p:cNvPr id="5" name="Picture 4" descr="1280px-Allende_meteori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89" y="805154"/>
            <a:ext cx="5350759" cy="5058139"/>
          </a:xfrm>
          <a:prstGeom prst="rect">
            <a:avLst/>
          </a:prstGeom>
        </p:spPr>
      </p:pic>
    </p:spTree>
    <p:extLst>
      <p:ext uri="{BB962C8B-B14F-4D97-AF65-F5344CB8AC3E}">
        <p14:creationId xmlns:p14="http://schemas.microsoft.com/office/powerpoint/2010/main" val="21123547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3060" y="124849"/>
            <a:ext cx="6803780" cy="1200329"/>
          </a:xfrm>
          <a:prstGeom prst="rect">
            <a:avLst/>
          </a:prstGeom>
          <a:noFill/>
        </p:spPr>
        <p:txBody>
          <a:bodyPr wrap="square" rtlCol="0">
            <a:spAutoFit/>
          </a:bodyPr>
          <a:lstStyle/>
          <a:p>
            <a:r>
              <a:rPr lang="en-US" sz="3600" b="1" dirty="0" err="1"/>
              <a:t>Hvorfor</a:t>
            </a:r>
            <a:r>
              <a:rPr lang="en-US" sz="3600" b="1" dirty="0"/>
              <a:t> </a:t>
            </a:r>
            <a:r>
              <a:rPr lang="en-US" sz="3600" b="1" dirty="0" err="1" smtClean="0"/>
              <a:t>opstod</a:t>
            </a:r>
            <a:r>
              <a:rPr lang="en-US" sz="3600" b="1" dirty="0" smtClean="0"/>
              <a:t> </a:t>
            </a:r>
            <a:r>
              <a:rPr lang="en-US" sz="3600" b="1" dirty="0" err="1" smtClean="0"/>
              <a:t>mennesker</a:t>
            </a:r>
            <a:r>
              <a:rPr lang="en-US" sz="3600" b="1" dirty="0" smtClean="0"/>
              <a:t> </a:t>
            </a:r>
            <a:r>
              <a:rPr lang="en-US" sz="3600" b="1" dirty="0" err="1" smtClean="0"/>
              <a:t>og</a:t>
            </a:r>
            <a:r>
              <a:rPr lang="en-US" sz="3600" b="1" dirty="0" smtClean="0"/>
              <a:t> </a:t>
            </a:r>
            <a:r>
              <a:rPr lang="en-US" sz="3600" b="1" dirty="0" err="1"/>
              <a:t>dyr</a:t>
            </a:r>
            <a:r>
              <a:rPr lang="en-US" sz="3600" b="1" dirty="0"/>
              <a:t> </a:t>
            </a:r>
            <a:r>
              <a:rPr lang="en-US" sz="3600" b="1" dirty="0" err="1" smtClean="0"/>
              <a:t>så</a:t>
            </a:r>
            <a:r>
              <a:rPr lang="en-US" sz="3600" b="1" dirty="0" smtClean="0"/>
              <a:t> sent?</a:t>
            </a:r>
            <a:endParaRPr lang="en-US" sz="3600" b="1" dirty="0"/>
          </a:p>
        </p:txBody>
      </p:sp>
      <p:pic>
        <p:nvPicPr>
          <p:cNvPr id="11" name="Picture 10" descr="Absolute_pO2_time.eps"/>
          <p:cNvPicPr>
            <a:picLocks noChangeAspect="1"/>
          </p:cNvPicPr>
          <p:nvPr/>
        </p:nvPicPr>
        <p:blipFill rotWithShape="1">
          <a:blip r:embed="rId3">
            <a:extLst>
              <a:ext uri="{28A0092B-C50C-407E-A947-70E740481C1C}">
                <a14:useLocalDpi xmlns:a14="http://schemas.microsoft.com/office/drawing/2010/main" val="0"/>
              </a:ext>
            </a:extLst>
          </a:blip>
          <a:srcRect t="57977" b="-1905"/>
          <a:stretch/>
        </p:blipFill>
        <p:spPr>
          <a:xfrm>
            <a:off x="-686800" y="3879007"/>
            <a:ext cx="10193668" cy="2403476"/>
          </a:xfrm>
          <a:prstGeom prst="rect">
            <a:avLst/>
          </a:prstGeom>
        </p:spPr>
      </p:pic>
      <p:grpSp>
        <p:nvGrpSpPr>
          <p:cNvPr id="2" name="Group 1"/>
          <p:cNvGrpSpPr/>
          <p:nvPr/>
        </p:nvGrpSpPr>
        <p:grpSpPr>
          <a:xfrm>
            <a:off x="6871820" y="1092097"/>
            <a:ext cx="2131855" cy="2876981"/>
            <a:chOff x="6871820" y="1092097"/>
            <a:chExt cx="2131855" cy="2876981"/>
          </a:xfrm>
        </p:grpSpPr>
        <p:pic>
          <p:nvPicPr>
            <p:cNvPr id="10" name="Picture 9" descr="Usain_Bolt,_Anniversary_Games,_London_20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820" y="1092097"/>
              <a:ext cx="2131855" cy="2604057"/>
            </a:xfrm>
            <a:prstGeom prst="rect">
              <a:avLst/>
            </a:prstGeom>
          </p:spPr>
        </p:pic>
        <p:cxnSp>
          <p:nvCxnSpPr>
            <p:cNvPr id="3" name="Straight Arrow Connector 2"/>
            <p:cNvCxnSpPr/>
            <p:nvPr/>
          </p:nvCxnSpPr>
          <p:spPr>
            <a:xfrm>
              <a:off x="8368652" y="3696154"/>
              <a:ext cx="0" cy="272924"/>
            </a:xfrm>
            <a:prstGeom prst="straightConnector1">
              <a:avLst/>
            </a:prstGeom>
            <a:ln>
              <a:solidFill>
                <a:schemeClr val="accent6">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3949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orld_a1.jpg"/>
          <p:cNvPicPr>
            <a:picLocks noChangeAspect="1"/>
          </p:cNvPicPr>
          <p:nvPr/>
        </p:nvPicPr>
        <p:blipFill rotWithShape="1">
          <a:blip r:embed="rId2">
            <a:extLst>
              <a:ext uri="{28A0092B-C50C-407E-A947-70E740481C1C}">
                <a14:useLocalDpi xmlns:a14="http://schemas.microsoft.com/office/drawing/2010/main" val="0"/>
              </a:ext>
            </a:extLst>
          </a:blip>
          <a:srcRect l="2109" t="2808" r="2279" b="7866"/>
          <a:stretch/>
        </p:blipFill>
        <p:spPr>
          <a:xfrm>
            <a:off x="0" y="0"/>
            <a:ext cx="9155098" cy="6044339"/>
          </a:xfrm>
          <a:prstGeom prst="rect">
            <a:avLst/>
          </a:prstGeom>
        </p:spPr>
      </p:pic>
    </p:spTree>
    <p:extLst>
      <p:ext uri="{BB962C8B-B14F-4D97-AF65-F5344CB8AC3E}">
        <p14:creationId xmlns:p14="http://schemas.microsoft.com/office/powerpoint/2010/main" val="27337108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sz="1800">
                <a:latin typeface="Arial" charset="0"/>
              </a:rPr>
              <a:t>Time chart from 850 Myr ago to the present summarizing environmental, biomarker and fossil data and highlighting the position of the rise of algae</a:t>
            </a:r>
          </a:p>
        </p:txBody>
      </p:sp>
      <p:pic>
        <p:nvPicPr>
          <p:cNvPr id="2051" name="Picture 5" descr="D:\PPT_Out\nature-logo.jpg"/>
          <p:cNvPicPr>
            <a:picLocks/>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985000" y="6223000"/>
            <a:ext cx="1333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1"/>
          <p:cNvSpPr txBox="1">
            <a:spLocks/>
          </p:cNvSpPr>
          <p:nvPr/>
        </p:nvSpPr>
        <p:spPr bwMode="auto">
          <a:xfrm>
            <a:off x="444500" y="5851525"/>
            <a:ext cx="822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charset="0"/>
                <a:ea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eaLnBrk="1" hangingPunct="1"/>
            <a:r>
              <a:rPr lang="en-US" sz="1200">
                <a:latin typeface="Arial" charset="0"/>
              </a:rPr>
              <a:t>J J Brocks </a:t>
            </a:r>
            <a:r>
              <a:rPr lang="en-US" sz="1200" i="1">
                <a:latin typeface="Arial" charset="0"/>
              </a:rPr>
              <a:t>et al. Nature</a:t>
            </a:r>
            <a:r>
              <a:rPr lang="en-US" sz="1200">
                <a:latin typeface="Arial" charset="0"/>
              </a:rPr>
              <a:t> 1–4 (2017) doi:10.1038/nature23457</a:t>
            </a:r>
          </a:p>
        </p:txBody>
      </p:sp>
      <p:pic>
        <p:nvPicPr>
          <p:cNvPr id="2053" name="Content Placeholder 6" descr="nature23457-f1.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2171700" y="1752600"/>
            <a:ext cx="4800600" cy="3746500"/>
          </a:xfrm>
        </p:spPr>
      </p:pic>
    </p:spTree>
    <p:extLst>
      <p:ext uri="{BB962C8B-B14F-4D97-AF65-F5344CB8AC3E}">
        <p14:creationId xmlns:p14="http://schemas.microsoft.com/office/powerpoint/2010/main" val="149300814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348078" y="0"/>
            <a:ext cx="4810929" cy="68580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5"/>
          <p:cNvSpPr>
            <a:spLocks noGrp="1"/>
          </p:cNvSpPr>
          <p:nvPr>
            <p:ph type="title"/>
          </p:nvPr>
        </p:nvSpPr>
        <p:spPr>
          <a:xfrm>
            <a:off x="128344" y="274638"/>
            <a:ext cx="9015656" cy="1143000"/>
          </a:xfrm>
        </p:spPr>
        <p:txBody>
          <a:bodyPr>
            <a:normAutofit/>
          </a:bodyPr>
          <a:lstStyle/>
          <a:p>
            <a:pPr algn="l"/>
            <a:r>
              <a:rPr lang="en-US" dirty="0" err="1" smtClean="0">
                <a:latin typeface="Arial"/>
                <a:cs typeface="Arial"/>
              </a:rPr>
              <a:t>Cyanobakterier</a:t>
            </a:r>
            <a:r>
              <a:rPr lang="en-US" dirty="0" smtClean="0">
                <a:solidFill>
                  <a:srgbClr val="FFFFFF"/>
                </a:solidFill>
                <a:latin typeface="Arial"/>
                <a:cs typeface="Arial"/>
              </a:rPr>
              <a:t> 						      Alger</a:t>
            </a:r>
            <a:endParaRPr lang="en-US" dirty="0">
              <a:solidFill>
                <a:srgbClr val="FFFFFF"/>
              </a:solidFill>
              <a:latin typeface="Arial"/>
              <a:cs typeface="Arial"/>
            </a:endParaRPr>
          </a:p>
        </p:txBody>
      </p:sp>
      <p:grpSp>
        <p:nvGrpSpPr>
          <p:cNvPr id="10" name="Group 9"/>
          <p:cNvGrpSpPr/>
          <p:nvPr/>
        </p:nvGrpSpPr>
        <p:grpSpPr>
          <a:xfrm>
            <a:off x="-430912" y="1696032"/>
            <a:ext cx="4876800" cy="5161968"/>
            <a:chOff x="3374216" y="1950058"/>
            <a:chExt cx="4876800" cy="5161968"/>
          </a:xfrm>
          <a:solidFill>
            <a:srgbClr val="FFFFFF"/>
          </a:solidFill>
        </p:grpSpPr>
        <p:sp>
          <p:nvSpPr>
            <p:cNvPr id="11" name="Rectangle 10"/>
            <p:cNvSpPr/>
            <p:nvPr/>
          </p:nvSpPr>
          <p:spPr>
            <a:xfrm>
              <a:off x="4024193" y="6096363"/>
              <a:ext cx="3526534" cy="1015663"/>
            </a:xfrm>
            <a:prstGeom prst="rect">
              <a:avLst/>
            </a:prstGeom>
            <a:grpFill/>
          </p:spPr>
          <p:txBody>
            <a:bodyPr wrap="square">
              <a:spAutoFit/>
            </a:bodyPr>
            <a:lstStyle/>
            <a:p>
              <a:pPr algn="ctr"/>
              <a:r>
                <a:rPr lang="en-US" sz="1200" b="1" i="1" dirty="0" err="1" smtClean="0">
                  <a:solidFill>
                    <a:srgbClr val="000000"/>
                  </a:solidFill>
                  <a:latin typeface="Arial"/>
                  <a:cs typeface="Arial"/>
                </a:rPr>
                <a:t>Myxococcoides</a:t>
              </a:r>
              <a:r>
                <a:rPr lang="en-US" sz="1200" b="1" i="1" dirty="0">
                  <a:solidFill>
                    <a:srgbClr val="000000"/>
                  </a:solidFill>
                  <a:latin typeface="Arial"/>
                  <a:cs typeface="Arial"/>
                </a:rPr>
                <a:t> </a:t>
              </a:r>
              <a:r>
                <a:rPr lang="en-US" sz="1200" b="1" i="1" dirty="0" err="1">
                  <a:solidFill>
                    <a:srgbClr val="000000"/>
                  </a:solidFill>
                  <a:latin typeface="Arial"/>
                  <a:cs typeface="Arial"/>
                </a:rPr>
                <a:t>cantabrigiens</a:t>
              </a:r>
              <a:endParaRPr lang="en-US" sz="1200" b="1" i="1" dirty="0" smtClean="0">
                <a:solidFill>
                  <a:srgbClr val="000000"/>
                </a:solidFill>
                <a:latin typeface="Arial"/>
                <a:cs typeface="Arial"/>
              </a:endParaRPr>
            </a:p>
            <a:p>
              <a:pPr algn="ctr"/>
              <a:r>
                <a:rPr lang="en-US" sz="1200" dirty="0" err="1" smtClean="0">
                  <a:solidFill>
                    <a:srgbClr val="000000"/>
                  </a:solidFill>
                  <a:latin typeface="Arial"/>
                  <a:cs typeface="Arial"/>
                </a:rPr>
                <a:t>cyanobakterier</a:t>
              </a:r>
              <a:endParaRPr lang="en-US" sz="1200" dirty="0" smtClean="0">
                <a:solidFill>
                  <a:srgbClr val="000000"/>
                </a:solidFill>
                <a:latin typeface="Arial"/>
                <a:cs typeface="Arial"/>
              </a:endParaRPr>
            </a:p>
            <a:p>
              <a:pPr algn="ctr"/>
              <a:r>
                <a:rPr lang="en-US" sz="1200" dirty="0" err="1" smtClean="0">
                  <a:solidFill>
                    <a:srgbClr val="000000"/>
                  </a:solidFill>
                  <a:latin typeface="Arial"/>
                  <a:cs typeface="Arial"/>
                </a:rPr>
                <a:t>Draken</a:t>
              </a:r>
              <a:r>
                <a:rPr lang="en-US" sz="1200" dirty="0" smtClean="0">
                  <a:solidFill>
                    <a:srgbClr val="000000"/>
                  </a:solidFill>
                  <a:latin typeface="Arial"/>
                  <a:cs typeface="Arial"/>
                </a:rPr>
                <a:t> </a:t>
              </a:r>
              <a:r>
                <a:rPr lang="en-US" sz="1200" dirty="0" err="1" smtClean="0">
                  <a:solidFill>
                    <a:srgbClr val="000000"/>
                  </a:solidFill>
                  <a:latin typeface="Arial"/>
                  <a:cs typeface="Arial"/>
                </a:rPr>
                <a:t>Formationen</a:t>
              </a:r>
              <a:r>
                <a:rPr lang="en-US" sz="1200" dirty="0" smtClean="0">
                  <a:solidFill>
                    <a:srgbClr val="000000"/>
                  </a:solidFill>
                  <a:latin typeface="Arial"/>
                  <a:cs typeface="Arial"/>
                </a:rPr>
                <a:t>, Svalbard </a:t>
              </a:r>
            </a:p>
            <a:p>
              <a:pPr algn="ctr"/>
              <a:r>
                <a:rPr lang="en-US" sz="1200" dirty="0" smtClean="0">
                  <a:solidFill>
                    <a:srgbClr val="000000"/>
                  </a:solidFill>
                  <a:latin typeface="Arial"/>
                  <a:cs typeface="Arial"/>
                </a:rPr>
                <a:t>~800 </a:t>
              </a:r>
              <a:r>
                <a:rPr lang="en-US" sz="1200" dirty="0" err="1" smtClean="0">
                  <a:solidFill>
                    <a:srgbClr val="000000"/>
                  </a:solidFill>
                  <a:latin typeface="Arial"/>
                  <a:cs typeface="Arial"/>
                </a:rPr>
                <a:t>mio</a:t>
              </a:r>
              <a:r>
                <a:rPr lang="en-US" sz="1200" dirty="0" smtClean="0">
                  <a:solidFill>
                    <a:srgbClr val="000000"/>
                  </a:solidFill>
                  <a:latin typeface="Arial"/>
                  <a:cs typeface="Arial"/>
                </a:rPr>
                <a:t>. </a:t>
              </a:r>
              <a:r>
                <a:rPr lang="en-US" sz="1200" dirty="0" err="1" smtClean="0">
                  <a:solidFill>
                    <a:srgbClr val="000000"/>
                  </a:solidFill>
                  <a:latin typeface="Arial"/>
                  <a:cs typeface="Arial"/>
                </a:rPr>
                <a:t>år</a:t>
              </a:r>
              <a:r>
                <a:rPr lang="en-US" sz="1200" dirty="0" smtClean="0">
                  <a:solidFill>
                    <a:srgbClr val="000000"/>
                  </a:solidFill>
                  <a:latin typeface="Arial"/>
                  <a:cs typeface="Arial"/>
                </a:rPr>
                <a:t> </a:t>
              </a:r>
              <a:r>
                <a:rPr lang="en-US" sz="1200" dirty="0" err="1" smtClean="0">
                  <a:solidFill>
                    <a:srgbClr val="000000"/>
                  </a:solidFill>
                  <a:latin typeface="Arial"/>
                  <a:cs typeface="Arial"/>
                </a:rPr>
                <a:t>gammel</a:t>
              </a:r>
              <a:endParaRPr lang="en-US" sz="1200" dirty="0" smtClean="0">
                <a:solidFill>
                  <a:srgbClr val="000000"/>
                </a:solidFill>
                <a:latin typeface="Arial"/>
                <a:cs typeface="Arial"/>
              </a:endParaRPr>
            </a:p>
            <a:p>
              <a:pPr algn="ctr"/>
              <a:r>
                <a:rPr lang="en-US" sz="1200" dirty="0" err="1" smtClean="0">
                  <a:solidFill>
                    <a:srgbClr val="000000"/>
                  </a:solidFill>
                  <a:latin typeface="Arial"/>
                  <a:cs typeface="Arial"/>
                </a:rPr>
                <a:t>Foto</a:t>
              </a:r>
              <a:r>
                <a:rPr lang="en-US" sz="1200" dirty="0" smtClean="0">
                  <a:solidFill>
                    <a:srgbClr val="000000"/>
                  </a:solidFill>
                  <a:latin typeface="Arial"/>
                  <a:cs typeface="Arial"/>
                </a:rPr>
                <a:t>: T. W. Dahl</a:t>
              </a:r>
              <a:endParaRPr lang="en-US" sz="1200" dirty="0">
                <a:solidFill>
                  <a:srgbClr val="000000"/>
                </a:solidFill>
                <a:latin typeface="Arial"/>
                <a:cs typeface="Arial"/>
              </a:endParaRPr>
            </a:p>
          </p:txBody>
        </p:sp>
        <p:pic>
          <p:nvPicPr>
            <p:cNvPr id="12" name="Picture 11" descr="86-P-91-1A-B_005x40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216" y="1950058"/>
              <a:ext cx="4876800" cy="3657600"/>
            </a:xfrm>
            <a:prstGeom prst="rect">
              <a:avLst/>
            </a:prstGeom>
            <a:grpFill/>
          </p:spPr>
        </p:pic>
      </p:grpSp>
      <p:pic>
        <p:nvPicPr>
          <p:cNvPr id="18" name="Picture 17" descr="Cunningham2017_review_fig2j_putative_red_alga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078" y="1696032"/>
            <a:ext cx="4795922" cy="4170367"/>
          </a:xfrm>
          <a:prstGeom prst="rect">
            <a:avLst/>
          </a:prstGeom>
        </p:spPr>
      </p:pic>
      <p:pic>
        <p:nvPicPr>
          <p:cNvPr id="19" name="Picture 18" descr="Screen Shot 2018-08-06 at 14.53.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106" y="5525750"/>
            <a:ext cx="984504" cy="167640"/>
          </a:xfrm>
          <a:prstGeom prst="rect">
            <a:avLst/>
          </a:prstGeom>
        </p:spPr>
      </p:pic>
      <p:sp>
        <p:nvSpPr>
          <p:cNvPr id="20" name="Rectangle 19"/>
          <p:cNvSpPr/>
          <p:nvPr/>
        </p:nvSpPr>
        <p:spPr>
          <a:xfrm>
            <a:off x="6442714" y="5650955"/>
            <a:ext cx="530915" cy="215444"/>
          </a:xfrm>
          <a:prstGeom prst="rect">
            <a:avLst/>
          </a:prstGeom>
        </p:spPr>
        <p:txBody>
          <a:bodyPr wrap="none">
            <a:spAutoFit/>
          </a:bodyPr>
          <a:lstStyle/>
          <a:p>
            <a:r>
              <a:rPr lang="en-US" sz="800" dirty="0" smtClean="0">
                <a:solidFill>
                  <a:schemeClr val="bg1"/>
                </a:solidFill>
                <a:latin typeface="Arial"/>
                <a:cs typeface="Arial"/>
              </a:rPr>
              <a:t>100 µm</a:t>
            </a:r>
            <a:endParaRPr lang="en-US" sz="800" dirty="0">
              <a:solidFill>
                <a:schemeClr val="bg1"/>
              </a:solidFill>
              <a:latin typeface="Arial"/>
              <a:cs typeface="Arial"/>
            </a:endParaRPr>
          </a:p>
        </p:txBody>
      </p:sp>
      <p:sp>
        <p:nvSpPr>
          <p:cNvPr id="21" name="Rectangle 20"/>
          <p:cNvSpPr/>
          <p:nvPr/>
        </p:nvSpPr>
        <p:spPr>
          <a:xfrm>
            <a:off x="4860647" y="6030507"/>
            <a:ext cx="3878794" cy="830997"/>
          </a:xfrm>
          <a:prstGeom prst="rect">
            <a:avLst/>
          </a:prstGeom>
          <a:solidFill>
            <a:srgbClr val="000000"/>
          </a:solidFill>
        </p:spPr>
        <p:txBody>
          <a:bodyPr wrap="square">
            <a:spAutoFit/>
          </a:bodyPr>
          <a:lstStyle/>
          <a:p>
            <a:pPr algn="ctr"/>
            <a:r>
              <a:rPr lang="en-US" sz="1200" b="1" i="1" dirty="0" err="1">
                <a:solidFill>
                  <a:srgbClr val="FFFFFF"/>
                </a:solidFill>
                <a:latin typeface="Arial"/>
                <a:cs typeface="Arial"/>
              </a:rPr>
              <a:t>Archaeophycus</a:t>
            </a:r>
            <a:r>
              <a:rPr lang="en-US" sz="1200" b="1" i="1" dirty="0">
                <a:solidFill>
                  <a:srgbClr val="FFFFFF"/>
                </a:solidFill>
                <a:latin typeface="Arial"/>
                <a:cs typeface="Arial"/>
              </a:rPr>
              <a:t> </a:t>
            </a:r>
          </a:p>
          <a:p>
            <a:pPr algn="ctr"/>
            <a:r>
              <a:rPr lang="en-US" sz="1200" dirty="0" err="1" smtClean="0">
                <a:solidFill>
                  <a:srgbClr val="FFFFFF"/>
                </a:solidFill>
                <a:latin typeface="Arial"/>
                <a:cs typeface="Arial"/>
              </a:rPr>
              <a:t>Mulig</a:t>
            </a:r>
            <a:r>
              <a:rPr lang="en-US" sz="1200" dirty="0" smtClean="0">
                <a:solidFill>
                  <a:srgbClr val="FFFFFF"/>
                </a:solidFill>
                <a:latin typeface="Arial"/>
                <a:cs typeface="Arial"/>
              </a:rPr>
              <a:t> </a:t>
            </a:r>
            <a:r>
              <a:rPr lang="en-US" sz="1200" dirty="0" err="1" smtClean="0">
                <a:solidFill>
                  <a:srgbClr val="FFFFFF"/>
                </a:solidFill>
                <a:latin typeface="Arial"/>
                <a:cs typeface="Arial"/>
              </a:rPr>
              <a:t>rødalge</a:t>
            </a:r>
            <a:endParaRPr lang="en-US" sz="1200" dirty="0" smtClean="0">
              <a:solidFill>
                <a:srgbClr val="FFFFFF"/>
              </a:solidFill>
              <a:latin typeface="Arial"/>
              <a:cs typeface="Arial"/>
            </a:endParaRPr>
          </a:p>
          <a:p>
            <a:pPr algn="ctr"/>
            <a:r>
              <a:rPr lang="en-US" sz="1200" dirty="0" err="1">
                <a:solidFill>
                  <a:srgbClr val="FFFFFF"/>
                </a:solidFill>
                <a:latin typeface="Arial"/>
                <a:cs typeface="Arial"/>
              </a:rPr>
              <a:t>Weng’an</a:t>
            </a:r>
            <a:r>
              <a:rPr lang="en-US" sz="1200" dirty="0">
                <a:solidFill>
                  <a:srgbClr val="FFFFFF"/>
                </a:solidFill>
                <a:latin typeface="Arial"/>
                <a:cs typeface="Arial"/>
              </a:rPr>
              <a:t> </a:t>
            </a:r>
            <a:r>
              <a:rPr lang="en-US" sz="1200" dirty="0" smtClean="0">
                <a:solidFill>
                  <a:srgbClr val="FFFFFF"/>
                </a:solidFill>
                <a:latin typeface="Arial"/>
                <a:cs typeface="Arial"/>
              </a:rPr>
              <a:t>Biota, Kina· 609-570 </a:t>
            </a:r>
            <a:r>
              <a:rPr lang="en-US" sz="1200" dirty="0" err="1" smtClean="0">
                <a:solidFill>
                  <a:srgbClr val="FFFFFF"/>
                </a:solidFill>
                <a:latin typeface="Arial"/>
                <a:cs typeface="Arial"/>
              </a:rPr>
              <a:t>mio</a:t>
            </a:r>
            <a:r>
              <a:rPr lang="en-US" sz="1200" dirty="0" smtClean="0">
                <a:solidFill>
                  <a:srgbClr val="FFFFFF"/>
                </a:solidFill>
                <a:latin typeface="Arial"/>
                <a:cs typeface="Arial"/>
              </a:rPr>
              <a:t> </a:t>
            </a:r>
            <a:r>
              <a:rPr lang="en-US" sz="1200" dirty="0" err="1" smtClean="0">
                <a:solidFill>
                  <a:srgbClr val="FFFFFF"/>
                </a:solidFill>
                <a:latin typeface="Arial"/>
                <a:cs typeface="Arial"/>
              </a:rPr>
              <a:t>år</a:t>
            </a:r>
            <a:r>
              <a:rPr lang="en-US" sz="1200" dirty="0" smtClean="0">
                <a:solidFill>
                  <a:srgbClr val="FFFFFF"/>
                </a:solidFill>
                <a:latin typeface="Arial"/>
                <a:cs typeface="Arial"/>
              </a:rPr>
              <a:t> </a:t>
            </a:r>
            <a:r>
              <a:rPr lang="en-US" sz="1200" dirty="0" err="1" smtClean="0">
                <a:solidFill>
                  <a:srgbClr val="FFFFFF"/>
                </a:solidFill>
                <a:latin typeface="Arial"/>
                <a:cs typeface="Arial"/>
              </a:rPr>
              <a:t>gammel</a:t>
            </a:r>
            <a:endParaRPr lang="en-US" sz="1200" dirty="0">
              <a:solidFill>
                <a:srgbClr val="FFFFFF"/>
              </a:solidFill>
              <a:latin typeface="Arial"/>
              <a:cs typeface="Arial"/>
            </a:endParaRPr>
          </a:p>
          <a:p>
            <a:pPr algn="ctr"/>
            <a:r>
              <a:rPr lang="en-US" sz="1200" dirty="0" smtClean="0">
                <a:solidFill>
                  <a:srgbClr val="FFFFFF"/>
                </a:solidFill>
                <a:latin typeface="Arial"/>
                <a:cs typeface="Arial"/>
              </a:rPr>
              <a:t>Cunningham et al. 2017</a:t>
            </a:r>
            <a:endParaRPr lang="en-US" sz="1200" dirty="0">
              <a:solidFill>
                <a:srgbClr val="FFFFFF"/>
              </a:solidFill>
              <a:latin typeface="Arial"/>
              <a:cs typeface="Arial"/>
            </a:endParaRPr>
          </a:p>
        </p:txBody>
      </p:sp>
    </p:spTree>
    <p:extLst>
      <p:ext uri="{BB962C8B-B14F-4D97-AF65-F5344CB8AC3E}">
        <p14:creationId xmlns:p14="http://schemas.microsoft.com/office/powerpoint/2010/main" val="40291419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okumenter\Arbejde\Studies\Billeder\danmark Feb 26 2003 400_a4_korr.jpg"/>
          <p:cNvPicPr>
            <a:picLocks noChangeAspect="1" noChangeArrowheads="1"/>
          </p:cNvPicPr>
          <p:nvPr/>
        </p:nvPicPr>
        <p:blipFill>
          <a:blip r:embed="rId3"/>
          <a:srcRect/>
          <a:stretch>
            <a:fillRect/>
          </a:stretch>
        </p:blipFill>
        <p:spPr bwMode="auto">
          <a:xfrm>
            <a:off x="0" y="0"/>
            <a:ext cx="9144003" cy="6858000"/>
          </a:xfrm>
          <a:prstGeom prst="rect">
            <a:avLst/>
          </a:prstGeom>
          <a:noFill/>
        </p:spPr>
      </p:pic>
      <p:sp>
        <p:nvSpPr>
          <p:cNvPr id="2" name="Title 1"/>
          <p:cNvSpPr>
            <a:spLocks noGrp="1"/>
          </p:cNvSpPr>
          <p:nvPr>
            <p:ph type="title"/>
          </p:nvPr>
        </p:nvSpPr>
        <p:spPr>
          <a:xfrm>
            <a:off x="457200" y="2635318"/>
            <a:ext cx="8229600" cy="1143000"/>
          </a:xfrm>
        </p:spPr>
        <p:txBody>
          <a:bodyPr>
            <a:normAutofit fontScale="90000"/>
          </a:bodyPr>
          <a:lstStyle/>
          <a:p>
            <a:r>
              <a:rPr lang="en-US" dirty="0" err="1" smtClean="0">
                <a:solidFill>
                  <a:schemeClr val="bg1"/>
                </a:solidFill>
                <a:latin typeface="Gill Sans"/>
                <a:cs typeface="Gill Sans"/>
              </a:rPr>
              <a:t>Livets</a:t>
            </a:r>
            <a:r>
              <a:rPr lang="en-US" dirty="0" smtClean="0">
                <a:solidFill>
                  <a:schemeClr val="bg1"/>
                </a:solidFill>
                <a:latin typeface="Gill Sans"/>
                <a:cs typeface="Gill Sans"/>
              </a:rPr>
              <a:t> </a:t>
            </a:r>
            <a:r>
              <a:rPr lang="en-US" dirty="0" err="1" smtClean="0">
                <a:solidFill>
                  <a:schemeClr val="bg1"/>
                </a:solidFill>
                <a:latin typeface="Gill Sans"/>
                <a:cs typeface="Gill Sans"/>
              </a:rPr>
              <a:t>udvikling</a:t>
            </a:r>
            <a:r>
              <a:rPr lang="en-US" dirty="0" smtClean="0">
                <a:solidFill>
                  <a:schemeClr val="bg1"/>
                </a:solidFill>
                <a:latin typeface="Gill Sans"/>
                <a:cs typeface="Gill Sans"/>
              </a:rPr>
              <a:t> </a:t>
            </a:r>
            <a:r>
              <a:rPr lang="en-US" dirty="0" err="1" smtClean="0">
                <a:solidFill>
                  <a:schemeClr val="bg1"/>
                </a:solidFill>
                <a:latin typeface="Gill Sans"/>
                <a:cs typeface="Gill Sans"/>
              </a:rPr>
              <a:t>er</a:t>
            </a:r>
            <a:r>
              <a:rPr lang="en-US" dirty="0" smtClean="0">
                <a:solidFill>
                  <a:schemeClr val="bg1"/>
                </a:solidFill>
                <a:latin typeface="Gill Sans"/>
                <a:cs typeface="Gill Sans"/>
              </a:rPr>
              <a:t> </a:t>
            </a:r>
            <a:r>
              <a:rPr lang="en-US" dirty="0" err="1" smtClean="0">
                <a:solidFill>
                  <a:schemeClr val="bg1"/>
                </a:solidFill>
                <a:latin typeface="Gill Sans"/>
                <a:cs typeface="Gill Sans"/>
              </a:rPr>
              <a:t>tæt</a:t>
            </a:r>
            <a:r>
              <a:rPr lang="en-US" dirty="0" smtClean="0">
                <a:solidFill>
                  <a:schemeClr val="bg1"/>
                </a:solidFill>
                <a:latin typeface="Gill Sans"/>
                <a:cs typeface="Gill Sans"/>
              </a:rPr>
              <a:t> </a:t>
            </a:r>
            <a:r>
              <a:rPr lang="en-US" dirty="0" err="1" smtClean="0">
                <a:solidFill>
                  <a:schemeClr val="bg1"/>
                </a:solidFill>
                <a:latin typeface="Gill Sans"/>
                <a:cs typeface="Gill Sans"/>
              </a:rPr>
              <a:t>knyttet</a:t>
            </a:r>
            <a:r>
              <a:rPr lang="en-US" dirty="0" smtClean="0">
                <a:solidFill>
                  <a:schemeClr val="bg1"/>
                </a:solidFill>
                <a:latin typeface="Gill Sans"/>
                <a:cs typeface="Gill Sans"/>
              </a:rPr>
              <a:t> </a:t>
            </a:r>
            <a:r>
              <a:rPr lang="en-US" dirty="0" err="1" smtClean="0">
                <a:solidFill>
                  <a:schemeClr val="bg1"/>
                </a:solidFill>
                <a:latin typeface="Gill Sans"/>
                <a:cs typeface="Gill Sans"/>
              </a:rPr>
              <a:t>til</a:t>
            </a:r>
            <a:r>
              <a:rPr lang="en-US" dirty="0" smtClean="0">
                <a:solidFill>
                  <a:schemeClr val="bg1"/>
                </a:solidFill>
                <a:latin typeface="Gill Sans"/>
                <a:cs typeface="Gill Sans"/>
              </a:rPr>
              <a:t> </a:t>
            </a:r>
            <a:r>
              <a:rPr lang="en-US" dirty="0" err="1" smtClean="0">
                <a:solidFill>
                  <a:schemeClr val="bg1"/>
                </a:solidFill>
                <a:latin typeface="Gill Sans"/>
                <a:cs typeface="Gill Sans"/>
              </a:rPr>
              <a:t>fri</a:t>
            </a:r>
            <a:r>
              <a:rPr lang="en-US" dirty="0" smtClean="0">
                <a:solidFill>
                  <a:schemeClr val="bg1"/>
                </a:solidFill>
                <a:latin typeface="Gill Sans"/>
                <a:cs typeface="Gill Sans"/>
              </a:rPr>
              <a:t> </a:t>
            </a:r>
            <a:r>
              <a:rPr lang="en-US" dirty="0" err="1" smtClean="0">
                <a:solidFill>
                  <a:schemeClr val="bg1"/>
                </a:solidFill>
                <a:latin typeface="Gill Sans"/>
                <a:cs typeface="Gill Sans"/>
              </a:rPr>
              <a:t>ilt</a:t>
            </a:r>
            <a:r>
              <a:rPr lang="en-US" dirty="0" smtClean="0">
                <a:solidFill>
                  <a:schemeClr val="bg1"/>
                </a:solidFill>
                <a:latin typeface="Gill Sans"/>
                <a:cs typeface="Gill Sans"/>
              </a:rPr>
              <a:t/>
            </a:r>
            <a:br>
              <a:rPr lang="en-US" dirty="0" smtClean="0">
                <a:solidFill>
                  <a:schemeClr val="bg1"/>
                </a:solidFill>
                <a:latin typeface="Gill Sans"/>
                <a:cs typeface="Gill Sans"/>
              </a:rPr>
            </a:br>
            <a:r>
              <a:rPr lang="en-US" sz="12400" dirty="0" smtClean="0">
                <a:solidFill>
                  <a:schemeClr val="bg1"/>
                </a:solidFill>
                <a:latin typeface="Gill Sans"/>
                <a:cs typeface="Gill Sans"/>
              </a:rPr>
              <a:t>O</a:t>
            </a:r>
            <a:r>
              <a:rPr lang="en-US" sz="12400" baseline="-25000" dirty="0" smtClean="0">
                <a:solidFill>
                  <a:schemeClr val="bg1"/>
                </a:solidFill>
                <a:latin typeface="Gill Sans"/>
                <a:cs typeface="Gill Sans"/>
              </a:rPr>
              <a:t>2</a:t>
            </a:r>
            <a:endParaRPr lang="en-US" sz="12400" baseline="-25000" dirty="0">
              <a:solidFill>
                <a:schemeClr val="bg1"/>
              </a:solidFill>
              <a:latin typeface="Gill Sans"/>
              <a:cs typeface="Gill Sans"/>
            </a:endParaRPr>
          </a:p>
        </p:txBody>
      </p:sp>
      <p:sp>
        <p:nvSpPr>
          <p:cNvPr id="4" name="Slide Number Placeholder 3"/>
          <p:cNvSpPr>
            <a:spLocks noGrp="1"/>
          </p:cNvSpPr>
          <p:nvPr>
            <p:ph type="sldNum" sz="quarter" idx="12"/>
          </p:nvPr>
        </p:nvSpPr>
        <p:spPr/>
        <p:txBody>
          <a:bodyPr/>
          <a:lstStyle/>
          <a:p>
            <a:fld id="{1AEC9407-7254-AE43-A0C6-EFE295EC5090}" type="slidenum">
              <a:rPr lang="en-US" smtClean="0"/>
              <a:t>47</a:t>
            </a:fld>
            <a:endParaRPr lang="en-US"/>
          </a:p>
        </p:txBody>
      </p:sp>
    </p:spTree>
    <p:extLst>
      <p:ext uri="{BB962C8B-B14F-4D97-AF65-F5344CB8AC3E}">
        <p14:creationId xmlns:p14="http://schemas.microsoft.com/office/powerpoint/2010/main" val="37185499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_BodySize_and_O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70" y="207555"/>
            <a:ext cx="6248400" cy="6184900"/>
          </a:xfrm>
          <a:prstGeom prst="rect">
            <a:avLst/>
          </a:prstGeom>
        </p:spPr>
      </p:pic>
      <p:sp>
        <p:nvSpPr>
          <p:cNvPr id="2" name="Slide Number Placeholder 1"/>
          <p:cNvSpPr>
            <a:spLocks noGrp="1"/>
          </p:cNvSpPr>
          <p:nvPr>
            <p:ph type="sldNum" sz="quarter" idx="12"/>
          </p:nvPr>
        </p:nvSpPr>
        <p:spPr/>
        <p:txBody>
          <a:bodyPr/>
          <a:lstStyle/>
          <a:p>
            <a:fld id="{1AEC9407-7254-AE43-A0C6-EFE295EC5090}" type="slidenum">
              <a:rPr lang="en-US" smtClean="0"/>
              <a:t>48</a:t>
            </a:fld>
            <a:endParaRPr lang="en-US"/>
          </a:p>
        </p:txBody>
      </p:sp>
      <p:sp>
        <p:nvSpPr>
          <p:cNvPr id="3" name="Rectangle 2"/>
          <p:cNvSpPr/>
          <p:nvPr/>
        </p:nvSpPr>
        <p:spPr>
          <a:xfrm>
            <a:off x="2551814" y="982496"/>
            <a:ext cx="4229063" cy="539174"/>
          </a:xfrm>
          <a:prstGeom prst="rect">
            <a:avLst/>
          </a:prstGeom>
          <a:solidFill>
            <a:schemeClr val="accent3">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95087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341534"/>
            <a:ext cx="8229600" cy="1143000"/>
          </a:xfrm>
        </p:spPr>
        <p:txBody>
          <a:bodyPr>
            <a:normAutofit/>
          </a:bodyPr>
          <a:lstStyle/>
          <a:p>
            <a:r>
              <a:rPr lang="en-US" sz="3200" b="1" dirty="0" err="1" smtClean="0">
                <a:latin typeface="Avenir Black"/>
                <a:cs typeface="Avenir Black"/>
              </a:rPr>
              <a:t>Dyrenes</a:t>
            </a:r>
            <a:r>
              <a:rPr lang="en-US" sz="3200" b="1" dirty="0" smtClean="0">
                <a:latin typeface="Avenir Black"/>
                <a:cs typeface="Avenir Black"/>
              </a:rPr>
              <a:t> </a:t>
            </a:r>
            <a:r>
              <a:rPr lang="en-US" sz="3200" b="1" dirty="0" err="1" smtClean="0">
                <a:latin typeface="Avenir Black"/>
                <a:cs typeface="Avenir Black"/>
              </a:rPr>
              <a:t>tidlige</a:t>
            </a:r>
            <a:r>
              <a:rPr lang="en-US" sz="3200" b="1" dirty="0" smtClean="0">
                <a:latin typeface="Avenir Black"/>
                <a:cs typeface="Avenir Black"/>
              </a:rPr>
              <a:t> </a:t>
            </a:r>
            <a:r>
              <a:rPr lang="en-US" sz="3200" b="1" dirty="0" err="1" smtClean="0">
                <a:latin typeface="Avenir Black"/>
                <a:cs typeface="Avenir Black"/>
              </a:rPr>
              <a:t>udviklingshistorie</a:t>
            </a:r>
            <a:endParaRPr lang="en-US" sz="3200" b="1" dirty="0">
              <a:latin typeface="Avenir Black"/>
              <a:cs typeface="Avenir Black"/>
            </a:endParaRPr>
          </a:p>
        </p:txBody>
      </p:sp>
      <p:cxnSp>
        <p:nvCxnSpPr>
          <p:cNvPr id="11" name="Straight Arrow Connector 10"/>
          <p:cNvCxnSpPr/>
          <p:nvPr/>
        </p:nvCxnSpPr>
        <p:spPr>
          <a:xfrm>
            <a:off x="3289287" y="5520267"/>
            <a:ext cx="2026279" cy="1588"/>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97865" y="5572670"/>
            <a:ext cx="458196" cy="369332"/>
          </a:xfrm>
          <a:prstGeom prst="rect">
            <a:avLst/>
          </a:prstGeom>
          <a:noFill/>
        </p:spPr>
        <p:txBody>
          <a:bodyPr wrap="none" rtlCol="0">
            <a:spAutoFit/>
          </a:bodyPr>
          <a:lstStyle/>
          <a:p>
            <a:r>
              <a:rPr lang="en-US" dirty="0" err="1" smtClean="0">
                <a:latin typeface="Avenir Light"/>
                <a:cs typeface="Avenir Light"/>
              </a:rPr>
              <a:t>tid</a:t>
            </a:r>
            <a:endParaRPr lang="en-US" dirty="0">
              <a:latin typeface="Avenir Light"/>
              <a:cs typeface="Avenir Light"/>
            </a:endParaRPr>
          </a:p>
        </p:txBody>
      </p:sp>
      <p:pic>
        <p:nvPicPr>
          <p:cNvPr id="4" name="Picture 3" descr="NeoproterozoiskTidslinje_201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 y="1753463"/>
            <a:ext cx="9144000" cy="2673740"/>
          </a:xfrm>
          <a:prstGeom prst="rect">
            <a:avLst/>
          </a:prstGeom>
        </p:spPr>
      </p:pic>
    </p:spTree>
    <p:extLst>
      <p:ext uri="{BB962C8B-B14F-4D97-AF65-F5344CB8AC3E}">
        <p14:creationId xmlns:p14="http://schemas.microsoft.com/office/powerpoint/2010/main" val="38670688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70" name="Picture 6" descr="EvolutionOfUniverse.jpeg                                       0009525FMacintosh HD                   B746CC0A:"/>
          <p:cNvPicPr>
            <a:picLocks noChangeAspect="1" noChangeArrowheads="1"/>
          </p:cNvPicPr>
          <p:nvPr/>
        </p:nvPicPr>
        <p:blipFill>
          <a:blip r:embed="rId3"/>
          <a:srcRect/>
          <a:stretch>
            <a:fillRect/>
          </a:stretch>
        </p:blipFill>
        <p:spPr bwMode="auto">
          <a:xfrm>
            <a:off x="1" y="113403"/>
            <a:ext cx="9144000" cy="4521661"/>
          </a:xfrm>
          <a:prstGeom prst="rect">
            <a:avLst/>
          </a:prstGeom>
          <a:noFill/>
        </p:spPr>
      </p:pic>
      <p:sp>
        <p:nvSpPr>
          <p:cNvPr id="11272" name="Rectangle 8"/>
          <p:cNvSpPr>
            <a:spLocks noChangeArrowheads="1"/>
          </p:cNvSpPr>
          <p:nvPr/>
        </p:nvSpPr>
        <p:spPr bwMode="auto">
          <a:xfrm>
            <a:off x="228600" y="6858000"/>
            <a:ext cx="5403850" cy="336550"/>
          </a:xfrm>
          <a:prstGeom prst="rect">
            <a:avLst/>
          </a:prstGeom>
          <a:noFill/>
          <a:ln w="9525">
            <a:noFill/>
            <a:miter lim="800000"/>
            <a:headEnd/>
            <a:tailEnd/>
          </a:ln>
          <a:effectLst/>
        </p:spPr>
        <p:txBody>
          <a:bodyPr wrap="none">
            <a:spAutoFit/>
          </a:bodyPr>
          <a:lstStyle/>
          <a:p>
            <a:r>
              <a:rPr lang="en-US" sz="1600">
                <a:solidFill>
                  <a:srgbClr val="DFF700"/>
                </a:solidFill>
                <a:effectLst/>
                <a:latin typeface="Georgia" pitchFamily="18" charset="0"/>
              </a:rPr>
              <a:t>…men husk på: Videnskab skal kunne falsificeres!</a:t>
            </a:r>
          </a:p>
        </p:txBody>
      </p:sp>
    </p:spTree>
    <p:extLst>
      <p:ext uri="{BB962C8B-B14F-4D97-AF65-F5344CB8AC3E}">
        <p14:creationId xmlns:p14="http://schemas.microsoft.com/office/powerpoint/2010/main" val="272026767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utiful atmosphere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69"/>
            <a:ext cx="9144000" cy="6072188"/>
          </a:xfrm>
          <a:prstGeom prst="rect">
            <a:avLst/>
          </a:prstGeom>
        </p:spPr>
      </p:pic>
      <p:sp>
        <p:nvSpPr>
          <p:cNvPr id="2" name="Title 1"/>
          <p:cNvSpPr>
            <a:spLocks noGrp="1"/>
          </p:cNvSpPr>
          <p:nvPr>
            <p:ph type="title"/>
          </p:nvPr>
        </p:nvSpPr>
        <p:spPr/>
        <p:txBody>
          <a:bodyPr/>
          <a:lstStyle/>
          <a:p>
            <a:pPr algn="l"/>
            <a:r>
              <a:rPr lang="en-US" b="1" dirty="0" err="1" smtClean="0">
                <a:solidFill>
                  <a:schemeClr val="bg1"/>
                </a:solidFill>
              </a:rPr>
              <a:t>Sammenfatning</a:t>
            </a:r>
            <a:endParaRPr lang="en-US" b="1" dirty="0">
              <a:solidFill>
                <a:schemeClr val="bg1"/>
              </a:solidFill>
            </a:endParaRPr>
          </a:p>
        </p:txBody>
      </p:sp>
      <p:sp>
        <p:nvSpPr>
          <p:cNvPr id="3" name="Content Placeholder 2"/>
          <p:cNvSpPr>
            <a:spLocks noGrp="1"/>
          </p:cNvSpPr>
          <p:nvPr>
            <p:ph idx="1"/>
          </p:nvPr>
        </p:nvSpPr>
        <p:spPr>
          <a:xfrm>
            <a:off x="457200" y="1417638"/>
            <a:ext cx="8229600" cy="4525963"/>
          </a:xfrm>
        </p:spPr>
        <p:txBody>
          <a:bodyPr>
            <a:normAutofit fontScale="62500" lnSpcReduction="20000"/>
          </a:bodyPr>
          <a:lstStyle/>
          <a:p>
            <a:pPr>
              <a:lnSpc>
                <a:spcPct val="150000"/>
              </a:lnSpc>
              <a:buFont typeface="Wingdings" charset="2"/>
              <a:buChar char="Ø"/>
            </a:pPr>
            <a:r>
              <a:rPr lang="en-US" sz="2400" dirty="0">
                <a:solidFill>
                  <a:srgbClr val="FFFFFF"/>
                </a:solidFill>
              </a:rPr>
              <a:t>Livet </a:t>
            </a:r>
            <a:r>
              <a:rPr lang="en-US" sz="2400" dirty="0" err="1">
                <a:solidFill>
                  <a:srgbClr val="FFFFFF"/>
                </a:solidFill>
              </a:rPr>
              <a:t>har</a:t>
            </a:r>
            <a:r>
              <a:rPr lang="en-US" sz="2400" dirty="0">
                <a:solidFill>
                  <a:srgbClr val="FFFFFF"/>
                </a:solidFill>
              </a:rPr>
              <a:t> </a:t>
            </a:r>
            <a:r>
              <a:rPr lang="en-US" sz="2400" dirty="0" err="1">
                <a:solidFill>
                  <a:srgbClr val="FFFFFF"/>
                </a:solidFill>
              </a:rPr>
              <a:t>udviklet</a:t>
            </a:r>
            <a:r>
              <a:rPr lang="en-US" sz="2400" dirty="0">
                <a:solidFill>
                  <a:srgbClr val="FFFFFF"/>
                </a:solidFill>
              </a:rPr>
              <a:t> sig </a:t>
            </a:r>
            <a:r>
              <a:rPr lang="en-US" sz="2400" dirty="0" err="1">
                <a:solidFill>
                  <a:srgbClr val="FFFFFF"/>
                </a:solidFill>
              </a:rPr>
              <a:t>på</a:t>
            </a:r>
            <a:r>
              <a:rPr lang="en-US" sz="2400" dirty="0">
                <a:solidFill>
                  <a:srgbClr val="FFFFFF"/>
                </a:solidFill>
              </a:rPr>
              <a:t> </a:t>
            </a:r>
            <a:r>
              <a:rPr lang="en-US" sz="2400" dirty="0" err="1">
                <a:solidFill>
                  <a:srgbClr val="FFFFFF"/>
                </a:solidFill>
              </a:rPr>
              <a:t>Jorden</a:t>
            </a:r>
            <a:r>
              <a:rPr lang="en-US" sz="2400" dirty="0">
                <a:solidFill>
                  <a:srgbClr val="FFFFFF"/>
                </a:solidFill>
              </a:rPr>
              <a:t> </a:t>
            </a:r>
            <a:r>
              <a:rPr lang="en-US" sz="2400" dirty="0" err="1" smtClean="0">
                <a:solidFill>
                  <a:srgbClr val="FFFFFF"/>
                </a:solidFill>
              </a:rPr>
              <a:t>igennem</a:t>
            </a:r>
            <a:r>
              <a:rPr lang="en-US" sz="2400" dirty="0" smtClean="0">
                <a:solidFill>
                  <a:srgbClr val="FFFFFF"/>
                </a:solidFill>
              </a:rPr>
              <a:t> </a:t>
            </a:r>
            <a:r>
              <a:rPr lang="en-US" sz="2400" dirty="0">
                <a:solidFill>
                  <a:srgbClr val="FFFFFF"/>
                </a:solidFill>
              </a:rPr>
              <a:t>mere end 3,5 </a:t>
            </a:r>
            <a:r>
              <a:rPr lang="en-US" sz="2400" dirty="0" err="1">
                <a:solidFill>
                  <a:srgbClr val="FFFFFF"/>
                </a:solidFill>
              </a:rPr>
              <a:t>mia</a:t>
            </a:r>
            <a:r>
              <a:rPr lang="en-US" sz="2400" dirty="0">
                <a:solidFill>
                  <a:srgbClr val="FFFFFF"/>
                </a:solidFill>
              </a:rPr>
              <a:t>. </a:t>
            </a:r>
            <a:r>
              <a:rPr lang="en-US" sz="2400" dirty="0" err="1" smtClean="0">
                <a:solidFill>
                  <a:srgbClr val="FFFFFF"/>
                </a:solidFill>
              </a:rPr>
              <a:t>år</a:t>
            </a:r>
            <a:endParaRPr lang="en-US" sz="2400" dirty="0">
              <a:solidFill>
                <a:srgbClr val="FFFFFF"/>
              </a:solidFill>
            </a:endParaRPr>
          </a:p>
          <a:p>
            <a:pPr>
              <a:lnSpc>
                <a:spcPct val="150000"/>
              </a:lnSpc>
              <a:buFont typeface="Wingdings" charset="2"/>
              <a:buChar char="Ø"/>
            </a:pPr>
            <a:r>
              <a:rPr lang="en-US" sz="2400" dirty="0" smtClean="0">
                <a:solidFill>
                  <a:srgbClr val="FFFFFF"/>
                </a:solidFill>
              </a:rPr>
              <a:t>Alt liv </a:t>
            </a:r>
            <a:r>
              <a:rPr lang="en-US" sz="2400" dirty="0" err="1" smtClean="0">
                <a:solidFill>
                  <a:srgbClr val="FFFFFF"/>
                </a:solidFill>
              </a:rPr>
              <a:t>har</a:t>
            </a:r>
            <a:r>
              <a:rPr lang="en-US" sz="2400" dirty="0" smtClean="0">
                <a:solidFill>
                  <a:srgbClr val="FFFFFF"/>
                </a:solidFill>
              </a:rPr>
              <a:t> en </a:t>
            </a:r>
            <a:r>
              <a:rPr lang="en-US" sz="2400" dirty="0" err="1" smtClean="0">
                <a:solidFill>
                  <a:srgbClr val="FFFFFF"/>
                </a:solidFill>
              </a:rPr>
              <a:t>fælles</a:t>
            </a:r>
            <a:r>
              <a:rPr lang="en-US" sz="2400" dirty="0" smtClean="0">
                <a:solidFill>
                  <a:srgbClr val="FFFFFF"/>
                </a:solidFill>
              </a:rPr>
              <a:t> </a:t>
            </a:r>
            <a:r>
              <a:rPr lang="en-US" sz="2400" dirty="0" err="1" smtClean="0">
                <a:solidFill>
                  <a:srgbClr val="FFFFFF"/>
                </a:solidFill>
              </a:rPr>
              <a:t>stamfader</a:t>
            </a:r>
            <a:r>
              <a:rPr lang="en-US" sz="2400" dirty="0" smtClean="0">
                <a:solidFill>
                  <a:srgbClr val="FFFFFF"/>
                </a:solidFill>
              </a:rPr>
              <a:t>: LUCA</a:t>
            </a:r>
          </a:p>
          <a:p>
            <a:pPr>
              <a:lnSpc>
                <a:spcPct val="150000"/>
              </a:lnSpc>
              <a:buFont typeface="Wingdings" charset="2"/>
              <a:buChar char="Ø"/>
            </a:pPr>
            <a:r>
              <a:rPr lang="en-US" sz="2400" dirty="0" err="1" smtClean="0">
                <a:solidFill>
                  <a:srgbClr val="FFFFFF"/>
                </a:solidFill>
              </a:rPr>
              <a:t>Det</a:t>
            </a:r>
            <a:r>
              <a:rPr lang="en-US" sz="2400" dirty="0" smtClean="0">
                <a:solidFill>
                  <a:srgbClr val="FFFFFF"/>
                </a:solidFill>
              </a:rPr>
              <a:t> </a:t>
            </a:r>
            <a:r>
              <a:rPr lang="en-US" sz="2400" dirty="0" err="1" smtClean="0">
                <a:solidFill>
                  <a:srgbClr val="FFFFFF"/>
                </a:solidFill>
              </a:rPr>
              <a:t>første</a:t>
            </a:r>
            <a:r>
              <a:rPr lang="en-US" sz="2400" dirty="0" smtClean="0">
                <a:solidFill>
                  <a:srgbClr val="FFFFFF"/>
                </a:solidFill>
              </a:rPr>
              <a:t> liv </a:t>
            </a:r>
            <a:r>
              <a:rPr lang="en-US" sz="2400" dirty="0" err="1" smtClean="0">
                <a:solidFill>
                  <a:srgbClr val="FFFFFF"/>
                </a:solidFill>
              </a:rPr>
              <a:t>var</a:t>
            </a:r>
            <a:r>
              <a:rPr lang="en-US" sz="2400" dirty="0" smtClean="0">
                <a:solidFill>
                  <a:srgbClr val="FFFFFF"/>
                </a:solidFill>
              </a:rPr>
              <a:t> </a:t>
            </a:r>
            <a:r>
              <a:rPr lang="en-US" sz="2400" dirty="0" err="1" smtClean="0">
                <a:solidFill>
                  <a:srgbClr val="FFFFFF"/>
                </a:solidFill>
              </a:rPr>
              <a:t>mikrobielt</a:t>
            </a:r>
            <a:r>
              <a:rPr lang="en-US" sz="2400" dirty="0" smtClean="0">
                <a:solidFill>
                  <a:srgbClr val="FFFFFF"/>
                </a:solidFill>
              </a:rPr>
              <a:t>. </a:t>
            </a:r>
          </a:p>
          <a:p>
            <a:pPr>
              <a:lnSpc>
                <a:spcPct val="150000"/>
              </a:lnSpc>
              <a:buFont typeface="Wingdings" charset="2"/>
              <a:buChar char="Ø"/>
            </a:pPr>
            <a:r>
              <a:rPr lang="en-US" sz="2400" dirty="0" err="1" smtClean="0">
                <a:solidFill>
                  <a:srgbClr val="FFFFFF"/>
                </a:solidFill>
              </a:rPr>
              <a:t>Disse</a:t>
            </a:r>
            <a:r>
              <a:rPr lang="en-US" sz="2400" dirty="0" smtClean="0">
                <a:solidFill>
                  <a:srgbClr val="FFFFFF"/>
                </a:solidFill>
              </a:rPr>
              <a:t> </a:t>
            </a:r>
            <a:r>
              <a:rPr lang="en-US" sz="2400" dirty="0" err="1" smtClean="0">
                <a:solidFill>
                  <a:srgbClr val="FFFFFF"/>
                </a:solidFill>
              </a:rPr>
              <a:t>celler</a:t>
            </a:r>
            <a:r>
              <a:rPr lang="en-US" sz="2400" dirty="0" smtClean="0">
                <a:solidFill>
                  <a:srgbClr val="FFFFFF"/>
                </a:solidFill>
              </a:rPr>
              <a:t> </a:t>
            </a:r>
            <a:r>
              <a:rPr lang="en-US" sz="2400" dirty="0" err="1" smtClean="0">
                <a:solidFill>
                  <a:srgbClr val="FFFFFF"/>
                </a:solidFill>
              </a:rPr>
              <a:t>kunne</a:t>
            </a:r>
            <a:r>
              <a:rPr lang="en-US" sz="2400" dirty="0" smtClean="0">
                <a:solidFill>
                  <a:srgbClr val="FFFFFF"/>
                </a:solidFill>
              </a:rPr>
              <a:t> </a:t>
            </a:r>
            <a:r>
              <a:rPr lang="en-US" sz="2400" dirty="0" err="1" smtClean="0">
                <a:solidFill>
                  <a:srgbClr val="FFFFFF"/>
                </a:solidFill>
              </a:rPr>
              <a:t>både</a:t>
            </a:r>
            <a:r>
              <a:rPr lang="en-US" sz="2400" dirty="0" smtClean="0">
                <a:solidFill>
                  <a:srgbClr val="FFFFFF"/>
                </a:solidFill>
              </a:rPr>
              <a:t> </a:t>
            </a:r>
            <a:r>
              <a:rPr lang="en-US" sz="2400" dirty="0" err="1" smtClean="0">
                <a:solidFill>
                  <a:srgbClr val="FFFFFF"/>
                </a:solidFill>
              </a:rPr>
              <a:t>replikere</a:t>
            </a:r>
            <a:r>
              <a:rPr lang="en-US" sz="2400" dirty="0" smtClean="0">
                <a:solidFill>
                  <a:srgbClr val="FFFFFF"/>
                </a:solidFill>
              </a:rPr>
              <a:t> </a:t>
            </a:r>
            <a:r>
              <a:rPr lang="en-US" sz="2400" dirty="0" err="1" smtClean="0">
                <a:solidFill>
                  <a:srgbClr val="FFFFFF"/>
                </a:solidFill>
              </a:rPr>
              <a:t>og</a:t>
            </a:r>
            <a:r>
              <a:rPr lang="en-US" sz="2400" dirty="0" smtClean="0">
                <a:solidFill>
                  <a:srgbClr val="FFFFFF"/>
                </a:solidFill>
              </a:rPr>
              <a:t> </a:t>
            </a:r>
            <a:r>
              <a:rPr lang="en-US" sz="2400" dirty="0" err="1" smtClean="0">
                <a:solidFill>
                  <a:srgbClr val="FFFFFF"/>
                </a:solidFill>
              </a:rPr>
              <a:t>omsætte</a:t>
            </a:r>
            <a:r>
              <a:rPr lang="en-US" sz="2400" dirty="0" smtClean="0">
                <a:solidFill>
                  <a:srgbClr val="FFFFFF"/>
                </a:solidFill>
              </a:rPr>
              <a:t> </a:t>
            </a:r>
            <a:r>
              <a:rPr lang="en-US" sz="2400" dirty="0" err="1" smtClean="0">
                <a:solidFill>
                  <a:srgbClr val="FFFFFF"/>
                </a:solidFill>
              </a:rPr>
              <a:t>energi</a:t>
            </a:r>
            <a:endParaRPr lang="en-US" sz="2400" dirty="0" smtClean="0">
              <a:solidFill>
                <a:srgbClr val="FFFFFF"/>
              </a:solidFill>
            </a:endParaRPr>
          </a:p>
          <a:p>
            <a:pPr>
              <a:lnSpc>
                <a:spcPct val="150000"/>
              </a:lnSpc>
              <a:buFont typeface="Wingdings" charset="2"/>
              <a:buChar char="Ø"/>
            </a:pPr>
            <a:r>
              <a:rPr lang="en-US" sz="2400" dirty="0" err="1" smtClean="0"/>
              <a:t>Energien</a:t>
            </a:r>
            <a:r>
              <a:rPr lang="en-US" sz="2400" dirty="0" smtClean="0"/>
              <a:t> </a:t>
            </a:r>
            <a:r>
              <a:rPr lang="en-US" sz="2400" dirty="0" err="1" smtClean="0"/>
              <a:t>fandtes</a:t>
            </a:r>
            <a:r>
              <a:rPr lang="en-US" sz="2400" dirty="0" smtClean="0"/>
              <a:t> </a:t>
            </a:r>
            <a:r>
              <a:rPr lang="en-US" sz="2400" dirty="0" err="1" smtClean="0"/>
              <a:t>allerede</a:t>
            </a:r>
            <a:r>
              <a:rPr lang="en-US" sz="2400" dirty="0" smtClean="0"/>
              <a:t> </a:t>
            </a:r>
            <a:r>
              <a:rPr lang="en-US" sz="2400" dirty="0" err="1" smtClean="0"/>
              <a:t>i</a:t>
            </a:r>
            <a:r>
              <a:rPr lang="en-US" sz="2400" dirty="0" smtClean="0"/>
              <a:t> form </a:t>
            </a:r>
            <a:r>
              <a:rPr lang="en-US" sz="2400" dirty="0" err="1" smtClean="0"/>
              <a:t>af</a:t>
            </a:r>
            <a:r>
              <a:rPr lang="en-US" sz="2400" dirty="0" smtClean="0"/>
              <a:t> </a:t>
            </a:r>
            <a:r>
              <a:rPr lang="en-US" sz="2400" dirty="0" err="1" smtClean="0"/>
              <a:t>geokemiske</a:t>
            </a:r>
            <a:r>
              <a:rPr lang="en-US" sz="2400" dirty="0" smtClean="0"/>
              <a:t> </a:t>
            </a:r>
            <a:r>
              <a:rPr lang="en-US" sz="2400" dirty="0" err="1" smtClean="0"/>
              <a:t>reaktioner</a:t>
            </a:r>
            <a:r>
              <a:rPr lang="en-US" sz="2400" dirty="0" smtClean="0"/>
              <a:t>, der </a:t>
            </a:r>
            <a:r>
              <a:rPr lang="en-US" sz="2400" dirty="0" err="1" smtClean="0"/>
              <a:t>alligevel</a:t>
            </a:r>
            <a:r>
              <a:rPr lang="en-US" sz="2400" dirty="0" smtClean="0"/>
              <a:t> </a:t>
            </a:r>
            <a:r>
              <a:rPr lang="en-US" sz="2400" dirty="0" err="1" smtClean="0"/>
              <a:t>foregik</a:t>
            </a:r>
            <a:r>
              <a:rPr lang="en-US" sz="2400" dirty="0" smtClean="0"/>
              <a:t> </a:t>
            </a:r>
            <a:r>
              <a:rPr lang="en-US" sz="2400" dirty="0" err="1" smtClean="0"/>
              <a:t>i</a:t>
            </a:r>
            <a:r>
              <a:rPr lang="en-US" sz="2400" dirty="0" smtClean="0"/>
              <a:t> </a:t>
            </a:r>
            <a:r>
              <a:rPr lang="en-US" sz="2400" dirty="0" err="1" smtClean="0"/>
              <a:t>miljøet</a:t>
            </a:r>
            <a:r>
              <a:rPr lang="en-US" sz="2400" dirty="0" smtClean="0"/>
              <a:t>, men </a:t>
            </a:r>
            <a:r>
              <a:rPr lang="en-US" sz="2400" dirty="0" err="1" smtClean="0"/>
              <a:t>cellerne</a:t>
            </a:r>
            <a:r>
              <a:rPr lang="en-US" sz="2400" dirty="0" smtClean="0"/>
              <a:t> </a:t>
            </a:r>
            <a:r>
              <a:rPr lang="en-US" sz="2400" dirty="0" err="1" smtClean="0"/>
              <a:t>havde</a:t>
            </a:r>
            <a:r>
              <a:rPr lang="en-US" sz="2400" dirty="0" smtClean="0"/>
              <a:t> </a:t>
            </a:r>
            <a:r>
              <a:rPr lang="en-US" sz="2400" dirty="0" err="1" smtClean="0"/>
              <a:t>enzymer</a:t>
            </a:r>
            <a:r>
              <a:rPr lang="en-US" sz="2400" dirty="0" smtClean="0"/>
              <a:t> </a:t>
            </a:r>
            <a:r>
              <a:rPr lang="en-US" sz="2400" dirty="0" err="1" smtClean="0"/>
              <a:t>og</a:t>
            </a:r>
            <a:r>
              <a:rPr lang="en-US" sz="2400" dirty="0" smtClean="0"/>
              <a:t> </a:t>
            </a:r>
            <a:r>
              <a:rPr lang="en-US" sz="2400" dirty="0" err="1" smtClean="0"/>
              <a:t>kunne</a:t>
            </a:r>
            <a:r>
              <a:rPr lang="en-US" sz="2400" dirty="0" smtClean="0"/>
              <a:t> </a:t>
            </a:r>
            <a:r>
              <a:rPr lang="en-US" sz="2400" dirty="0" err="1" smtClean="0"/>
              <a:t>få</a:t>
            </a:r>
            <a:r>
              <a:rPr lang="en-US" sz="2400" dirty="0" smtClean="0"/>
              <a:t> </a:t>
            </a:r>
            <a:r>
              <a:rPr lang="en-US" sz="2400" dirty="0" err="1" smtClean="0"/>
              <a:t>reaktionerne</a:t>
            </a:r>
            <a:r>
              <a:rPr lang="en-US" sz="2400" dirty="0" smtClean="0"/>
              <a:t> </a:t>
            </a:r>
            <a:r>
              <a:rPr lang="en-US" sz="2400" dirty="0" err="1" smtClean="0"/>
              <a:t>til</a:t>
            </a:r>
            <a:r>
              <a:rPr lang="en-US" sz="2400" dirty="0" smtClean="0"/>
              <a:t> at </a:t>
            </a:r>
            <a:r>
              <a:rPr lang="en-US" sz="2400" dirty="0" err="1" smtClean="0"/>
              <a:t>gå</a:t>
            </a:r>
            <a:r>
              <a:rPr lang="en-US" sz="2400" dirty="0" smtClean="0"/>
              <a:t> </a:t>
            </a:r>
            <a:r>
              <a:rPr lang="en-US" sz="2400" dirty="0" err="1" smtClean="0"/>
              <a:t>hurtigere</a:t>
            </a:r>
            <a:r>
              <a:rPr lang="en-US" sz="2400" dirty="0" smtClean="0"/>
              <a:t>. </a:t>
            </a:r>
          </a:p>
          <a:p>
            <a:pPr>
              <a:lnSpc>
                <a:spcPct val="150000"/>
              </a:lnSpc>
              <a:buFont typeface="Wingdings" charset="2"/>
              <a:buChar char="Ø"/>
            </a:pPr>
            <a:r>
              <a:rPr lang="en-US" sz="2400" dirty="0" err="1"/>
              <a:t>Mikrobiel</a:t>
            </a:r>
            <a:r>
              <a:rPr lang="en-US" sz="2400" dirty="0"/>
              <a:t> </a:t>
            </a:r>
            <a:r>
              <a:rPr lang="en-US" sz="2400" dirty="0" err="1"/>
              <a:t>vækst</a:t>
            </a:r>
            <a:r>
              <a:rPr lang="en-US" sz="2400" dirty="0"/>
              <a:t> </a:t>
            </a:r>
            <a:r>
              <a:rPr lang="en-US" sz="2400" dirty="0" err="1"/>
              <a:t>er</a:t>
            </a:r>
            <a:r>
              <a:rPr lang="en-US" sz="2400" dirty="0"/>
              <a:t> </a:t>
            </a:r>
            <a:r>
              <a:rPr lang="en-US" sz="2400" dirty="0" err="1" smtClean="0"/>
              <a:t>eksponentiel</a:t>
            </a:r>
            <a:r>
              <a:rPr lang="en-US" sz="2400" dirty="0" smtClean="0"/>
              <a:t>. </a:t>
            </a:r>
            <a:r>
              <a:rPr lang="en-US" sz="2400" dirty="0" err="1" smtClean="0"/>
              <a:t>Livets</a:t>
            </a:r>
            <a:r>
              <a:rPr lang="en-US" sz="2400" dirty="0" smtClean="0"/>
              <a:t> </a:t>
            </a:r>
            <a:r>
              <a:rPr lang="en-US" sz="2400" dirty="0" err="1" smtClean="0"/>
              <a:t>kraft</a:t>
            </a:r>
            <a:r>
              <a:rPr lang="en-US" sz="2400" dirty="0" smtClean="0"/>
              <a:t> </a:t>
            </a:r>
            <a:r>
              <a:rPr lang="en-US" sz="2400" dirty="0" err="1" smtClean="0"/>
              <a:t>er</a:t>
            </a:r>
            <a:r>
              <a:rPr lang="en-US" sz="2400" dirty="0" smtClean="0"/>
              <a:t> </a:t>
            </a:r>
            <a:r>
              <a:rPr lang="en-US" sz="2400" dirty="0" err="1" smtClean="0"/>
              <a:t>overvældende</a:t>
            </a:r>
            <a:r>
              <a:rPr lang="en-US" sz="2400" dirty="0"/>
              <a:t>!</a:t>
            </a:r>
          </a:p>
          <a:p>
            <a:pPr>
              <a:lnSpc>
                <a:spcPct val="150000"/>
              </a:lnSpc>
              <a:buFont typeface="Wingdings" charset="2"/>
              <a:buChar char="Ø"/>
            </a:pPr>
            <a:r>
              <a:rPr lang="en-US" sz="2400" dirty="0" err="1" smtClean="0"/>
              <a:t>Affaldsprodukter</a:t>
            </a:r>
            <a:r>
              <a:rPr lang="en-US" sz="2400" dirty="0" smtClean="0"/>
              <a:t> </a:t>
            </a:r>
            <a:r>
              <a:rPr lang="en-US" sz="2400" dirty="0" err="1" smtClean="0"/>
              <a:t>påvirker</a:t>
            </a:r>
            <a:r>
              <a:rPr lang="en-US" sz="2400" dirty="0" smtClean="0"/>
              <a:t> </a:t>
            </a:r>
            <a:r>
              <a:rPr lang="en-US" sz="2400" dirty="0" err="1" smtClean="0"/>
              <a:t>nærmiljøet</a:t>
            </a:r>
            <a:r>
              <a:rPr lang="en-US" sz="2400" dirty="0" smtClean="0"/>
              <a:t> </a:t>
            </a:r>
            <a:r>
              <a:rPr lang="en-US" sz="2400" dirty="0" err="1" smtClean="0"/>
              <a:t>og</a:t>
            </a:r>
            <a:r>
              <a:rPr lang="en-US" sz="2400" dirty="0" smtClean="0"/>
              <a:t> </a:t>
            </a:r>
            <a:r>
              <a:rPr lang="en-US" sz="2400" dirty="0" err="1" smtClean="0"/>
              <a:t>evolutionen</a:t>
            </a:r>
            <a:r>
              <a:rPr lang="en-US" sz="2400" dirty="0" smtClean="0"/>
              <a:t>. </a:t>
            </a:r>
          </a:p>
          <a:p>
            <a:pPr>
              <a:lnSpc>
                <a:spcPct val="150000"/>
              </a:lnSpc>
              <a:buFont typeface="Wingdings" charset="2"/>
              <a:buChar char="Ø"/>
            </a:pPr>
            <a:r>
              <a:rPr lang="en-US" sz="2400" dirty="0" err="1" smtClean="0"/>
              <a:t>Cyanobakterierne</a:t>
            </a:r>
            <a:r>
              <a:rPr lang="en-US" sz="2400" dirty="0" smtClean="0"/>
              <a:t> </a:t>
            </a:r>
            <a:r>
              <a:rPr lang="en-US" sz="2400" dirty="0" err="1" smtClean="0"/>
              <a:t>påvirkede</a:t>
            </a:r>
            <a:r>
              <a:rPr lang="en-US" sz="2400" dirty="0" smtClean="0"/>
              <a:t> </a:t>
            </a:r>
            <a:r>
              <a:rPr lang="en-US" sz="2400" dirty="0" err="1" smtClean="0"/>
              <a:t>endda</a:t>
            </a:r>
            <a:r>
              <a:rPr lang="en-US" sz="2400" dirty="0" smtClean="0"/>
              <a:t> </a:t>
            </a:r>
            <a:r>
              <a:rPr lang="en-US" sz="2400" dirty="0" err="1" smtClean="0"/>
              <a:t>det</a:t>
            </a:r>
            <a:r>
              <a:rPr lang="en-US" sz="2400" dirty="0" smtClean="0"/>
              <a:t> </a:t>
            </a:r>
            <a:r>
              <a:rPr lang="en-US" sz="2400" dirty="0" err="1" smtClean="0"/>
              <a:t>globale</a:t>
            </a:r>
            <a:r>
              <a:rPr lang="en-US" sz="2400" dirty="0" smtClean="0"/>
              <a:t> </a:t>
            </a:r>
            <a:r>
              <a:rPr lang="en-US" sz="2400" dirty="0" err="1" smtClean="0"/>
              <a:t>miljø</a:t>
            </a:r>
            <a:r>
              <a:rPr lang="en-US" sz="2400" dirty="0" smtClean="0"/>
              <a:t>. De </a:t>
            </a:r>
            <a:r>
              <a:rPr lang="en-US" sz="2400" dirty="0" err="1" smtClean="0"/>
              <a:t>frigav</a:t>
            </a:r>
            <a:r>
              <a:rPr lang="en-US" sz="2400" dirty="0" smtClean="0"/>
              <a:t> O</a:t>
            </a:r>
            <a:r>
              <a:rPr lang="en-US" sz="2400" baseline="-25000" dirty="0" smtClean="0"/>
              <a:t>2 </a:t>
            </a:r>
            <a:r>
              <a:rPr lang="en-US" sz="2400" dirty="0" smtClean="0"/>
              <a:t> </a:t>
            </a:r>
            <a:r>
              <a:rPr lang="en-US" sz="2400" dirty="0" err="1" smtClean="0"/>
              <a:t>til</a:t>
            </a:r>
            <a:r>
              <a:rPr lang="en-US" sz="2400" dirty="0" smtClean="0"/>
              <a:t> </a:t>
            </a:r>
            <a:r>
              <a:rPr lang="en-US" sz="2400" dirty="0" err="1" smtClean="0"/>
              <a:t>havet</a:t>
            </a:r>
            <a:r>
              <a:rPr lang="en-US" sz="2400" dirty="0" smtClean="0"/>
              <a:t> </a:t>
            </a:r>
            <a:r>
              <a:rPr lang="en-US" sz="2400" dirty="0" err="1" smtClean="0"/>
              <a:t>og</a:t>
            </a:r>
            <a:r>
              <a:rPr lang="en-US" sz="2400" dirty="0" smtClean="0"/>
              <a:t> </a:t>
            </a:r>
            <a:r>
              <a:rPr lang="en-US" sz="2400" dirty="0" err="1" smtClean="0"/>
              <a:t>atmosfæren</a:t>
            </a:r>
            <a:r>
              <a:rPr lang="en-US" sz="2400" dirty="0" smtClean="0"/>
              <a:t>.</a:t>
            </a:r>
          </a:p>
          <a:p>
            <a:pPr>
              <a:lnSpc>
                <a:spcPct val="150000"/>
              </a:lnSpc>
              <a:buFont typeface="Wingdings" charset="2"/>
              <a:buChar char="Ø"/>
            </a:pPr>
            <a:r>
              <a:rPr lang="en-US" sz="2400" dirty="0" err="1" smtClean="0"/>
              <a:t>Iltniveauet</a:t>
            </a:r>
            <a:r>
              <a:rPr lang="en-US" sz="2400" dirty="0" smtClean="0"/>
              <a:t> </a:t>
            </a:r>
            <a:r>
              <a:rPr lang="en-US" sz="2400" dirty="0" err="1" smtClean="0"/>
              <a:t>forblev</a:t>
            </a:r>
            <a:r>
              <a:rPr lang="en-US" sz="2400" dirty="0" smtClean="0"/>
              <a:t> dog </a:t>
            </a:r>
            <a:r>
              <a:rPr lang="en-US" sz="2400" dirty="0" err="1" smtClean="0"/>
              <a:t>lavt</a:t>
            </a:r>
            <a:r>
              <a:rPr lang="en-US" sz="2400" dirty="0" smtClean="0"/>
              <a:t> </a:t>
            </a:r>
            <a:r>
              <a:rPr lang="en-US" sz="2400" dirty="0" err="1" smtClean="0"/>
              <a:t>og</a:t>
            </a:r>
            <a:r>
              <a:rPr lang="en-US" sz="2400" dirty="0" smtClean="0"/>
              <a:t>/</a:t>
            </a:r>
            <a:r>
              <a:rPr lang="en-US" sz="2400" dirty="0" err="1" smtClean="0"/>
              <a:t>eller</a:t>
            </a:r>
            <a:r>
              <a:rPr lang="en-US" sz="2400" dirty="0" smtClean="0"/>
              <a:t> for </a:t>
            </a:r>
            <a:r>
              <a:rPr lang="en-US" sz="2400" dirty="0" err="1" smtClean="0"/>
              <a:t>ustabilt</a:t>
            </a:r>
            <a:r>
              <a:rPr lang="en-US" sz="2400" dirty="0" smtClean="0"/>
              <a:t>.</a:t>
            </a:r>
          </a:p>
          <a:p>
            <a:pPr>
              <a:lnSpc>
                <a:spcPct val="150000"/>
              </a:lnSpc>
              <a:buFont typeface="Wingdings" charset="2"/>
              <a:buChar char="Ø"/>
            </a:pPr>
            <a:r>
              <a:rPr lang="en-US" sz="2400" dirty="0" smtClean="0"/>
              <a:t>For 0,55 </a:t>
            </a:r>
            <a:r>
              <a:rPr lang="en-US" sz="2400" dirty="0" err="1" smtClean="0"/>
              <a:t>mia</a:t>
            </a:r>
            <a:r>
              <a:rPr lang="en-US" sz="2400" dirty="0" smtClean="0"/>
              <a:t>. </a:t>
            </a:r>
            <a:r>
              <a:rPr lang="en-US" sz="2400" dirty="0" err="1" smtClean="0"/>
              <a:t>år</a:t>
            </a:r>
            <a:r>
              <a:rPr lang="en-US" sz="2400" dirty="0" smtClean="0"/>
              <a:t> </a:t>
            </a:r>
            <a:r>
              <a:rPr lang="en-US" sz="2400" dirty="0" err="1" smtClean="0"/>
              <a:t>siden</a:t>
            </a:r>
            <a:r>
              <a:rPr lang="en-US" sz="2400" dirty="0" smtClean="0"/>
              <a:t> </a:t>
            </a:r>
            <a:r>
              <a:rPr lang="en-US" sz="2400" dirty="0" err="1" smtClean="0"/>
              <a:t>opstod</a:t>
            </a:r>
            <a:r>
              <a:rPr lang="en-US" sz="2400" dirty="0" smtClean="0"/>
              <a:t> </a:t>
            </a:r>
            <a:r>
              <a:rPr lang="en-US" sz="2400" dirty="0" err="1" smtClean="0"/>
              <a:t>bevægelige</a:t>
            </a:r>
            <a:r>
              <a:rPr lang="en-US" sz="2400" dirty="0" smtClean="0"/>
              <a:t> </a:t>
            </a:r>
            <a:r>
              <a:rPr lang="en-US" sz="2400" dirty="0" err="1" smtClean="0"/>
              <a:t>dyr</a:t>
            </a:r>
            <a:r>
              <a:rPr lang="en-US" sz="2400" dirty="0" smtClean="0"/>
              <a:t>.</a:t>
            </a:r>
          </a:p>
          <a:p>
            <a:pPr>
              <a:lnSpc>
                <a:spcPct val="150000"/>
              </a:lnSpc>
              <a:buFont typeface="Wingdings" charset="2"/>
              <a:buChar char="Ø"/>
            </a:pPr>
            <a:r>
              <a:rPr lang="en-US" sz="2400" dirty="0" err="1" smtClean="0"/>
              <a:t>Dyrs</a:t>
            </a:r>
            <a:r>
              <a:rPr lang="en-US" sz="2400" dirty="0" smtClean="0"/>
              <a:t> graven </a:t>
            </a:r>
            <a:r>
              <a:rPr lang="en-US" sz="2400" dirty="0" err="1" smtClean="0"/>
              <a:t>og</a:t>
            </a:r>
            <a:r>
              <a:rPr lang="en-US" sz="2400" dirty="0" smtClean="0"/>
              <a:t> </a:t>
            </a:r>
            <a:r>
              <a:rPr lang="en-US" sz="2400" dirty="0" err="1" smtClean="0"/>
              <a:t>deres</a:t>
            </a:r>
            <a:r>
              <a:rPr lang="en-US" sz="2400" dirty="0" smtClean="0"/>
              <a:t> </a:t>
            </a:r>
            <a:r>
              <a:rPr lang="en-US" sz="2400" dirty="0" err="1" smtClean="0"/>
              <a:t>tarmsystem</a:t>
            </a:r>
            <a:r>
              <a:rPr lang="en-US" sz="2400" dirty="0" smtClean="0"/>
              <a:t> </a:t>
            </a:r>
            <a:r>
              <a:rPr lang="en-US" sz="2400" dirty="0" err="1" smtClean="0"/>
              <a:t>har</a:t>
            </a:r>
            <a:r>
              <a:rPr lang="en-US" sz="2400" dirty="0" smtClean="0"/>
              <a:t> en </a:t>
            </a:r>
            <a:r>
              <a:rPr lang="en-US" sz="2400" dirty="0" err="1" smtClean="0"/>
              <a:t>effekt</a:t>
            </a:r>
            <a:r>
              <a:rPr lang="en-US" sz="2400" dirty="0" smtClean="0"/>
              <a:t> </a:t>
            </a:r>
            <a:r>
              <a:rPr lang="en-US" sz="2400" dirty="0" err="1" smtClean="0"/>
              <a:t>på</a:t>
            </a:r>
            <a:r>
              <a:rPr lang="en-US" sz="2400" dirty="0" smtClean="0"/>
              <a:t> </a:t>
            </a:r>
            <a:r>
              <a:rPr lang="en-US" sz="2400" dirty="0" err="1" smtClean="0"/>
              <a:t>kulstofkredsløbet</a:t>
            </a:r>
            <a:r>
              <a:rPr lang="en-US" sz="2400" dirty="0" smtClean="0"/>
              <a:t> </a:t>
            </a:r>
            <a:r>
              <a:rPr lang="en-US" sz="2400" dirty="0" err="1" smtClean="0"/>
              <a:t>på</a:t>
            </a:r>
            <a:r>
              <a:rPr lang="en-US" sz="2400" dirty="0" smtClean="0"/>
              <a:t> </a:t>
            </a:r>
            <a:r>
              <a:rPr lang="en-US" sz="2400" dirty="0" err="1" smtClean="0"/>
              <a:t>Jorden</a:t>
            </a:r>
            <a:r>
              <a:rPr lang="en-US" sz="2400" dirty="0" smtClean="0"/>
              <a:t>. </a:t>
            </a:r>
            <a:r>
              <a:rPr lang="en-US" sz="2400" dirty="0" err="1" smtClean="0"/>
              <a:t>Det</a:t>
            </a:r>
            <a:r>
              <a:rPr lang="en-US" sz="2400" dirty="0" smtClean="0"/>
              <a:t> </a:t>
            </a:r>
            <a:r>
              <a:rPr lang="en-US" sz="2400" dirty="0" err="1" smtClean="0"/>
              <a:t>kan</a:t>
            </a:r>
            <a:r>
              <a:rPr lang="en-US" sz="2400" dirty="0" smtClean="0"/>
              <a:t> have </a:t>
            </a:r>
            <a:r>
              <a:rPr lang="en-US" sz="2400" dirty="0" err="1" smtClean="0"/>
              <a:t>stabiliseret</a:t>
            </a:r>
            <a:r>
              <a:rPr lang="en-US" sz="2400" dirty="0" smtClean="0"/>
              <a:t> </a:t>
            </a:r>
            <a:r>
              <a:rPr lang="en-US" sz="2400" dirty="0" err="1" smtClean="0"/>
              <a:t>iltniveauet</a:t>
            </a:r>
            <a:r>
              <a:rPr lang="en-US" sz="2400" dirty="0" smtClean="0"/>
              <a:t> </a:t>
            </a:r>
            <a:r>
              <a:rPr lang="en-US" sz="2400" dirty="0" err="1" smtClean="0"/>
              <a:t>og</a:t>
            </a:r>
            <a:r>
              <a:rPr lang="en-US" sz="2400" dirty="0" smtClean="0"/>
              <a:t> </a:t>
            </a:r>
            <a:r>
              <a:rPr lang="en-US" sz="2400" dirty="0" err="1" smtClean="0"/>
              <a:t>dermed</a:t>
            </a:r>
            <a:r>
              <a:rPr lang="en-US" sz="2400" dirty="0" smtClean="0"/>
              <a:t> </a:t>
            </a:r>
            <a:r>
              <a:rPr lang="en-US" sz="2400" dirty="0" err="1" smtClean="0"/>
              <a:t>betingelserne</a:t>
            </a:r>
            <a:r>
              <a:rPr lang="en-US" sz="2400" dirty="0" smtClean="0"/>
              <a:t> for alt </a:t>
            </a:r>
            <a:r>
              <a:rPr lang="en-US" sz="2400" dirty="0" err="1" smtClean="0"/>
              <a:t>højerestående</a:t>
            </a:r>
            <a:r>
              <a:rPr lang="en-US" sz="2400" dirty="0" smtClean="0"/>
              <a:t> liv.</a:t>
            </a:r>
          </a:p>
        </p:txBody>
      </p:sp>
    </p:spTree>
    <p:extLst>
      <p:ext uri="{BB962C8B-B14F-4D97-AF65-F5344CB8AC3E}">
        <p14:creationId xmlns:p14="http://schemas.microsoft.com/office/powerpoint/2010/main" val="23506927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utiful atmosphere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69"/>
            <a:ext cx="9144000" cy="6072188"/>
          </a:xfrm>
          <a:prstGeom prst="rect">
            <a:avLst/>
          </a:prstGeom>
        </p:spPr>
      </p:pic>
      <p:sp>
        <p:nvSpPr>
          <p:cNvPr id="6" name="Title 1"/>
          <p:cNvSpPr>
            <a:spLocks noGrp="1"/>
          </p:cNvSpPr>
          <p:nvPr>
            <p:ph type="title"/>
          </p:nvPr>
        </p:nvSpPr>
        <p:spPr>
          <a:xfrm>
            <a:off x="1376563" y="206893"/>
            <a:ext cx="6702425" cy="736600"/>
          </a:xfrm>
        </p:spPr>
        <p:txBody>
          <a:bodyPr>
            <a:normAutofit/>
          </a:bodyPr>
          <a:lstStyle/>
          <a:p>
            <a:pPr eaLnBrk="1" hangingPunct="1"/>
            <a:r>
              <a:rPr lang="en-US" sz="4000" dirty="0" err="1" smtClean="0">
                <a:solidFill>
                  <a:schemeClr val="bg1"/>
                </a:solidFill>
                <a:latin typeface="Gill Sans" charset="0"/>
                <a:cs typeface="Gill Sans" charset="0"/>
              </a:rPr>
              <a:t>Tak</a:t>
            </a:r>
            <a:r>
              <a:rPr lang="en-US" sz="4000" dirty="0" smtClean="0">
                <a:solidFill>
                  <a:schemeClr val="bg1"/>
                </a:solidFill>
                <a:latin typeface="Gill Sans" charset="0"/>
                <a:cs typeface="Gill Sans" charset="0"/>
              </a:rPr>
              <a:t> for </a:t>
            </a:r>
            <a:r>
              <a:rPr lang="en-US" sz="4000" dirty="0" err="1" smtClean="0">
                <a:solidFill>
                  <a:schemeClr val="bg1"/>
                </a:solidFill>
                <a:latin typeface="Gill Sans" charset="0"/>
                <a:cs typeface="Gill Sans" charset="0"/>
              </a:rPr>
              <a:t>jeres</a:t>
            </a:r>
            <a:r>
              <a:rPr lang="en-US" sz="4000" dirty="0" smtClean="0">
                <a:solidFill>
                  <a:schemeClr val="bg1"/>
                </a:solidFill>
                <a:latin typeface="Gill Sans" charset="0"/>
                <a:cs typeface="Gill Sans" charset="0"/>
              </a:rPr>
              <a:t> </a:t>
            </a:r>
            <a:r>
              <a:rPr lang="en-US" sz="4000" dirty="0" err="1" smtClean="0">
                <a:solidFill>
                  <a:schemeClr val="bg1"/>
                </a:solidFill>
                <a:latin typeface="Gill Sans" charset="0"/>
                <a:cs typeface="Gill Sans" charset="0"/>
              </a:rPr>
              <a:t>opmærksomhed</a:t>
            </a:r>
            <a:r>
              <a:rPr lang="en-US" sz="4000" dirty="0" smtClean="0">
                <a:solidFill>
                  <a:schemeClr val="bg1"/>
                </a:solidFill>
                <a:latin typeface="Gill Sans" charset="0"/>
                <a:cs typeface="Gill Sans" charset="0"/>
              </a:rPr>
              <a:t>!</a:t>
            </a:r>
            <a:endParaRPr lang="en-US" sz="4000" dirty="0">
              <a:solidFill>
                <a:schemeClr val="bg1"/>
              </a:solidFill>
              <a:latin typeface="Gill Sans" charset="0"/>
              <a:cs typeface="Gill Sans" charset="0"/>
            </a:endParaRPr>
          </a:p>
        </p:txBody>
      </p:sp>
      <p:sp>
        <p:nvSpPr>
          <p:cNvPr id="7" name="Footer Placeholder 3"/>
          <p:cNvSpPr>
            <a:spLocks noGrp="1"/>
          </p:cNvSpPr>
          <p:nvPr>
            <p:ph type="ftr" sz="quarter" idx="11"/>
          </p:nvPr>
        </p:nvSpPr>
        <p:spPr bwMode="auto">
          <a:xfrm>
            <a:off x="5936876" y="505292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fontAlgn="base" hangingPunct="1">
              <a:spcBef>
                <a:spcPct val="0"/>
              </a:spcBef>
              <a:spcAft>
                <a:spcPct val="0"/>
              </a:spcAft>
            </a:pPr>
            <a:r>
              <a:rPr lang="da-DK" sz="1200" b="1" dirty="0" smtClean="0">
                <a:solidFill>
                  <a:schemeClr val="tx2">
                    <a:lumMod val="75000"/>
                  </a:schemeClr>
                </a:solidFill>
                <a:latin typeface="Gill Sans" charset="0"/>
                <a:cs typeface="Gill Sans" charset="0"/>
              </a:rPr>
              <a:t>Kontakt info</a:t>
            </a:r>
            <a:r>
              <a:rPr lang="da-DK" sz="1200" b="1" dirty="0">
                <a:solidFill>
                  <a:schemeClr val="tx2">
                    <a:lumMod val="75000"/>
                  </a:schemeClr>
                </a:solidFill>
                <a:latin typeface="Gill Sans" charset="0"/>
                <a:cs typeface="Gill Sans" charset="0"/>
              </a:rPr>
              <a:t>:</a:t>
            </a: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Tais W. Dahl:</a:t>
            </a: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 </a:t>
            </a:r>
            <a:r>
              <a:rPr lang="da-DK" sz="1200" dirty="0">
                <a:solidFill>
                  <a:schemeClr val="tx2">
                    <a:lumMod val="75000"/>
                  </a:schemeClr>
                </a:solidFill>
                <a:latin typeface="Gill Sans" charset="0"/>
                <a:cs typeface="Gill Sans" charset="0"/>
                <a:hlinkClick r:id="rId4"/>
              </a:rPr>
              <a:t>tais.dahl@snm.ku.dk</a:t>
            </a:r>
            <a:endParaRPr lang="da-DK" sz="1200" dirty="0">
              <a:solidFill>
                <a:schemeClr val="tx2">
                  <a:lumMod val="75000"/>
                </a:schemeClr>
              </a:solidFill>
              <a:latin typeface="Gill Sans" charset="0"/>
              <a:cs typeface="Gill Sans" charset="0"/>
            </a:endParaRPr>
          </a:p>
          <a:p>
            <a:pPr algn="r" eaLnBrk="1" fontAlgn="base" hangingPunct="1">
              <a:spcBef>
                <a:spcPct val="0"/>
              </a:spcBef>
              <a:spcAft>
                <a:spcPct val="0"/>
              </a:spcAft>
            </a:pPr>
            <a:r>
              <a:rPr lang="da-DK" sz="1200" dirty="0" smtClean="0">
                <a:solidFill>
                  <a:schemeClr val="tx2">
                    <a:lumMod val="75000"/>
                  </a:schemeClr>
                </a:solidFill>
                <a:latin typeface="Gill Sans" charset="0"/>
                <a:cs typeface="Gill Sans" charset="0"/>
              </a:rPr>
              <a:t>Statens Naturhistoriske Museum</a:t>
            </a:r>
            <a:endParaRPr lang="da-DK" sz="1200" dirty="0">
              <a:solidFill>
                <a:schemeClr val="tx2">
                  <a:lumMod val="75000"/>
                </a:schemeClr>
              </a:solidFill>
              <a:latin typeface="Gill Sans" charset="0"/>
              <a:cs typeface="Gill Sans" charset="0"/>
            </a:endParaRP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+45 3532 2356</a:t>
            </a:r>
          </a:p>
          <a:p>
            <a:pPr algn="r" eaLnBrk="1" fontAlgn="base" hangingPunct="1">
              <a:spcBef>
                <a:spcPct val="0"/>
              </a:spcBef>
              <a:spcAft>
                <a:spcPct val="0"/>
              </a:spcAft>
            </a:pPr>
            <a:r>
              <a:rPr lang="da-DK" sz="1200" dirty="0" err="1" smtClean="0">
                <a:solidFill>
                  <a:schemeClr val="tx2">
                    <a:lumMod val="75000"/>
                  </a:schemeClr>
                </a:solidFill>
                <a:latin typeface="Gill Sans" charset="0"/>
                <a:cs typeface="Gill Sans" charset="0"/>
              </a:rPr>
              <a:t>www.taiswdahl.com</a:t>
            </a:r>
            <a:endParaRPr lang="da-DK" sz="1200" dirty="0">
              <a:solidFill>
                <a:schemeClr val="tx2">
                  <a:lumMod val="75000"/>
                </a:schemeClr>
              </a:solidFill>
              <a:latin typeface="Gill Sans" charset="0"/>
              <a:cs typeface="Gill Sans" charset="0"/>
            </a:endParaRPr>
          </a:p>
        </p:txBody>
      </p:sp>
      <p:pic>
        <p:nvPicPr>
          <p:cNvPr id="5" name="Picture 4" descr="Villum Fonden CMYK.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148" y="6223139"/>
            <a:ext cx="2326137" cy="587940"/>
          </a:xfrm>
          <a:prstGeom prst="rect">
            <a:avLst/>
          </a:prstGeom>
        </p:spPr>
      </p:pic>
      <p:pic>
        <p:nvPicPr>
          <p:cNvPr id="10" name="Picture 9"/>
          <p:cNvPicPr>
            <a:picLocks noChangeAspect="1"/>
          </p:cNvPicPr>
          <p:nvPr/>
        </p:nvPicPr>
        <p:blipFill>
          <a:blip r:embed="rId6"/>
          <a:stretch>
            <a:fillRect/>
          </a:stretch>
        </p:blipFill>
        <p:spPr>
          <a:xfrm>
            <a:off x="5143413" y="6057919"/>
            <a:ext cx="1781802" cy="828619"/>
          </a:xfrm>
          <a:prstGeom prst="rect">
            <a:avLst/>
          </a:prstGeom>
        </p:spPr>
      </p:pic>
      <p:pic>
        <p:nvPicPr>
          <p:cNvPr id="11" name="Picture 10" descr="NSF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4169" y="6057919"/>
            <a:ext cx="822682" cy="800081"/>
          </a:xfrm>
          <a:prstGeom prst="rect">
            <a:avLst/>
          </a:prstGeom>
        </p:spPr>
      </p:pic>
      <p:pic>
        <p:nvPicPr>
          <p:cNvPr id="13" name="Picture 12" descr="logo.gif"/>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419" y="6223139"/>
            <a:ext cx="12160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8728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vaalBIF_EarlyDiageneticChert.png"/>
          <p:cNvPicPr>
            <a:picLocks noChangeAspect="1"/>
          </p:cNvPicPr>
          <p:nvPr/>
        </p:nvPicPr>
        <p:blipFill rotWithShape="1">
          <a:blip r:embed="rId3">
            <a:extLst>
              <a:ext uri="{28A0092B-C50C-407E-A947-70E740481C1C}">
                <a14:useLocalDpi xmlns:a14="http://schemas.microsoft.com/office/drawing/2010/main" val="0"/>
              </a:ext>
            </a:extLst>
          </a:blip>
          <a:srcRect b="14989"/>
          <a:stretch/>
        </p:blipFill>
        <p:spPr>
          <a:xfrm>
            <a:off x="0" y="88032"/>
            <a:ext cx="9144000" cy="5755233"/>
          </a:xfrm>
          <a:prstGeom prst="rect">
            <a:avLst/>
          </a:prstGeom>
        </p:spPr>
      </p:pic>
      <p:sp>
        <p:nvSpPr>
          <p:cNvPr id="2" name="TextBox 1"/>
          <p:cNvSpPr txBox="1"/>
          <p:nvPr/>
        </p:nvSpPr>
        <p:spPr>
          <a:xfrm>
            <a:off x="3213682" y="5940500"/>
            <a:ext cx="2039607" cy="369332"/>
          </a:xfrm>
          <a:prstGeom prst="rect">
            <a:avLst/>
          </a:prstGeom>
          <a:noFill/>
        </p:spPr>
        <p:txBody>
          <a:bodyPr wrap="none" rtlCol="0">
            <a:spAutoFit/>
          </a:bodyPr>
          <a:lstStyle/>
          <a:p>
            <a:pPr algn="ctr"/>
            <a:r>
              <a:rPr lang="en-US" dirty="0" err="1" smtClean="0">
                <a:latin typeface="Avenir Black"/>
                <a:cs typeface="Avenir Black"/>
              </a:rPr>
              <a:t>Båndet</a:t>
            </a:r>
            <a:r>
              <a:rPr lang="en-US" dirty="0" smtClean="0">
                <a:latin typeface="Avenir Black"/>
                <a:cs typeface="Avenir Black"/>
              </a:rPr>
              <a:t> </a:t>
            </a:r>
            <a:r>
              <a:rPr lang="en-US" dirty="0" err="1" smtClean="0">
                <a:latin typeface="Avenir Black"/>
                <a:cs typeface="Avenir Black"/>
              </a:rPr>
              <a:t>jernmalm</a:t>
            </a:r>
            <a:endParaRPr lang="en-US" dirty="0" smtClean="0">
              <a:latin typeface="Avenir Black"/>
              <a:cs typeface="Avenir Black"/>
            </a:endParaRPr>
          </a:p>
        </p:txBody>
      </p:sp>
    </p:spTree>
    <p:extLst>
      <p:ext uri="{BB962C8B-B14F-4D97-AF65-F5344CB8AC3E}">
        <p14:creationId xmlns:p14="http://schemas.microsoft.com/office/powerpoint/2010/main" val="17331249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pPr eaLnBrk="1" hangingPunct="1"/>
            <a:r>
              <a:rPr lang="da-DK">
                <a:latin typeface="Cambria" charset="0"/>
              </a:rPr>
              <a:t>Geological record: History of life</a:t>
            </a:r>
          </a:p>
        </p:txBody>
      </p:sp>
      <p:sp>
        <p:nvSpPr>
          <p:cNvPr id="58371" name="Pladsholder til indhold 2"/>
          <p:cNvSpPr>
            <a:spLocks noGrp="1"/>
          </p:cNvSpPr>
          <p:nvPr>
            <p:ph idx="1"/>
          </p:nvPr>
        </p:nvSpPr>
        <p:spPr>
          <a:xfrm>
            <a:off x="5924550" y="1571625"/>
            <a:ext cx="6438900" cy="3505200"/>
          </a:xfrm>
        </p:spPr>
        <p:txBody>
          <a:bodyPr/>
          <a:lstStyle/>
          <a:p>
            <a:pPr eaLnBrk="1" hangingPunct="1"/>
            <a:r>
              <a:rPr lang="da-DK">
                <a:latin typeface="Cambria" charset="0"/>
              </a:rPr>
              <a:t>Oman, Januar 2009</a:t>
            </a:r>
          </a:p>
        </p:txBody>
      </p:sp>
      <p:sp>
        <p:nvSpPr>
          <p:cNvPr id="58372" name="Pladsholder til sidefod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defRPr>
            </a:lvl2pPr>
            <a:lvl3pPr eaLnBrk="0" hangingPunct="0">
              <a:defRPr sz="2400">
                <a:solidFill>
                  <a:schemeClr val="tx1"/>
                </a:solidFill>
                <a:latin typeface="Verdana" charset="0"/>
                <a:ea typeface="ＭＳ Ｐゴシック" charset="0"/>
              </a:defRPr>
            </a:lvl3pPr>
            <a:lvl4pPr eaLnBrk="0" hangingPunct="0">
              <a:defRPr sz="2400">
                <a:solidFill>
                  <a:schemeClr val="tx1"/>
                </a:solidFill>
                <a:latin typeface="Verdana" charset="0"/>
                <a:ea typeface="ＭＳ Ｐゴシック" charset="0"/>
              </a:defRPr>
            </a:lvl4pPr>
            <a:lvl5pPr eaLnBrk="0" hangingPunct="0">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pt-BR" sz="600">
                <a:solidFill>
                  <a:srgbClr val="6A6F77"/>
                </a:solidFill>
              </a:rPr>
              <a:t>PhD defense Tais W. Dahl: tais@snm.ku.dk</a:t>
            </a:r>
            <a:endParaRPr lang="da-DK" sz="600">
              <a:solidFill>
                <a:srgbClr val="6A6F77"/>
              </a:solidFill>
            </a:endParaRPr>
          </a:p>
        </p:txBody>
      </p:sp>
      <p:pic>
        <p:nvPicPr>
          <p:cNvPr id="58373" name="Picture 3" descr="D:\Billeder\2009\Oman 2009\IMG_4512li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boks 11"/>
          <p:cNvSpPr txBox="1"/>
          <p:nvPr/>
        </p:nvSpPr>
        <p:spPr>
          <a:xfrm>
            <a:off x="357188" y="6429375"/>
            <a:ext cx="3047642" cy="369332"/>
          </a:xfrm>
          <a:prstGeom prst="rect">
            <a:avLst/>
          </a:prstGeom>
          <a:noFill/>
        </p:spPr>
        <p:txBody>
          <a:bodyPr wrap="none">
            <a:spAutoFit/>
          </a:bodyPr>
          <a:lstStyle/>
          <a:p>
            <a:pPr>
              <a:defRPr/>
            </a:pPr>
            <a:r>
              <a:rPr lang="da-DK" dirty="0">
                <a:solidFill>
                  <a:schemeClr val="bg1"/>
                </a:solidFill>
                <a:latin typeface="Calibri"/>
                <a:ea typeface="+mn-ea"/>
                <a:cs typeface="Calibri"/>
              </a:rPr>
              <a:t>Huqf Supergroup, Oman, 2009</a:t>
            </a:r>
          </a:p>
        </p:txBody>
      </p:sp>
      <p:pic>
        <p:nvPicPr>
          <p:cNvPr id="13" name="Picture 2" descr="D:\Dokumenter\Arbejde\Outreach\Billeder\Sedimen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3" y="0"/>
            <a:ext cx="29035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D:\Dokumenter\Arbejde\Outreach\Billeder\Sedimen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0"/>
            <a:ext cx="2903537"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D:\Dokumenter\Arbejde\Outreach\Billeder\Sediment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3" y="0"/>
            <a:ext cx="29035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Pladsholder til diasnummer 10"/>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defRPr>
            </a:lvl2pPr>
            <a:lvl3pPr eaLnBrk="0" hangingPunct="0">
              <a:defRPr sz="2400">
                <a:solidFill>
                  <a:schemeClr val="tx1"/>
                </a:solidFill>
                <a:latin typeface="Verdana" charset="0"/>
                <a:ea typeface="ＭＳ Ｐゴシック" charset="0"/>
              </a:defRPr>
            </a:lvl3pPr>
            <a:lvl4pPr eaLnBrk="0" hangingPunct="0">
              <a:defRPr sz="2400">
                <a:solidFill>
                  <a:schemeClr val="tx1"/>
                </a:solidFill>
                <a:latin typeface="Verdana" charset="0"/>
                <a:ea typeface="ＭＳ Ｐゴシック" charset="0"/>
              </a:defRPr>
            </a:lvl4pPr>
            <a:lvl5pPr eaLnBrk="0" hangingPunct="0">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649D91C8-6D7B-3A40-B1E4-78AD1F5C7E93}" type="slidenum">
              <a:rPr lang="da-DK" sz="600"/>
              <a:pPr eaLnBrk="1" hangingPunct="1"/>
              <a:t>7</a:t>
            </a:fld>
            <a:endParaRPr lang="da-DK" sz="600"/>
          </a:p>
        </p:txBody>
      </p:sp>
      <p:sp>
        <p:nvSpPr>
          <p:cNvPr id="11" name="Rektangel 10"/>
          <p:cNvSpPr/>
          <p:nvPr/>
        </p:nvSpPr>
        <p:spPr>
          <a:xfrm>
            <a:off x="357188" y="6072188"/>
            <a:ext cx="3691222" cy="369332"/>
          </a:xfrm>
          <a:prstGeom prst="rect">
            <a:avLst/>
          </a:prstGeom>
        </p:spPr>
        <p:txBody>
          <a:bodyPr wrap="none">
            <a:spAutoFit/>
          </a:bodyPr>
          <a:lstStyle/>
          <a:p>
            <a:pPr>
              <a:defRPr/>
            </a:pPr>
            <a:r>
              <a:rPr lang="da-DK" dirty="0">
                <a:solidFill>
                  <a:schemeClr val="bg1"/>
                </a:solidFill>
                <a:latin typeface="Calibri"/>
                <a:ea typeface="+mn-ea"/>
                <a:cs typeface="Calibri"/>
              </a:rPr>
              <a:t>Ca. 600 </a:t>
            </a:r>
            <a:r>
              <a:rPr lang="da-DK" dirty="0" smtClean="0">
                <a:solidFill>
                  <a:schemeClr val="bg1"/>
                </a:solidFill>
                <a:latin typeface="Calibri"/>
                <a:ea typeface="+mn-ea"/>
                <a:cs typeface="Calibri"/>
              </a:rPr>
              <a:t>millioner år gammel havbund</a:t>
            </a:r>
            <a:endParaRPr lang="da-DK" dirty="0">
              <a:solidFill>
                <a:schemeClr val="bg1"/>
              </a:solidFill>
              <a:latin typeface="Calibri"/>
              <a:ea typeface="+mn-ea"/>
              <a:cs typeface="Calibri"/>
            </a:endParaRPr>
          </a:p>
        </p:txBody>
      </p:sp>
    </p:spTree>
    <p:extLst>
      <p:ext uri="{BB962C8B-B14F-4D97-AF65-F5344CB8AC3E}">
        <p14:creationId xmlns:p14="http://schemas.microsoft.com/office/powerpoint/2010/main" val="2979740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log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6813382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omatolite_IMG_27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75994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8752</TotalTime>
  <Words>2034</Words>
  <Application>Microsoft Macintosh PowerPoint</Application>
  <PresentationFormat>On-screen Show (4:3)</PresentationFormat>
  <Paragraphs>349</Paragraphs>
  <Slides>51</Slides>
  <Notes>43</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Geological record: History of life</vt:lpstr>
      <vt:lpstr>PowerPoint Presentation</vt:lpstr>
      <vt:lpstr>PowerPoint Presentation</vt:lpstr>
      <vt:lpstr>PowerPoint Presentation</vt:lpstr>
      <vt:lpstr>Grypania det ældste eukaryote fossil?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Betingelser for Liv</vt:lpstr>
      <vt:lpstr>PowerPoint Presentation</vt:lpstr>
      <vt:lpstr>PowerPoint Presentation</vt:lpstr>
      <vt:lpstr>PowerPoint Presentation</vt:lpstr>
      <vt:lpstr>PowerPoint Presentation</vt:lpstr>
      <vt:lpstr>PowerPoint Presentation</vt:lpstr>
      <vt:lpstr>PowerPoint Presentation</vt:lpstr>
      <vt:lpstr>Stofskifte – Hvad er det?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chart from 850 Myr ago to the present summarizing environmental, biomarker and fossil data and highlighting the position of the rise of algae</vt:lpstr>
      <vt:lpstr>Cyanobakterier             Alger</vt:lpstr>
      <vt:lpstr>Livets udvikling er tæt knyttet til fri ilt O2</vt:lpstr>
      <vt:lpstr>PowerPoint Presentation</vt:lpstr>
      <vt:lpstr>Dyrenes tidlige udviklingshistorie</vt:lpstr>
      <vt:lpstr>Sammenfatning</vt:lpstr>
      <vt:lpstr>Tak for jeres opmærksomhed!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Tais W. Dahl</dc:creator>
  <cp:lastModifiedBy>Tais W. Dahl</cp:lastModifiedBy>
  <cp:revision>388</cp:revision>
  <cp:lastPrinted>2014-06-02T13:18:05Z</cp:lastPrinted>
  <dcterms:created xsi:type="dcterms:W3CDTF">2014-05-15T11:45:11Z</dcterms:created>
  <dcterms:modified xsi:type="dcterms:W3CDTF">2018-08-08T14:24:50Z</dcterms:modified>
</cp:coreProperties>
</file>