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326" r:id="rId2"/>
    <p:sldId id="305" r:id="rId3"/>
    <p:sldId id="301" r:id="rId4"/>
    <p:sldId id="303" r:id="rId5"/>
    <p:sldId id="304" r:id="rId6"/>
    <p:sldId id="298" r:id="rId7"/>
    <p:sldId id="296" r:id="rId8"/>
    <p:sldId id="297" r:id="rId9"/>
    <p:sldId id="319" r:id="rId10"/>
    <p:sldId id="320" r:id="rId11"/>
    <p:sldId id="321" r:id="rId12"/>
    <p:sldId id="322" r:id="rId13"/>
    <p:sldId id="265" r:id="rId14"/>
    <p:sldId id="316" r:id="rId15"/>
    <p:sldId id="308" r:id="rId16"/>
    <p:sldId id="309" r:id="rId17"/>
    <p:sldId id="286" r:id="rId18"/>
    <p:sldId id="287" r:id="rId19"/>
    <p:sldId id="318" r:id="rId20"/>
    <p:sldId id="311" r:id="rId21"/>
    <p:sldId id="312" r:id="rId22"/>
    <p:sldId id="269" r:id="rId23"/>
    <p:sldId id="270" r:id="rId24"/>
    <p:sldId id="272" r:id="rId25"/>
    <p:sldId id="273" r:id="rId26"/>
    <p:sldId id="314" r:id="rId27"/>
    <p:sldId id="313" r:id="rId28"/>
    <p:sldId id="274" r:id="rId29"/>
    <p:sldId id="323" r:id="rId30"/>
    <p:sldId id="278" r:id="rId31"/>
    <p:sldId id="325" r:id="rId32"/>
    <p:sldId id="293" r:id="rId33"/>
    <p:sldId id="292" r:id="rId34"/>
    <p:sldId id="295" r:id="rId35"/>
    <p:sldId id="258" r:id="rId36"/>
    <p:sldId id="262" r:id="rId37"/>
    <p:sldId id="315" r:id="rId38"/>
    <p:sldId id="317" r:id="rId39"/>
    <p:sldId id="307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46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80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9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image" Target="../media/image5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4D2431-75AA-4387-9E62-88CC13C861B1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59612E-03CF-4BFB-9180-0EBA37019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559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a-DK" altLang="en-US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6D36F87-1245-4FC5-AEBA-1EB074D51002}" type="slidenum">
              <a:rPr lang="en-U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1299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a-DK" altLang="en-US" smtClean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C6B4C02-812A-4265-99F4-2D7248108EB9}" type="slidenum">
              <a:rPr lang="en-U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23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980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a-DK" altLang="en-US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050B57C-07CC-4C1C-AB5D-51F1E67A7FBE}" type="slidenum">
              <a:rPr lang="en-U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24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4732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a-DK" altLang="en-US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7AED0D9-CF23-425A-BB02-EA99B8770999}" type="slidenum">
              <a:rPr lang="en-U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25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0422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a-DK" altLang="en-US" smtClean="0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771900C-99FF-45C4-856F-196BF4D9CB67}" type="slidenum">
              <a:rPr lang="en-U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28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617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a-DK" altLang="da-DK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806CA86-88A0-44CB-B7AB-CB465E558195}" type="slidenum">
              <a:rPr lang="da-DK" altLang="da-DK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39</a:t>
            </a:fld>
            <a:endParaRPr lang="da-DK" altLang="da-DK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175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a-DK" altLang="da-DK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4F2A077-1B5A-4F03-BAA9-F495053A6066}" type="slidenum">
              <a:rPr lang="da-DK" altLang="da-DK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da-DK" altLang="da-DK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11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a-DK" altLang="da-DK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961DF75-797D-4DE4-819D-EA01A9618DD2}" type="slidenum">
              <a:rPr lang="da-DK" altLang="da-DK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</a:t>
            </a:fld>
            <a:endParaRPr lang="da-DK" altLang="da-DK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253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a-DK" altLang="da-DK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17EC033-A99B-41EF-BDAB-142E6758AF1B}" type="slidenum">
              <a:rPr lang="da-DK" altLang="da-DK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da-DK" altLang="da-DK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467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a-DK" alt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3968128-DF82-4000-93DC-C554449FE8D2}" type="slidenum">
              <a:rPr lang="en-U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13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046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a-DK" alt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3968128-DF82-4000-93DC-C554449FE8D2}" type="slidenum">
              <a:rPr lang="en-U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14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037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a-DK" altLang="en-US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2AF1287-8CF7-4520-AAD8-547481FE7AE8}" type="slidenum">
              <a:rPr lang="en-U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15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716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a-DK" altLang="en-US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B4B4363-303E-449D-9018-5B715F6894F8}" type="slidenum">
              <a:rPr lang="en-U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16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4503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a-DK" altLang="en-US" smtClean="0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1271CB7-52C8-4B0B-A6E1-DE3E2BA6D283}" type="slidenum">
              <a:rPr lang="en-U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22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278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82979-EAC9-466D-A7EF-1CD396EA3B4B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354D8-3D0C-49C3-A204-9A8F73D1F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40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82979-EAC9-466D-A7EF-1CD396EA3B4B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354D8-3D0C-49C3-A204-9A8F73D1F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359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82979-EAC9-466D-A7EF-1CD396EA3B4B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354D8-3D0C-49C3-A204-9A8F73D1F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162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82979-EAC9-466D-A7EF-1CD396EA3B4B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354D8-3D0C-49C3-A204-9A8F73D1F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157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82979-EAC9-466D-A7EF-1CD396EA3B4B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354D8-3D0C-49C3-A204-9A8F73D1F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60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82979-EAC9-466D-A7EF-1CD396EA3B4B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354D8-3D0C-49C3-A204-9A8F73D1F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721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82979-EAC9-466D-A7EF-1CD396EA3B4B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354D8-3D0C-49C3-A204-9A8F73D1F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58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82979-EAC9-466D-A7EF-1CD396EA3B4B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354D8-3D0C-49C3-A204-9A8F73D1F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459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82979-EAC9-466D-A7EF-1CD396EA3B4B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354D8-3D0C-49C3-A204-9A8F73D1F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01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82979-EAC9-466D-A7EF-1CD396EA3B4B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354D8-3D0C-49C3-A204-9A8F73D1F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566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smtClean="0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82979-EAC9-466D-A7EF-1CD396EA3B4B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354D8-3D0C-49C3-A204-9A8F73D1F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385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82979-EAC9-466D-A7EF-1CD396EA3B4B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354D8-3D0C-49C3-A204-9A8F73D1F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757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52.png"/><Relationship Id="rId4" Type="http://schemas.openxmlformats.org/officeDocument/2006/relationships/oleObject" Target="../embeddings/oleObject2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Microcoleus2, YC SEM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022" y="4369633"/>
            <a:ext cx="2462601" cy="2397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Box 1"/>
          <p:cNvSpPr txBox="1">
            <a:spLocks noChangeArrowheads="1"/>
          </p:cNvSpPr>
          <p:nvPr/>
        </p:nvSpPr>
        <p:spPr bwMode="auto">
          <a:xfrm>
            <a:off x="3112989" y="142406"/>
            <a:ext cx="34420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 dirty="0">
                <a:solidFill>
                  <a:srgbClr val="002060"/>
                </a:solidFill>
                <a:latin typeface="Arial" panose="020B0604020202020204" pitchFamily="34" charset="0"/>
              </a:rPr>
              <a:t>Fossile </a:t>
            </a:r>
            <a:r>
              <a:rPr lang="da-DK" altLang="da-DK" sz="18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cyanobakterier</a:t>
            </a:r>
            <a:r>
              <a:rPr lang="da-DK" altLang="da-DK" sz="1800" dirty="0" smtClean="0">
                <a:solidFill>
                  <a:srgbClr val="002060"/>
                </a:solidFill>
                <a:latin typeface="Arial" panose="020B0604020202020204" pitchFamily="34" charset="0"/>
              </a:rPr>
              <a:t>, 2 </a:t>
            </a:r>
            <a:r>
              <a:rPr lang="da-DK" altLang="da-DK" sz="18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mia</a:t>
            </a:r>
            <a:r>
              <a:rPr lang="da-DK" altLang="da-DK" sz="1800" dirty="0" smtClean="0">
                <a:solidFill>
                  <a:srgbClr val="002060"/>
                </a:solidFill>
                <a:latin typeface="Arial" panose="020B0604020202020204" pitchFamily="34" charset="0"/>
              </a:rPr>
              <a:t> år</a:t>
            </a:r>
            <a:endParaRPr lang="da-DK" altLang="da-DK" sz="18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2293" name="TextBox 2"/>
          <p:cNvSpPr txBox="1">
            <a:spLocks noChangeArrowheads="1"/>
          </p:cNvSpPr>
          <p:nvPr/>
        </p:nvSpPr>
        <p:spPr bwMode="auto">
          <a:xfrm>
            <a:off x="1648544" y="6397321"/>
            <a:ext cx="46302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 dirty="0">
                <a:solidFill>
                  <a:srgbClr val="002060"/>
                </a:solidFill>
                <a:latin typeface="Arial" panose="020B0604020202020204" pitchFamily="34" charset="0"/>
              </a:rPr>
              <a:t>Levende </a:t>
            </a:r>
            <a:r>
              <a:rPr lang="da-DK" altLang="da-DK" sz="1800" dirty="0" err="1">
                <a:solidFill>
                  <a:srgbClr val="002060"/>
                </a:solidFill>
                <a:latin typeface="Arial" panose="020B0604020202020204" pitchFamily="34" charset="0"/>
              </a:rPr>
              <a:t>cyanobakterier</a:t>
            </a:r>
            <a:r>
              <a:rPr lang="da-DK" altLang="da-DK" sz="1800" dirty="0">
                <a:solidFill>
                  <a:srgbClr val="002060"/>
                </a:solidFill>
                <a:latin typeface="Arial" panose="020B0604020202020204" pitchFamily="34" charset="0"/>
              </a:rPr>
              <a:t> fra en saltsø i </a:t>
            </a:r>
            <a:r>
              <a:rPr lang="da-DK" altLang="da-DK" sz="1800" dirty="0" err="1">
                <a:solidFill>
                  <a:srgbClr val="002060"/>
                </a:solidFill>
                <a:latin typeface="Arial" panose="020B0604020202020204" pitchFamily="34" charset="0"/>
              </a:rPr>
              <a:t>Sinai</a:t>
            </a:r>
            <a:endParaRPr lang="da-DK" altLang="da-DK" sz="18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grpSp>
        <p:nvGrpSpPr>
          <p:cNvPr id="12298" name="Group 5"/>
          <p:cNvGrpSpPr>
            <a:grpSpLocks/>
          </p:cNvGrpSpPr>
          <p:nvPr/>
        </p:nvGrpSpPr>
        <p:grpSpPr bwMode="auto">
          <a:xfrm>
            <a:off x="6555022" y="142406"/>
            <a:ext cx="2462603" cy="4137285"/>
            <a:chOff x="827088" y="198438"/>
            <a:chExt cx="3436937" cy="5380037"/>
          </a:xfrm>
        </p:grpSpPr>
        <p:pic>
          <p:nvPicPr>
            <p:cNvPr id="12299" name="Picture 4" descr="fossil cyanobacteri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088" y="198438"/>
              <a:ext cx="3436937" cy="5380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3133725" y="5519738"/>
              <a:ext cx="79216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01" name="TextBox 13"/>
            <p:cNvSpPr txBox="1">
              <a:spLocks noChangeArrowheads="1"/>
            </p:cNvSpPr>
            <p:nvPr/>
          </p:nvSpPr>
          <p:spPr bwMode="auto">
            <a:xfrm>
              <a:off x="2812281" y="5064493"/>
              <a:ext cx="1451744" cy="5139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a-DK" altLang="en-US" sz="1600" b="1" dirty="0">
                  <a:latin typeface="Arial" panose="020B0604020202020204" pitchFamily="34" charset="0"/>
                </a:rPr>
                <a:t>10 µm</a:t>
              </a:r>
              <a:endParaRPr lang="en-US" altLang="en-US" sz="1600" b="1" dirty="0">
                <a:latin typeface="Arial" panose="020B0604020202020204" pitchFamily="34" charset="0"/>
              </a:endParaRPr>
            </a:p>
          </p:txBody>
        </p:sp>
      </p:grpSp>
      <p:sp>
        <p:nvSpPr>
          <p:cNvPr id="9" name="Tekstfelt 3"/>
          <p:cNvSpPr txBox="1"/>
          <p:nvPr/>
        </p:nvSpPr>
        <p:spPr>
          <a:xfrm>
            <a:off x="1323777" y="1686273"/>
            <a:ext cx="3840474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3200" dirty="0" smtClean="0">
                <a:solidFill>
                  <a:schemeClr val="accent5">
                    <a:lumMod val="75000"/>
                  </a:schemeClr>
                </a:solidFill>
              </a:rPr>
              <a:t>Sulfid-fotosyntese, </a:t>
            </a:r>
          </a:p>
          <a:p>
            <a:pPr algn="ctr"/>
            <a:r>
              <a:rPr lang="da-DK" sz="3200" dirty="0" smtClean="0">
                <a:solidFill>
                  <a:schemeClr val="accent5">
                    <a:lumMod val="75000"/>
                  </a:schemeClr>
                </a:solidFill>
              </a:rPr>
              <a:t>svovlkredsløb </a:t>
            </a:r>
          </a:p>
          <a:p>
            <a:pPr algn="ctr"/>
            <a:r>
              <a:rPr lang="da-DK" sz="3200" dirty="0" smtClean="0">
                <a:solidFill>
                  <a:schemeClr val="accent5">
                    <a:lumMod val="75000"/>
                  </a:schemeClr>
                </a:solidFill>
              </a:rPr>
              <a:t>og tidligt </a:t>
            </a:r>
            <a:r>
              <a:rPr lang="da-DK" sz="3200" dirty="0" smtClean="0">
                <a:solidFill>
                  <a:schemeClr val="accent5">
                    <a:lumMod val="75000"/>
                  </a:schemeClr>
                </a:solidFill>
              </a:rPr>
              <a:t>liv på </a:t>
            </a:r>
            <a:r>
              <a:rPr lang="da-DK" sz="3200" dirty="0" smtClean="0">
                <a:solidFill>
                  <a:schemeClr val="accent5">
                    <a:lumMod val="75000"/>
                  </a:schemeClr>
                </a:solidFill>
              </a:rPr>
              <a:t>Jorden</a:t>
            </a:r>
          </a:p>
          <a:p>
            <a:pPr algn="ctr"/>
            <a:endParaRPr lang="da-DK" sz="3200" dirty="0"/>
          </a:p>
          <a:p>
            <a:pPr algn="ctr"/>
            <a:r>
              <a:rPr lang="da-DK" sz="2400" dirty="0" smtClean="0"/>
              <a:t>Bo Barker Jørgensen</a:t>
            </a:r>
          </a:p>
          <a:p>
            <a:pPr algn="ctr"/>
            <a:r>
              <a:rPr lang="da-DK" sz="2400" dirty="0" smtClean="0"/>
              <a:t>Center for Geomikrobiologi</a:t>
            </a:r>
          </a:p>
          <a:p>
            <a:pPr algn="ctr"/>
            <a:r>
              <a:rPr lang="da-DK" sz="2400" dirty="0" smtClean="0"/>
              <a:t>Aarhus Universitet</a:t>
            </a:r>
            <a:endParaRPr lang="en-US" sz="24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137903" y="6685743"/>
            <a:ext cx="79216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8207753" y="6338080"/>
            <a:ext cx="715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en-US" sz="1800" b="1" dirty="0">
                <a:solidFill>
                  <a:srgbClr val="FF0000"/>
                </a:solidFill>
                <a:latin typeface="Arial" panose="020B0604020202020204" pitchFamily="34" charset="0"/>
              </a:rPr>
              <a:t>5 µm</a:t>
            </a:r>
            <a:endParaRPr lang="en-US" altLang="en-US" sz="1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71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ossil cyanos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388" y="188913"/>
            <a:ext cx="5535612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07950" y="860425"/>
            <a:ext cx="3178175" cy="375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a-DK" altLang="en-US" sz="1600" dirty="0" smtClean="0"/>
              <a:t>Mikroorganismer i flint:</a:t>
            </a:r>
            <a:endParaRPr lang="da-DK" altLang="en-US" sz="1600" dirty="0"/>
          </a:p>
          <a:p>
            <a:pPr eaLnBrk="1" hangingPunct="1"/>
            <a:endParaRPr lang="da-DK" altLang="en-US" sz="1600" dirty="0"/>
          </a:p>
          <a:p>
            <a:pPr eaLnBrk="1" hangingPunct="1"/>
            <a:r>
              <a:rPr lang="da-DK" altLang="en-US" sz="1600" dirty="0"/>
              <a:t>A-P) Bitter Springs Fm., Australia</a:t>
            </a:r>
          </a:p>
          <a:p>
            <a:pPr eaLnBrk="1" hangingPunct="1"/>
            <a:r>
              <a:rPr lang="da-DK" altLang="en-US" sz="1600" dirty="0"/>
              <a:t>        </a:t>
            </a:r>
            <a:r>
              <a:rPr lang="da-DK" altLang="en-US" sz="1600" dirty="0" err="1"/>
              <a:t>filamentous</a:t>
            </a:r>
            <a:r>
              <a:rPr lang="da-DK" altLang="en-US" sz="1600" dirty="0"/>
              <a:t> </a:t>
            </a:r>
            <a:r>
              <a:rPr lang="da-DK" altLang="en-US" sz="1600" dirty="0" err="1"/>
              <a:t>cyanos</a:t>
            </a:r>
            <a:r>
              <a:rPr lang="da-DK" altLang="en-US" sz="1600" dirty="0"/>
              <a:t>, 850 Ma</a:t>
            </a:r>
          </a:p>
          <a:p>
            <a:pPr eaLnBrk="1" hangingPunct="1"/>
            <a:r>
              <a:rPr lang="da-DK" altLang="en-US" sz="1600" dirty="0"/>
              <a:t>Q) Barney </a:t>
            </a:r>
            <a:r>
              <a:rPr lang="da-DK" altLang="en-US" sz="1600" dirty="0" err="1"/>
              <a:t>creek</a:t>
            </a:r>
            <a:r>
              <a:rPr lang="da-DK" altLang="en-US" sz="1600" dirty="0"/>
              <a:t> Fm., </a:t>
            </a:r>
          </a:p>
          <a:p>
            <a:pPr eaLnBrk="1" hangingPunct="1"/>
            <a:r>
              <a:rPr lang="da-DK" altLang="en-US" sz="1600" dirty="0"/>
              <a:t>     1500 Ma</a:t>
            </a:r>
          </a:p>
          <a:p>
            <a:pPr eaLnBrk="1" hangingPunct="1"/>
            <a:r>
              <a:rPr lang="da-DK" altLang="en-US" sz="1600" dirty="0"/>
              <a:t>R) Gunflint Fm., Canada</a:t>
            </a:r>
          </a:p>
          <a:p>
            <a:pPr eaLnBrk="1" hangingPunct="1"/>
            <a:r>
              <a:rPr lang="da-DK" altLang="en-US" sz="1600" dirty="0"/>
              <a:t>     double-</a:t>
            </a:r>
            <a:r>
              <a:rPr lang="da-DK" altLang="en-US" sz="1600" dirty="0" err="1"/>
              <a:t>layered</a:t>
            </a:r>
            <a:r>
              <a:rPr lang="da-DK" altLang="en-US" sz="1600" dirty="0"/>
              <a:t> </a:t>
            </a:r>
            <a:r>
              <a:rPr lang="da-DK" altLang="en-US" sz="1600" dirty="0" err="1"/>
              <a:t>speroid</a:t>
            </a:r>
            <a:r>
              <a:rPr lang="da-DK" altLang="en-US" sz="1600" dirty="0"/>
              <a:t>,</a:t>
            </a:r>
          </a:p>
          <a:p>
            <a:pPr eaLnBrk="1" hangingPunct="1"/>
            <a:r>
              <a:rPr lang="da-DK" altLang="en-US" sz="1600" dirty="0"/>
              <a:t>     2100 Ma</a:t>
            </a:r>
          </a:p>
          <a:p>
            <a:pPr eaLnBrk="1" hangingPunct="1"/>
            <a:r>
              <a:rPr lang="da-DK" altLang="en-US" sz="1600" dirty="0"/>
              <a:t>S) </a:t>
            </a:r>
            <a:r>
              <a:rPr lang="da-DK" altLang="en-US" sz="1600" dirty="0" err="1"/>
              <a:t>Kwagunt</a:t>
            </a:r>
            <a:r>
              <a:rPr lang="da-DK" altLang="en-US" sz="1600" dirty="0"/>
              <a:t> Fm, Arizona,</a:t>
            </a:r>
          </a:p>
          <a:p>
            <a:pPr eaLnBrk="1" hangingPunct="1"/>
            <a:r>
              <a:rPr lang="da-DK" altLang="en-US" sz="1600" dirty="0"/>
              <a:t>     vase-</a:t>
            </a:r>
            <a:r>
              <a:rPr lang="da-DK" altLang="en-US" sz="1600" dirty="0" err="1"/>
              <a:t>shaped</a:t>
            </a:r>
            <a:r>
              <a:rPr lang="da-DK" altLang="en-US" sz="1600" dirty="0"/>
              <a:t> </a:t>
            </a:r>
            <a:r>
              <a:rPr lang="da-DK" altLang="en-US" sz="1600" dirty="0" err="1"/>
              <a:t>protozoan</a:t>
            </a:r>
            <a:endParaRPr lang="da-DK" altLang="en-US" sz="1600" dirty="0"/>
          </a:p>
          <a:p>
            <a:pPr eaLnBrk="1" hangingPunct="1"/>
            <a:r>
              <a:rPr lang="da-DK" altLang="en-US" sz="1600" dirty="0"/>
              <a:t>     850 Ma</a:t>
            </a:r>
          </a:p>
          <a:p>
            <a:pPr eaLnBrk="1" hangingPunct="1"/>
            <a:r>
              <a:rPr lang="da-DK" altLang="en-US" sz="1600" dirty="0"/>
              <a:t>T) </a:t>
            </a:r>
            <a:r>
              <a:rPr lang="da-DK" altLang="en-US" sz="1600" dirty="0" err="1"/>
              <a:t>Skillogalee</a:t>
            </a:r>
            <a:r>
              <a:rPr lang="da-DK" altLang="en-US" sz="1600" dirty="0"/>
              <a:t> </a:t>
            </a:r>
            <a:r>
              <a:rPr lang="da-DK" altLang="en-US" sz="1600" dirty="0" err="1"/>
              <a:t>Dolomite</a:t>
            </a:r>
            <a:r>
              <a:rPr lang="da-DK" altLang="en-US" sz="1600" dirty="0"/>
              <a:t>, Australia</a:t>
            </a:r>
          </a:p>
          <a:p>
            <a:pPr eaLnBrk="1" hangingPunct="1"/>
            <a:r>
              <a:rPr lang="da-DK" altLang="en-US" sz="1600" dirty="0"/>
              <a:t>     770 Ma</a:t>
            </a:r>
          </a:p>
          <a:p>
            <a:pPr eaLnBrk="1" hangingPunct="1"/>
            <a:endParaRPr lang="en-US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67394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ossil cyanos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988" y="188913"/>
            <a:ext cx="5434012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250825" y="981075"/>
            <a:ext cx="3384550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a-DK" altLang="en-US" sz="1600" dirty="0" smtClean="0"/>
              <a:t>Sfæriske celler i flint:</a:t>
            </a:r>
            <a:endParaRPr lang="da-DK" altLang="en-US" sz="1600" dirty="0"/>
          </a:p>
          <a:p>
            <a:pPr eaLnBrk="1" hangingPunct="1"/>
            <a:endParaRPr lang="da-DK" altLang="en-US" sz="1600" dirty="0"/>
          </a:p>
          <a:p>
            <a:pPr eaLnBrk="1" hangingPunct="1"/>
            <a:r>
              <a:rPr lang="da-DK" altLang="en-US" sz="1600" dirty="0"/>
              <a:t>A-D) </a:t>
            </a:r>
            <a:r>
              <a:rPr lang="da-DK" altLang="en-US" sz="1600" dirty="0" err="1"/>
              <a:t>Sukhaya</a:t>
            </a:r>
            <a:r>
              <a:rPr lang="da-DK" altLang="en-US" sz="1600" dirty="0"/>
              <a:t> </a:t>
            </a:r>
            <a:r>
              <a:rPr lang="da-DK" altLang="en-US" sz="1600" dirty="0" err="1"/>
              <a:t>Tunguska</a:t>
            </a:r>
            <a:r>
              <a:rPr lang="da-DK" altLang="en-US" sz="1600" dirty="0"/>
              <a:t> Fm., </a:t>
            </a:r>
            <a:r>
              <a:rPr lang="da-DK" altLang="en-US" sz="1600" dirty="0" err="1"/>
              <a:t>Siberia</a:t>
            </a:r>
            <a:r>
              <a:rPr lang="da-DK" altLang="en-US" sz="1600" dirty="0"/>
              <a:t>, 1000 Ma</a:t>
            </a:r>
          </a:p>
          <a:p>
            <a:pPr eaLnBrk="1" hangingPunct="1"/>
            <a:r>
              <a:rPr lang="da-DK" altLang="en-US" sz="1600" dirty="0"/>
              <a:t>F-H) Bitter Springs, Australia, 850 Ma</a:t>
            </a:r>
          </a:p>
          <a:p>
            <a:pPr eaLnBrk="1" hangingPunct="1"/>
            <a:r>
              <a:rPr lang="da-DK" altLang="en-US" sz="1600" dirty="0"/>
              <a:t>E) </a:t>
            </a:r>
            <a:r>
              <a:rPr lang="da-DK" altLang="en-US" sz="1600" dirty="0" err="1"/>
              <a:t>Skillogalee</a:t>
            </a:r>
            <a:r>
              <a:rPr lang="da-DK" altLang="en-US" sz="1600" dirty="0"/>
              <a:t> </a:t>
            </a:r>
            <a:r>
              <a:rPr lang="da-DK" altLang="en-US" sz="1600" dirty="0" err="1"/>
              <a:t>dolomite</a:t>
            </a:r>
            <a:r>
              <a:rPr lang="da-DK" altLang="en-US" sz="1600" dirty="0"/>
              <a:t>, Australia, 770 Ma</a:t>
            </a:r>
          </a:p>
          <a:p>
            <a:pPr eaLnBrk="1" hangingPunct="1"/>
            <a:r>
              <a:rPr lang="da-DK" altLang="en-US" sz="1600" dirty="0"/>
              <a:t>I) </a:t>
            </a:r>
            <a:r>
              <a:rPr lang="da-DK" altLang="en-US" sz="1600" dirty="0" err="1"/>
              <a:t>Chichkan</a:t>
            </a:r>
            <a:r>
              <a:rPr lang="da-DK" altLang="en-US" sz="1600" dirty="0"/>
              <a:t> Fm., </a:t>
            </a:r>
            <a:r>
              <a:rPr lang="da-DK" altLang="en-US" sz="1600" dirty="0" err="1"/>
              <a:t>Kazakhstan</a:t>
            </a:r>
            <a:r>
              <a:rPr lang="da-DK" altLang="en-US" sz="1600" dirty="0"/>
              <a:t>, 650 Ma</a:t>
            </a:r>
            <a:endParaRPr lang="en-US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49421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ossil cyanos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76250"/>
            <a:ext cx="4206875" cy="585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447675" y="1312863"/>
            <a:ext cx="3017838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a-DK" altLang="en-US" sz="1600" dirty="0" err="1" smtClean="0"/>
              <a:t>Trådformede</a:t>
            </a:r>
            <a:r>
              <a:rPr lang="da-DK" altLang="en-US" sz="1600" dirty="0" smtClean="0"/>
              <a:t> bakterier i </a:t>
            </a:r>
            <a:r>
              <a:rPr lang="da-DK" altLang="en-US" sz="1600" dirty="0" err="1" smtClean="0"/>
              <a:t>siltsten</a:t>
            </a:r>
            <a:endParaRPr lang="da-DK" altLang="en-US" sz="1600" dirty="0"/>
          </a:p>
          <a:p>
            <a:pPr eaLnBrk="1" hangingPunct="1"/>
            <a:r>
              <a:rPr lang="da-DK" altLang="en-US" sz="1600" dirty="0"/>
              <a:t>(</a:t>
            </a:r>
            <a:r>
              <a:rPr lang="da-DK" altLang="en-US" sz="1600" dirty="0" err="1" smtClean="0"/>
              <a:t>Siberien</a:t>
            </a:r>
            <a:r>
              <a:rPr lang="da-DK" altLang="en-US" sz="1600" dirty="0" smtClean="0"/>
              <a:t>):</a:t>
            </a:r>
            <a:endParaRPr lang="da-DK" altLang="en-US" sz="1600" dirty="0"/>
          </a:p>
          <a:p>
            <a:pPr eaLnBrk="1" hangingPunct="1"/>
            <a:endParaRPr lang="da-DK" altLang="en-US" sz="1600" dirty="0"/>
          </a:p>
          <a:p>
            <a:pPr eaLnBrk="1" hangingPunct="1"/>
            <a:r>
              <a:rPr lang="da-DK" altLang="en-US" sz="1600" dirty="0"/>
              <a:t>A+B) </a:t>
            </a:r>
            <a:r>
              <a:rPr lang="da-DK" altLang="en-US" sz="1600" dirty="0" err="1"/>
              <a:t>Miroedikha</a:t>
            </a:r>
            <a:r>
              <a:rPr lang="da-DK" altLang="en-US" sz="1600" dirty="0"/>
              <a:t> Fm., 850 Ma</a:t>
            </a:r>
          </a:p>
          <a:p>
            <a:pPr eaLnBrk="1" hangingPunct="1"/>
            <a:r>
              <a:rPr lang="da-DK" altLang="en-US" sz="1600" dirty="0"/>
              <a:t>C) </a:t>
            </a:r>
            <a:r>
              <a:rPr lang="da-DK" altLang="en-US" sz="1600" dirty="0" err="1"/>
              <a:t>Derevnaya</a:t>
            </a:r>
            <a:r>
              <a:rPr lang="da-DK" altLang="en-US" sz="1600" dirty="0"/>
              <a:t> Fm., 950 Ma</a:t>
            </a:r>
          </a:p>
          <a:p>
            <a:pPr eaLnBrk="1" hangingPunct="1"/>
            <a:r>
              <a:rPr lang="da-DK" altLang="en-US" sz="1600" dirty="0"/>
              <a:t>D) </a:t>
            </a:r>
            <a:r>
              <a:rPr lang="da-DK" altLang="en-US" sz="1600" dirty="0" err="1"/>
              <a:t>Bashkiria</a:t>
            </a:r>
            <a:r>
              <a:rPr lang="da-DK" altLang="en-US" sz="1600" dirty="0"/>
              <a:t> Fm., 925 Ma</a:t>
            </a:r>
          </a:p>
          <a:p>
            <a:pPr eaLnBrk="1" hangingPunct="1"/>
            <a:r>
              <a:rPr lang="da-DK" altLang="en-US" sz="1600" dirty="0"/>
              <a:t>E+F) </a:t>
            </a:r>
            <a:r>
              <a:rPr lang="da-DK" altLang="en-US" sz="1600" dirty="0" err="1"/>
              <a:t>Shtandin</a:t>
            </a:r>
            <a:r>
              <a:rPr lang="da-DK" altLang="en-US" sz="1600" dirty="0"/>
              <a:t> Fm., 925 Ma</a:t>
            </a:r>
            <a:endParaRPr lang="en-US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09511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unfl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4608513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gun flint microfossi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3429000"/>
            <a:ext cx="4611688" cy="312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Box 1"/>
          <p:cNvSpPr txBox="1">
            <a:spLocks noChangeArrowheads="1"/>
          </p:cNvSpPr>
          <p:nvPr/>
        </p:nvSpPr>
        <p:spPr bwMode="auto">
          <a:xfrm>
            <a:off x="3708400" y="5799138"/>
            <a:ext cx="8302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>
                <a:solidFill>
                  <a:srgbClr val="002060"/>
                </a:solidFill>
                <a:latin typeface="Arial" panose="020B0604020202020204" pitchFamily="34" charset="0"/>
              </a:rPr>
              <a:t>10 µm</a:t>
            </a:r>
          </a:p>
        </p:txBody>
      </p:sp>
      <p:sp>
        <p:nvSpPr>
          <p:cNvPr id="11269" name="TextBox 1"/>
          <p:cNvSpPr txBox="1">
            <a:spLocks noChangeArrowheads="1"/>
          </p:cNvSpPr>
          <p:nvPr/>
        </p:nvSpPr>
        <p:spPr bwMode="auto">
          <a:xfrm>
            <a:off x="5119168" y="290669"/>
            <a:ext cx="395446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 dirty="0">
                <a:solidFill>
                  <a:srgbClr val="002060"/>
                </a:solidFill>
                <a:latin typeface="Arial" panose="020B0604020202020204" pitchFamily="34" charset="0"/>
              </a:rPr>
              <a:t>Flint fra Lake </a:t>
            </a:r>
            <a:r>
              <a:rPr lang="da-DK" altLang="da-DK" sz="1800" dirty="0" err="1">
                <a:solidFill>
                  <a:srgbClr val="002060"/>
                </a:solidFill>
                <a:latin typeface="Arial" panose="020B0604020202020204" pitchFamily="34" charset="0"/>
              </a:rPr>
              <a:t>Superior</a:t>
            </a:r>
            <a:r>
              <a:rPr lang="da-DK" altLang="da-DK" sz="1800" dirty="0">
                <a:solidFill>
                  <a:srgbClr val="002060"/>
                </a:solidFill>
                <a:latin typeface="Arial" panose="020B0604020202020204" pitchFamily="34" charset="0"/>
              </a:rPr>
              <a:t>, </a:t>
            </a:r>
            <a:r>
              <a:rPr lang="da-DK" altLang="da-DK" sz="1800" dirty="0" err="1">
                <a:solidFill>
                  <a:srgbClr val="002060"/>
                </a:solidFill>
                <a:latin typeface="Arial" panose="020B0604020202020204" pitchFamily="34" charset="0"/>
              </a:rPr>
              <a:t>Kanada</a:t>
            </a:r>
            <a:endParaRPr lang="da-DK" altLang="da-DK" sz="18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 dirty="0">
                <a:solidFill>
                  <a:srgbClr val="002060"/>
                </a:solidFill>
                <a:latin typeface="Arial" panose="020B0604020202020204" pitchFamily="34" charset="0"/>
              </a:rPr>
              <a:t>ca. 2 </a:t>
            </a:r>
            <a:r>
              <a:rPr lang="da-DK" altLang="da-DK" sz="1800" dirty="0" err="1">
                <a:solidFill>
                  <a:srgbClr val="002060"/>
                </a:solidFill>
                <a:latin typeface="Arial" panose="020B0604020202020204" pitchFamily="34" charset="0"/>
              </a:rPr>
              <a:t>mia</a:t>
            </a:r>
            <a:r>
              <a:rPr lang="da-DK" altLang="da-DK" sz="18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da-DK" altLang="da-DK" sz="1800" dirty="0" smtClean="0">
                <a:solidFill>
                  <a:srgbClr val="002060"/>
                </a:solidFill>
                <a:latin typeface="Arial" panose="020B0604020202020204" pitchFamily="34" charset="0"/>
              </a:rPr>
              <a:t>år</a:t>
            </a:r>
            <a:endParaRPr lang="da-DK" altLang="da-DK" sz="18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 dirty="0">
                <a:solidFill>
                  <a:srgbClr val="002060"/>
                </a:solidFill>
                <a:latin typeface="Arial" panose="020B0604020202020204" pitchFamily="34" charset="0"/>
              </a:rPr>
              <a:t>(ca. 4x6 cm)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a-DK" altLang="da-DK" sz="18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a-DK" altLang="da-DK" sz="18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 dirty="0">
                <a:solidFill>
                  <a:srgbClr val="002060"/>
                </a:solidFill>
                <a:latin typeface="Arial" panose="020B0604020202020204" pitchFamily="34" charset="0"/>
              </a:rPr>
              <a:t>Første opdagelse af fossile bakterier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3807502" y="6213995"/>
            <a:ext cx="62958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Elso Barghor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224" y="3059451"/>
            <a:ext cx="2742660" cy="2924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838696" y="5984081"/>
            <a:ext cx="282641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a-DK" altLang="en-US" dirty="0" err="1"/>
              <a:t>Elso</a:t>
            </a:r>
            <a:r>
              <a:rPr lang="da-DK" altLang="en-US" dirty="0"/>
              <a:t> S. </a:t>
            </a:r>
            <a:r>
              <a:rPr lang="da-DK" altLang="en-US" dirty="0" err="1"/>
              <a:t>Barghoorn</a:t>
            </a:r>
            <a:r>
              <a:rPr lang="da-DK" altLang="en-US" dirty="0"/>
              <a:t>, 1964, </a:t>
            </a:r>
            <a:endParaRPr lang="da-DK" altLang="en-US" dirty="0" smtClean="0"/>
          </a:p>
          <a:p>
            <a:pPr eaLnBrk="1" hangingPunct="1"/>
            <a:r>
              <a:rPr lang="da-DK" altLang="en-US" dirty="0"/>
              <a:t>a</a:t>
            </a:r>
            <a:r>
              <a:rPr lang="da-DK" altLang="en-US" dirty="0" smtClean="0"/>
              <a:t>merikansk botaniker</a:t>
            </a:r>
            <a:endParaRPr lang="da-DK" altLang="en-US" dirty="0"/>
          </a:p>
        </p:txBody>
      </p:sp>
    </p:spTree>
    <p:extLst>
      <p:ext uri="{BB962C8B-B14F-4D97-AF65-F5344CB8AC3E}">
        <p14:creationId xmlns:p14="http://schemas.microsoft.com/office/powerpoint/2010/main" val="354455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unfl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4608513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Gunflint cells 10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89380"/>
            <a:ext cx="4611688" cy="294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Box 1"/>
          <p:cNvSpPr txBox="1">
            <a:spLocks noChangeArrowheads="1"/>
          </p:cNvSpPr>
          <p:nvPr/>
        </p:nvSpPr>
        <p:spPr bwMode="auto">
          <a:xfrm>
            <a:off x="323850" y="5619256"/>
            <a:ext cx="8302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>
                <a:solidFill>
                  <a:srgbClr val="002060"/>
                </a:solidFill>
                <a:latin typeface="Arial" panose="020B0604020202020204" pitchFamily="34" charset="0"/>
              </a:rPr>
              <a:t>10 µm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22952" y="6034113"/>
            <a:ext cx="62958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5284032" y="4671640"/>
            <a:ext cx="29305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da-DK" altLang="da-DK" dirty="0">
                <a:solidFill>
                  <a:srgbClr val="002060"/>
                </a:solidFill>
                <a:latin typeface="Arial" panose="020B0604020202020204" pitchFamily="34" charset="0"/>
              </a:rPr>
              <a:t>Celle inden i større celle:</a:t>
            </a:r>
          </a:p>
          <a:p>
            <a:pPr>
              <a:spcBef>
                <a:spcPct val="0"/>
              </a:spcBef>
            </a:pPr>
            <a:r>
              <a:rPr lang="da-DK" altLang="da-DK" dirty="0">
                <a:solidFill>
                  <a:srgbClr val="002060"/>
                </a:solidFill>
                <a:latin typeface="Arial" panose="020B0604020202020204" pitchFamily="34" charset="0"/>
              </a:rPr>
              <a:t>Start på </a:t>
            </a:r>
            <a:r>
              <a:rPr lang="da-DK" altLang="da-DK" dirty="0" err="1">
                <a:solidFill>
                  <a:srgbClr val="002060"/>
                </a:solidFill>
                <a:latin typeface="Arial" panose="020B0604020202020204" pitchFamily="34" charset="0"/>
              </a:rPr>
              <a:t>eukaryot</a:t>
            </a:r>
            <a:r>
              <a:rPr lang="da-DK" altLang="da-DK" dirty="0">
                <a:solidFill>
                  <a:srgbClr val="002060"/>
                </a:solidFill>
                <a:latin typeface="Arial" panose="020B0604020202020204" pitchFamily="34" charset="0"/>
              </a:rPr>
              <a:t> celle </a:t>
            </a:r>
          </a:p>
          <a:p>
            <a:pPr>
              <a:spcBef>
                <a:spcPct val="0"/>
              </a:spcBef>
            </a:pPr>
            <a:r>
              <a:rPr lang="da-DK" altLang="da-DK" dirty="0">
                <a:solidFill>
                  <a:srgbClr val="002060"/>
                </a:solidFill>
                <a:latin typeface="Arial" panose="020B0604020202020204" pitchFamily="34" charset="0"/>
              </a:rPr>
              <a:t>med </a:t>
            </a:r>
            <a:r>
              <a:rPr lang="da-DK" altLang="da-DK" dirty="0" err="1">
                <a:solidFill>
                  <a:srgbClr val="002060"/>
                </a:solidFill>
                <a:latin typeface="Arial" panose="020B0604020202020204" pitchFamily="34" charset="0"/>
              </a:rPr>
              <a:t>organel</a:t>
            </a:r>
            <a:r>
              <a:rPr lang="da-DK" altLang="da-DK" dirty="0">
                <a:solidFill>
                  <a:srgbClr val="002060"/>
                </a:solidFill>
                <a:latin typeface="Arial" panose="020B0604020202020204" pitchFamily="34" charset="0"/>
              </a:rPr>
              <a:t>??</a:t>
            </a:r>
            <a:endParaRPr lang="da-DK" altLang="da-DK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5119168" y="290669"/>
            <a:ext cx="395446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 dirty="0">
                <a:solidFill>
                  <a:srgbClr val="002060"/>
                </a:solidFill>
                <a:latin typeface="Arial" panose="020B0604020202020204" pitchFamily="34" charset="0"/>
              </a:rPr>
              <a:t>Flint fra Lake </a:t>
            </a:r>
            <a:r>
              <a:rPr lang="da-DK" altLang="da-DK" sz="1800" dirty="0" err="1">
                <a:solidFill>
                  <a:srgbClr val="002060"/>
                </a:solidFill>
                <a:latin typeface="Arial" panose="020B0604020202020204" pitchFamily="34" charset="0"/>
              </a:rPr>
              <a:t>Superior</a:t>
            </a:r>
            <a:r>
              <a:rPr lang="da-DK" altLang="da-DK" sz="1800" dirty="0">
                <a:solidFill>
                  <a:srgbClr val="002060"/>
                </a:solidFill>
                <a:latin typeface="Arial" panose="020B0604020202020204" pitchFamily="34" charset="0"/>
              </a:rPr>
              <a:t>, </a:t>
            </a:r>
            <a:r>
              <a:rPr lang="da-DK" altLang="da-DK" sz="1800" dirty="0" err="1">
                <a:solidFill>
                  <a:srgbClr val="002060"/>
                </a:solidFill>
                <a:latin typeface="Arial" panose="020B0604020202020204" pitchFamily="34" charset="0"/>
              </a:rPr>
              <a:t>Kanada</a:t>
            </a:r>
            <a:endParaRPr lang="da-DK" altLang="da-DK" sz="18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 dirty="0">
                <a:solidFill>
                  <a:srgbClr val="002060"/>
                </a:solidFill>
                <a:latin typeface="Arial" panose="020B0604020202020204" pitchFamily="34" charset="0"/>
              </a:rPr>
              <a:t>ca. 2 </a:t>
            </a:r>
            <a:r>
              <a:rPr lang="da-DK" altLang="da-DK" sz="1800" dirty="0" err="1">
                <a:solidFill>
                  <a:srgbClr val="002060"/>
                </a:solidFill>
                <a:latin typeface="Arial" panose="020B0604020202020204" pitchFamily="34" charset="0"/>
              </a:rPr>
              <a:t>mia</a:t>
            </a:r>
            <a:r>
              <a:rPr lang="da-DK" altLang="da-DK" sz="18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da-DK" altLang="da-DK" sz="1800" dirty="0" smtClean="0">
                <a:solidFill>
                  <a:srgbClr val="002060"/>
                </a:solidFill>
                <a:latin typeface="Arial" panose="020B0604020202020204" pitchFamily="34" charset="0"/>
              </a:rPr>
              <a:t>år</a:t>
            </a:r>
            <a:endParaRPr lang="da-DK" altLang="da-DK" sz="18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 dirty="0">
                <a:solidFill>
                  <a:srgbClr val="002060"/>
                </a:solidFill>
                <a:latin typeface="Arial" panose="020B0604020202020204" pitchFamily="34" charset="0"/>
              </a:rPr>
              <a:t>(ca. 4x6 cm)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a-DK" altLang="da-DK" sz="18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a-DK" altLang="da-DK" sz="18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 dirty="0">
                <a:solidFill>
                  <a:srgbClr val="002060"/>
                </a:solidFill>
                <a:latin typeface="Arial" panose="020B0604020202020204" pitchFamily="34" charset="0"/>
              </a:rPr>
              <a:t>Første opdagelse af fossile bakterier</a:t>
            </a:r>
          </a:p>
        </p:txBody>
      </p:sp>
    </p:spTree>
    <p:extLst>
      <p:ext uri="{BB962C8B-B14F-4D97-AF65-F5344CB8AC3E}">
        <p14:creationId xmlns:p14="http://schemas.microsoft.com/office/powerpoint/2010/main" val="227740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Shark Bay str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63" y="0"/>
            <a:ext cx="3817937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stromatolites, S-Afr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0"/>
            <a:ext cx="3817937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Box 1"/>
          <p:cNvSpPr txBox="1">
            <a:spLocks noChangeArrowheads="1"/>
          </p:cNvSpPr>
          <p:nvPr/>
        </p:nvSpPr>
        <p:spPr bwMode="auto">
          <a:xfrm>
            <a:off x="5794375" y="5683250"/>
            <a:ext cx="29114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>
                <a:solidFill>
                  <a:srgbClr val="002060"/>
                </a:solidFill>
                <a:latin typeface="Arial" panose="020B0604020202020204" pitchFamily="34" charset="0"/>
              </a:rPr>
              <a:t>Levende stromatoliter 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>
                <a:solidFill>
                  <a:srgbClr val="002060"/>
                </a:solidFill>
                <a:latin typeface="Arial" panose="020B0604020202020204" pitchFamily="34" charset="0"/>
              </a:rPr>
              <a:t>Shark Bay, Vest-Australien</a:t>
            </a:r>
          </a:p>
        </p:txBody>
      </p:sp>
      <p:sp>
        <p:nvSpPr>
          <p:cNvPr id="13317" name="TextBox 2"/>
          <p:cNvSpPr txBox="1">
            <a:spLocks noChangeArrowheads="1"/>
          </p:cNvSpPr>
          <p:nvPr/>
        </p:nvSpPr>
        <p:spPr bwMode="auto">
          <a:xfrm>
            <a:off x="517525" y="2598738"/>
            <a:ext cx="40052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>
                <a:solidFill>
                  <a:srgbClr val="002060"/>
                </a:solidFill>
                <a:latin typeface="Arial" panose="020B0604020202020204" pitchFamily="34" charset="0"/>
              </a:rPr>
              <a:t>Stromatoliter fra Sydafrika, 2.3 mia år</a:t>
            </a:r>
          </a:p>
        </p:txBody>
      </p:sp>
    </p:spTree>
    <p:extLst>
      <p:ext uri="{BB962C8B-B14F-4D97-AF65-F5344CB8AC3E}">
        <p14:creationId xmlns:p14="http://schemas.microsoft.com/office/powerpoint/2010/main" val="55812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Shark Bay str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63" y="0"/>
            <a:ext cx="3817937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stromatolites, S-Afr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0"/>
            <a:ext cx="3817937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Box 1"/>
          <p:cNvSpPr txBox="1">
            <a:spLocks noChangeArrowheads="1"/>
          </p:cNvSpPr>
          <p:nvPr/>
        </p:nvSpPr>
        <p:spPr bwMode="auto">
          <a:xfrm>
            <a:off x="5794375" y="5683250"/>
            <a:ext cx="29114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>
                <a:solidFill>
                  <a:srgbClr val="002060"/>
                </a:solidFill>
                <a:latin typeface="Arial" panose="020B0604020202020204" pitchFamily="34" charset="0"/>
              </a:rPr>
              <a:t>Levende stromatoliter 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>
                <a:solidFill>
                  <a:srgbClr val="002060"/>
                </a:solidFill>
                <a:latin typeface="Arial" panose="020B0604020202020204" pitchFamily="34" charset="0"/>
              </a:rPr>
              <a:t>Shark Bay, Vest-Australien</a:t>
            </a:r>
          </a:p>
        </p:txBody>
      </p:sp>
      <p:sp>
        <p:nvSpPr>
          <p:cNvPr id="14341" name="TextBox 2"/>
          <p:cNvSpPr txBox="1">
            <a:spLocks noChangeArrowheads="1"/>
          </p:cNvSpPr>
          <p:nvPr/>
        </p:nvSpPr>
        <p:spPr bwMode="auto">
          <a:xfrm>
            <a:off x="517525" y="2598738"/>
            <a:ext cx="40052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>
                <a:solidFill>
                  <a:srgbClr val="002060"/>
                </a:solidFill>
                <a:latin typeface="Arial" panose="020B0604020202020204" pitchFamily="34" charset="0"/>
              </a:rPr>
              <a:t>Stromatoliter fra Sydafrika, 2.3 mia år</a:t>
            </a:r>
          </a:p>
        </p:txBody>
      </p:sp>
      <p:pic>
        <p:nvPicPr>
          <p:cNvPr id="14342" name="Picture 4" descr="PPRG, mat and stromatolite2 cop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3044825"/>
            <a:ext cx="4249738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3"/>
          <p:cNvSpPr txBox="1">
            <a:spLocks noChangeArrowheads="1"/>
          </p:cNvSpPr>
          <p:nvPr/>
        </p:nvSpPr>
        <p:spPr bwMode="auto">
          <a:xfrm>
            <a:off x="331788" y="5651500"/>
            <a:ext cx="489108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>
                <a:solidFill>
                  <a:srgbClr val="002060"/>
                </a:solidFill>
                <a:latin typeface="Arial" panose="020B0604020202020204" pitchFamily="34" charset="0"/>
              </a:rPr>
              <a:t>To mikrobielle måtter: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>
                <a:solidFill>
                  <a:srgbClr val="002060"/>
                </a:solidFill>
                <a:latin typeface="Arial" panose="020B0604020202020204" pitchFamily="34" charset="0"/>
              </a:rPr>
              <a:t>Venstre: Fra Gletcher Nationalpark, 1.3 mia år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>
                <a:solidFill>
                  <a:srgbClr val="002060"/>
                </a:solidFill>
                <a:latin typeface="Arial" panose="020B0604020202020204" pitchFamily="34" charset="0"/>
              </a:rPr>
              <a:t>Højre: Fra saltsø i Mexico, nulevende</a:t>
            </a:r>
          </a:p>
        </p:txBody>
      </p:sp>
    </p:spTree>
    <p:extLst>
      <p:ext uri="{BB962C8B-B14F-4D97-AF65-F5344CB8AC3E}">
        <p14:creationId xmlns:p14="http://schemas.microsoft.com/office/powerpoint/2010/main" val="143548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ddle east from spa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0"/>
            <a:ext cx="3240087" cy="29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4" descr="Solar Lak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8113"/>
            <a:ext cx="4427538" cy="29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5" descr="Solar Lake aerial phot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291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9" descr="Solar Lake shor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930650"/>
            <a:ext cx="4284662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Text Box 10"/>
          <p:cNvSpPr txBox="1">
            <a:spLocks noChangeArrowheads="1"/>
          </p:cNvSpPr>
          <p:nvPr/>
        </p:nvSpPr>
        <p:spPr bwMode="auto">
          <a:xfrm>
            <a:off x="1384300" y="3232150"/>
            <a:ext cx="6254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a-DK" altLang="en-US"/>
              <a:t>Solar Lake, Sinai: a hypersaline pond on the Red Sea shore</a:t>
            </a:r>
            <a:endParaRPr lang="en-US" altLang="en-US"/>
          </a:p>
        </p:txBody>
      </p:sp>
      <p:sp>
        <p:nvSpPr>
          <p:cNvPr id="3079" name="Line 11"/>
          <p:cNvSpPr>
            <a:spLocks noChangeShapeType="1"/>
          </p:cNvSpPr>
          <p:nvPr/>
        </p:nvSpPr>
        <p:spPr bwMode="auto">
          <a:xfrm flipH="1">
            <a:off x="2555875" y="765175"/>
            <a:ext cx="1296988" cy="5762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0" name="Line 12"/>
          <p:cNvSpPr>
            <a:spLocks noChangeShapeType="1"/>
          </p:cNvSpPr>
          <p:nvPr/>
        </p:nvSpPr>
        <p:spPr bwMode="auto">
          <a:xfrm flipV="1">
            <a:off x="6372225" y="188913"/>
            <a:ext cx="1295400" cy="1444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74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olar Lake mat surfac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05263"/>
            <a:ext cx="2828925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Solar Lake mat sur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4011613"/>
            <a:ext cx="4643438" cy="28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Solar Lake mat sec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0"/>
            <a:ext cx="4427537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Solar Lake UW mat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00563" cy="28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258888" y="3284538"/>
            <a:ext cx="5784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a-DK" altLang="en-US"/>
              <a:t>Solar Lake, Sinai: UW photo, mat section, mat surfaces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010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olar Lake mat SEM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43213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Solar Lake mat SEM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0"/>
            <a:ext cx="3132137" cy="27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Solar Lake mat SEM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089400"/>
            <a:ext cx="2843212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Solar Lake mat SEM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097338"/>
            <a:ext cx="2916237" cy="276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Solar Lake mat SEM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0"/>
            <a:ext cx="256857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 descr="Solar Lake mat SEM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6700"/>
            <a:ext cx="258762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457433" y="3095516"/>
            <a:ext cx="811959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a-DK" altLang="en-US" dirty="0" smtClean="0"/>
              <a:t>Diatomeer (kiselalger, 10 </a:t>
            </a:r>
            <a:r>
              <a:rPr lang="da-DK" altLang="en-US" dirty="0"/>
              <a:t>µm </a:t>
            </a:r>
            <a:r>
              <a:rPr lang="da-DK" altLang="en-US" dirty="0" smtClean="0"/>
              <a:t>diameter) og </a:t>
            </a:r>
            <a:r>
              <a:rPr lang="da-DK" altLang="en-US" dirty="0" err="1" smtClean="0"/>
              <a:t>cyanobakterier</a:t>
            </a:r>
            <a:r>
              <a:rPr lang="da-DK" altLang="en-US" dirty="0" smtClean="0"/>
              <a:t> (ca. 3 </a:t>
            </a:r>
            <a:r>
              <a:rPr lang="da-DK" altLang="en-US" dirty="0"/>
              <a:t>µm </a:t>
            </a:r>
            <a:r>
              <a:rPr lang="da-DK" altLang="en-US" dirty="0" smtClean="0"/>
              <a:t>diameter) </a:t>
            </a:r>
          </a:p>
          <a:p>
            <a:pPr eaLnBrk="1" hangingPunct="1"/>
            <a:r>
              <a:rPr lang="da-DK" altLang="en-US" dirty="0" smtClean="0"/>
              <a:t>i mikrobielle måtter fra </a:t>
            </a:r>
            <a:r>
              <a:rPr lang="da-DK" altLang="en-US" dirty="0" smtClean="0"/>
              <a:t>Solar </a:t>
            </a:r>
            <a:r>
              <a:rPr lang="da-DK" altLang="en-US" dirty="0"/>
              <a:t>Lake, </a:t>
            </a:r>
            <a:r>
              <a:rPr lang="da-DK" altLang="en-US" dirty="0" err="1"/>
              <a:t>Sinai</a:t>
            </a:r>
            <a:r>
              <a:rPr lang="da-DK" altLang="en-US" dirty="0"/>
              <a:t> </a:t>
            </a:r>
            <a:r>
              <a:rPr lang="da-DK" altLang="en-US" dirty="0" smtClean="0"/>
              <a:t>(TEM: </a:t>
            </a:r>
            <a:r>
              <a:rPr lang="da-DK" altLang="en-US" sz="1600" dirty="0" err="1" smtClean="0"/>
              <a:t>Y</a:t>
            </a:r>
            <a:r>
              <a:rPr lang="da-DK" altLang="en-US" sz="1600" dirty="0" err="1" smtClean="0"/>
              <a:t>ehuda</a:t>
            </a:r>
            <a:r>
              <a:rPr lang="da-DK" altLang="en-US" sz="1600" dirty="0" smtClean="0"/>
              <a:t> Cohen)</a:t>
            </a:r>
            <a:endParaRPr lang="en-US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61943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18" y="941063"/>
            <a:ext cx="863600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890175" y="5012433"/>
            <a:ext cx="589052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a-DK" sz="1600" dirty="0" smtClean="0">
                <a:solidFill>
                  <a:srgbClr val="002060"/>
                </a:solidFill>
              </a:rPr>
              <a:t>Milepæle i Jordens og livets udvikling:</a:t>
            </a:r>
          </a:p>
          <a:p>
            <a:pPr eaLnBrk="1" hangingPunct="1">
              <a:defRPr/>
            </a:pPr>
            <a:r>
              <a:rPr lang="da-DK" sz="1600" dirty="0" smtClean="0">
                <a:solidFill>
                  <a:srgbClr val="002060"/>
                </a:solidFill>
              </a:rPr>
              <a:t>-    Ældste kontinent med tegn på liv, </a:t>
            </a:r>
            <a:r>
              <a:rPr lang="da-DK" sz="1600" dirty="0" err="1" smtClean="0">
                <a:solidFill>
                  <a:srgbClr val="002060"/>
                </a:solidFill>
              </a:rPr>
              <a:t>Isua</a:t>
            </a:r>
            <a:r>
              <a:rPr lang="da-DK" sz="1600" dirty="0" smtClean="0">
                <a:solidFill>
                  <a:srgbClr val="002060"/>
                </a:solidFill>
              </a:rPr>
              <a:t> Grønland, 3.7 </a:t>
            </a:r>
            <a:r>
              <a:rPr lang="da-DK" sz="1600" dirty="0" err="1" smtClean="0">
                <a:solidFill>
                  <a:srgbClr val="002060"/>
                </a:solidFill>
              </a:rPr>
              <a:t>mia</a:t>
            </a:r>
            <a:r>
              <a:rPr lang="da-DK" sz="1600" dirty="0" smtClean="0">
                <a:solidFill>
                  <a:srgbClr val="002060"/>
                </a:solidFill>
              </a:rPr>
              <a:t> år</a:t>
            </a:r>
          </a:p>
          <a:p>
            <a:pPr marL="285750" indent="-285750" eaLnBrk="1" hangingPunct="1">
              <a:buFontTx/>
              <a:buChar char="-"/>
              <a:defRPr/>
            </a:pPr>
            <a:r>
              <a:rPr lang="da-DK" sz="1600" dirty="0" smtClean="0">
                <a:solidFill>
                  <a:srgbClr val="002060"/>
                </a:solidFill>
              </a:rPr>
              <a:t>Ældste fossile mikroorganismer, NV Australien, 3.5 </a:t>
            </a:r>
            <a:r>
              <a:rPr lang="da-DK" sz="1600" dirty="0" err="1" smtClean="0">
                <a:solidFill>
                  <a:srgbClr val="002060"/>
                </a:solidFill>
              </a:rPr>
              <a:t>mia</a:t>
            </a:r>
            <a:r>
              <a:rPr lang="da-DK" sz="1600" dirty="0" smtClean="0">
                <a:solidFill>
                  <a:srgbClr val="002060"/>
                </a:solidFill>
              </a:rPr>
              <a:t> år</a:t>
            </a:r>
          </a:p>
          <a:p>
            <a:pPr marL="285750" indent="-285750" eaLnBrk="1" hangingPunct="1">
              <a:buFontTx/>
              <a:buChar char="-"/>
              <a:defRPr/>
            </a:pPr>
            <a:r>
              <a:rPr lang="da-DK" sz="1600" dirty="0">
                <a:solidFill>
                  <a:srgbClr val="002060"/>
                </a:solidFill>
              </a:rPr>
              <a:t>Udvikling af iltdannende </a:t>
            </a:r>
            <a:r>
              <a:rPr lang="da-DK" sz="1600" dirty="0" smtClean="0">
                <a:solidFill>
                  <a:srgbClr val="002060"/>
                </a:solidFill>
              </a:rPr>
              <a:t>fotosyntese, &gt;3 </a:t>
            </a:r>
            <a:r>
              <a:rPr lang="da-DK" sz="1600" dirty="0" err="1" smtClean="0">
                <a:solidFill>
                  <a:srgbClr val="002060"/>
                </a:solidFill>
              </a:rPr>
              <a:t>mia</a:t>
            </a:r>
            <a:r>
              <a:rPr lang="da-DK" sz="1600" dirty="0" smtClean="0">
                <a:solidFill>
                  <a:srgbClr val="002060"/>
                </a:solidFill>
              </a:rPr>
              <a:t> år???</a:t>
            </a:r>
            <a:endParaRPr lang="da-DK" sz="1600" dirty="0">
              <a:solidFill>
                <a:srgbClr val="002060"/>
              </a:solidFill>
            </a:endParaRPr>
          </a:p>
          <a:p>
            <a:pPr marL="285750" indent="-285750" eaLnBrk="1" hangingPunct="1">
              <a:buFontTx/>
              <a:buChar char="-"/>
              <a:defRPr/>
            </a:pPr>
            <a:r>
              <a:rPr lang="da-DK" sz="1600" dirty="0" smtClean="0">
                <a:solidFill>
                  <a:srgbClr val="002060"/>
                </a:solidFill>
              </a:rPr>
              <a:t>Iltholdig </a:t>
            </a:r>
            <a:r>
              <a:rPr lang="da-DK" sz="1600" dirty="0">
                <a:solidFill>
                  <a:srgbClr val="002060"/>
                </a:solidFill>
              </a:rPr>
              <a:t>atmosfære startede for </a:t>
            </a:r>
            <a:r>
              <a:rPr lang="da-DK" sz="1600" dirty="0" smtClean="0">
                <a:solidFill>
                  <a:srgbClr val="002060"/>
                </a:solidFill>
              </a:rPr>
              <a:t>&gt;2.4 </a:t>
            </a:r>
            <a:r>
              <a:rPr lang="da-DK" sz="1600" dirty="0" err="1">
                <a:solidFill>
                  <a:srgbClr val="002060"/>
                </a:solidFill>
              </a:rPr>
              <a:t>mia</a:t>
            </a:r>
            <a:r>
              <a:rPr lang="da-DK" sz="1600" dirty="0">
                <a:solidFill>
                  <a:srgbClr val="002060"/>
                </a:solidFill>
              </a:rPr>
              <a:t> år </a:t>
            </a:r>
            <a:r>
              <a:rPr lang="da-DK" sz="1600" dirty="0" smtClean="0">
                <a:solidFill>
                  <a:srgbClr val="002060"/>
                </a:solidFill>
              </a:rPr>
              <a:t>siden</a:t>
            </a:r>
            <a:endParaRPr lang="da-DK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60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Anoxygenic ph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989138"/>
            <a:ext cx="4968875" cy="437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270526" y="414364"/>
            <a:ext cx="492955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a-DK" altLang="en-US" dirty="0" err="1" smtClean="0"/>
              <a:t>Cyanobakterie</a:t>
            </a:r>
            <a:r>
              <a:rPr lang="da-DK" altLang="en-US" dirty="0" smtClean="0"/>
              <a:t>-måtte skifter imellem </a:t>
            </a:r>
          </a:p>
          <a:p>
            <a:pPr eaLnBrk="1" hangingPunct="1"/>
            <a:r>
              <a:rPr lang="da-DK" altLang="en-US" dirty="0" smtClean="0"/>
              <a:t>(primitiv) </a:t>
            </a:r>
            <a:r>
              <a:rPr lang="da-DK" altLang="en-US" dirty="0" err="1" smtClean="0"/>
              <a:t>anoxygen</a:t>
            </a:r>
            <a:r>
              <a:rPr lang="da-DK" altLang="en-US" dirty="0" smtClean="0"/>
              <a:t> fotosyntese om morgenen,</a:t>
            </a:r>
          </a:p>
          <a:p>
            <a:pPr eaLnBrk="1" hangingPunct="1"/>
            <a:r>
              <a:rPr lang="da-DK" altLang="en-US" dirty="0" smtClean="0"/>
              <a:t>(moderne) oxygen fotosyntese om dagen</a:t>
            </a:r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5291528" y="2884844"/>
            <a:ext cx="3788217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lphaUcParenR"/>
            </a:pPr>
            <a:r>
              <a:rPr lang="da-DK" altLang="en-US" dirty="0" smtClean="0"/>
              <a:t>Iltet miljø i dagslys</a:t>
            </a:r>
            <a:endParaRPr lang="da-DK" altLang="en-US" dirty="0"/>
          </a:p>
          <a:p>
            <a:pPr eaLnBrk="1" hangingPunct="1">
              <a:buFontTx/>
              <a:buAutoNum type="alphaUcParenR"/>
            </a:pPr>
            <a:r>
              <a:rPr lang="da-DK" altLang="en-US" dirty="0" smtClean="0"/>
              <a:t>Nat, sulfid fortrænger ilt,</a:t>
            </a:r>
          </a:p>
          <a:p>
            <a:pPr marL="0" indent="0" eaLnBrk="1" hangingPunct="1"/>
            <a:r>
              <a:rPr lang="da-DK" altLang="en-US" dirty="0" smtClean="0"/>
              <a:t>      morgen, </a:t>
            </a:r>
            <a:r>
              <a:rPr lang="da-DK" altLang="en-US" dirty="0" err="1" smtClean="0"/>
              <a:t>anoxygen</a:t>
            </a:r>
            <a:r>
              <a:rPr lang="da-DK" altLang="en-US" dirty="0" smtClean="0"/>
              <a:t> fotosyntese </a:t>
            </a:r>
          </a:p>
          <a:p>
            <a:pPr marL="0" indent="0" eaLnBrk="1" hangingPunct="1"/>
            <a:r>
              <a:rPr lang="da-DK" altLang="en-US" dirty="0" smtClean="0"/>
              <a:t>C)  Sulfid brugt op </a:t>
            </a:r>
          </a:p>
          <a:p>
            <a:pPr marL="0" indent="0" eaLnBrk="1" hangingPunct="1"/>
            <a:r>
              <a:rPr lang="da-DK" altLang="en-US" dirty="0">
                <a:sym typeface="Symbol" panose="05050102010706020507" pitchFamily="18" charset="2"/>
              </a:rPr>
              <a:t>	</a:t>
            </a:r>
            <a:r>
              <a:rPr lang="da-DK" altLang="en-US" dirty="0" smtClean="0">
                <a:sym typeface="Symbol" panose="05050102010706020507" pitchFamily="18" charset="2"/>
              </a:rPr>
              <a:t> oxygen fotosyntese starter</a:t>
            </a:r>
            <a:endParaRPr lang="da-DK" altLang="en-US" dirty="0">
              <a:sym typeface="Symbol" panose="05050102010706020507" pitchFamily="18" charset="2"/>
            </a:endParaRPr>
          </a:p>
          <a:p>
            <a:pPr eaLnBrk="1" hangingPunct="1">
              <a:buAutoNum type="alphaUcParenR" startAt="4"/>
            </a:pPr>
            <a:r>
              <a:rPr lang="da-DK" altLang="en-US" dirty="0" smtClean="0"/>
              <a:t>Iltzone bygges op</a:t>
            </a:r>
          </a:p>
          <a:p>
            <a:pPr eaLnBrk="1" hangingPunct="1">
              <a:buAutoNum type="alphaUcParenR" startAt="4"/>
            </a:pPr>
            <a:r>
              <a:rPr lang="da-DK" altLang="en-US" dirty="0" smtClean="0"/>
              <a:t>Ilt trænger op i vandet</a:t>
            </a:r>
          </a:p>
          <a:p>
            <a:pPr eaLnBrk="1" hangingPunct="1">
              <a:buAutoNum type="alphaUcParenR" startAt="4"/>
            </a:pPr>
            <a:r>
              <a:rPr lang="da-DK" altLang="en-US" dirty="0" smtClean="0"/>
              <a:t>Efter solnedgang, sulfid igen</a:t>
            </a:r>
            <a:endParaRPr lang="da-DK" altLang="en-US" dirty="0"/>
          </a:p>
          <a:p>
            <a:pPr eaLnBrk="1" hangingPunct="1">
              <a:buFontTx/>
              <a:buAutoNum type="alphaUcParenR"/>
            </a:pPr>
            <a:endParaRPr lang="de-DE" altLang="en-US" dirty="0"/>
          </a:p>
        </p:txBody>
      </p:sp>
      <p:pic>
        <p:nvPicPr>
          <p:cNvPr id="5" name="Picture 5" descr="Solar Lake UW mat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528" y="0"/>
            <a:ext cx="3852472" cy="247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98843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270526" y="414364"/>
            <a:ext cx="492955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a-DK" altLang="en-US" dirty="0" err="1" smtClean="0"/>
              <a:t>Cyanobakterie</a:t>
            </a:r>
            <a:r>
              <a:rPr lang="da-DK" altLang="en-US" dirty="0" smtClean="0"/>
              <a:t>-måtte skifter imellem </a:t>
            </a:r>
          </a:p>
          <a:p>
            <a:pPr eaLnBrk="1" hangingPunct="1"/>
            <a:r>
              <a:rPr lang="da-DK" altLang="en-US" dirty="0" smtClean="0"/>
              <a:t>(primitiv) </a:t>
            </a:r>
            <a:r>
              <a:rPr lang="da-DK" altLang="en-US" dirty="0" err="1" smtClean="0"/>
              <a:t>anoxygen</a:t>
            </a:r>
            <a:r>
              <a:rPr lang="da-DK" altLang="en-US" dirty="0" smtClean="0"/>
              <a:t> fotosyntese om morgenen,</a:t>
            </a:r>
          </a:p>
          <a:p>
            <a:pPr eaLnBrk="1" hangingPunct="1"/>
            <a:r>
              <a:rPr lang="da-DK" altLang="en-US" dirty="0" smtClean="0"/>
              <a:t>(moderne) oxygen fotosyntese om dagen</a:t>
            </a:r>
          </a:p>
        </p:txBody>
      </p:sp>
      <p:pic>
        <p:nvPicPr>
          <p:cNvPr id="5" name="Picture 5" descr="Solar Lake UW mat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528" y="0"/>
            <a:ext cx="3852472" cy="247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811629" y="2917720"/>
            <a:ext cx="7920037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a-DK" altLang="en-US" dirty="0" smtClean="0"/>
              <a:t>Oxygen fotosyntese:</a:t>
            </a:r>
          </a:p>
          <a:p>
            <a:pPr>
              <a:spcBef>
                <a:spcPct val="50000"/>
              </a:spcBef>
            </a:pPr>
            <a:r>
              <a:rPr lang="da-DK" altLang="en-US" dirty="0" smtClean="0"/>
              <a:t>CO</a:t>
            </a:r>
            <a:r>
              <a:rPr lang="da-DK" altLang="en-US" baseline="-25000" dirty="0" smtClean="0"/>
              <a:t>2</a:t>
            </a:r>
            <a:r>
              <a:rPr lang="da-DK" altLang="en-US" dirty="0" smtClean="0"/>
              <a:t> + H</a:t>
            </a:r>
            <a:r>
              <a:rPr lang="da-DK" altLang="en-US" baseline="-25000" dirty="0" smtClean="0"/>
              <a:t>2</a:t>
            </a:r>
            <a:r>
              <a:rPr lang="da-DK" altLang="en-US" dirty="0" smtClean="0"/>
              <a:t>O </a:t>
            </a:r>
            <a:r>
              <a:rPr lang="da-DK" altLang="en-US" dirty="0" smtClean="0">
                <a:sym typeface="Symbol" panose="05050102010706020507" pitchFamily="18" charset="2"/>
              </a:rPr>
              <a:t> [CH</a:t>
            </a:r>
            <a:r>
              <a:rPr lang="da-DK" altLang="en-US" baseline="-25000" dirty="0" smtClean="0">
                <a:sym typeface="Symbol" panose="05050102010706020507" pitchFamily="18" charset="2"/>
              </a:rPr>
              <a:t>2</a:t>
            </a:r>
            <a:r>
              <a:rPr lang="da-DK" altLang="en-US" dirty="0" smtClean="0">
                <a:sym typeface="Symbol" panose="05050102010706020507" pitchFamily="18" charset="2"/>
              </a:rPr>
              <a:t>O] + O</a:t>
            </a:r>
            <a:r>
              <a:rPr lang="da-DK" altLang="en-US" baseline="-25000" dirty="0" smtClean="0">
                <a:sym typeface="Symbol" panose="05050102010706020507" pitchFamily="18" charset="2"/>
              </a:rPr>
              <a:t>2</a:t>
            </a:r>
            <a:endParaRPr lang="da-DK" altLang="en-US" baseline="-25000" dirty="0" smtClean="0"/>
          </a:p>
          <a:p>
            <a:pPr>
              <a:spcBef>
                <a:spcPct val="50000"/>
              </a:spcBef>
            </a:pPr>
            <a:endParaRPr lang="da-DK" altLang="en-US" dirty="0" smtClean="0"/>
          </a:p>
          <a:p>
            <a:pPr>
              <a:spcBef>
                <a:spcPct val="50000"/>
              </a:spcBef>
            </a:pPr>
            <a:r>
              <a:rPr lang="da-DK" altLang="en-US" dirty="0" err="1" smtClean="0"/>
              <a:t>Anoxygen</a:t>
            </a:r>
            <a:r>
              <a:rPr lang="da-DK" altLang="en-US" dirty="0" smtClean="0"/>
              <a:t> fotosyntese:</a:t>
            </a:r>
            <a:endParaRPr lang="da-DK" altLang="en-US" dirty="0"/>
          </a:p>
          <a:p>
            <a:endParaRPr lang="da-DK" altLang="en-US" dirty="0"/>
          </a:p>
          <a:p>
            <a:r>
              <a:rPr lang="da-DK" altLang="en-US" dirty="0" smtClean="0"/>
              <a:t>CO</a:t>
            </a:r>
            <a:r>
              <a:rPr lang="da-DK" altLang="en-US" sz="2000" baseline="-25000" dirty="0" smtClean="0"/>
              <a:t>2</a:t>
            </a:r>
            <a:r>
              <a:rPr lang="da-DK" altLang="en-US" dirty="0" smtClean="0"/>
              <a:t> </a:t>
            </a:r>
            <a:r>
              <a:rPr lang="da-DK" altLang="en-US" dirty="0"/>
              <a:t>+ </a:t>
            </a:r>
            <a:r>
              <a:rPr lang="da-DK" altLang="en-US" dirty="0" smtClean="0"/>
              <a:t>2H</a:t>
            </a:r>
            <a:r>
              <a:rPr lang="da-DK" altLang="en-US" sz="2000" baseline="-25000" dirty="0" smtClean="0"/>
              <a:t>2</a:t>
            </a:r>
            <a:r>
              <a:rPr lang="da-DK" altLang="en-US" dirty="0" smtClean="0"/>
              <a:t>S </a:t>
            </a:r>
            <a:r>
              <a:rPr lang="da-DK" altLang="en-US" dirty="0">
                <a:sym typeface="Symbol" panose="05050102010706020507" pitchFamily="18" charset="2"/>
              </a:rPr>
              <a:t> </a:t>
            </a:r>
            <a:r>
              <a:rPr lang="da-DK" altLang="en-US" dirty="0" smtClean="0">
                <a:sym typeface="Symbol" panose="05050102010706020507" pitchFamily="18" charset="2"/>
              </a:rPr>
              <a:t>[</a:t>
            </a:r>
            <a:r>
              <a:rPr lang="da-DK" altLang="en-US" dirty="0">
                <a:sym typeface="Symbol" panose="05050102010706020507" pitchFamily="18" charset="2"/>
              </a:rPr>
              <a:t>CH</a:t>
            </a:r>
            <a:r>
              <a:rPr lang="da-DK" altLang="en-US" sz="2000" baseline="-25000" dirty="0">
                <a:sym typeface="Symbol" panose="05050102010706020507" pitchFamily="18" charset="2"/>
              </a:rPr>
              <a:t>2</a:t>
            </a:r>
            <a:r>
              <a:rPr lang="da-DK" altLang="en-US" dirty="0">
                <a:sym typeface="Symbol" panose="05050102010706020507" pitchFamily="18" charset="2"/>
              </a:rPr>
              <a:t>O] + </a:t>
            </a:r>
            <a:r>
              <a:rPr lang="da-DK" altLang="en-US" dirty="0" smtClean="0">
                <a:sym typeface="Symbol" panose="05050102010706020507" pitchFamily="18" charset="2"/>
              </a:rPr>
              <a:t>2S</a:t>
            </a:r>
            <a:r>
              <a:rPr lang="da-DK" altLang="en-US" baseline="30000" dirty="0" smtClean="0">
                <a:sym typeface="Symbol" panose="05050102010706020507" pitchFamily="18" charset="2"/>
              </a:rPr>
              <a:t>0</a:t>
            </a:r>
            <a:r>
              <a:rPr lang="da-DK" altLang="en-US" dirty="0" smtClean="0">
                <a:sym typeface="Symbol" panose="05050102010706020507" pitchFamily="18" charset="2"/>
              </a:rPr>
              <a:t> + H</a:t>
            </a:r>
            <a:r>
              <a:rPr lang="da-DK" altLang="en-US" baseline="-25000" dirty="0" smtClean="0">
                <a:sym typeface="Symbol" panose="05050102010706020507" pitchFamily="18" charset="2"/>
              </a:rPr>
              <a:t>2</a:t>
            </a:r>
            <a:r>
              <a:rPr lang="da-DK" altLang="en-US" dirty="0" smtClean="0">
                <a:sym typeface="Symbol" panose="05050102010706020507" pitchFamily="18" charset="2"/>
              </a:rPr>
              <a:t>O</a:t>
            </a:r>
            <a:endParaRPr lang="en-US" altLang="en-US" sz="2000" baseline="30000" dirty="0">
              <a:cs typeface="Arial" panose="020B0604020202020204" pitchFamily="34" charset="0"/>
              <a:sym typeface="Symbol" panose="05050102010706020507" pitchFamily="18" charset="2"/>
            </a:endParaRPr>
          </a:p>
          <a:p>
            <a:endParaRPr lang="da-DK" altLang="en-US" dirty="0"/>
          </a:p>
          <a:p>
            <a:pPr>
              <a:spcBef>
                <a:spcPct val="50000"/>
              </a:spcBef>
            </a:pPr>
            <a:r>
              <a:rPr lang="da-DK" altLang="en-US" dirty="0" smtClean="0"/>
              <a:t>2-trins reaktion</a:t>
            </a:r>
            <a:r>
              <a:rPr lang="da-DK" altLang="en-US" dirty="0"/>
              <a:t>: H</a:t>
            </a:r>
            <a:r>
              <a:rPr lang="da-DK" altLang="en-US" baseline="-25000" dirty="0"/>
              <a:t>2</a:t>
            </a:r>
            <a:r>
              <a:rPr lang="da-DK" altLang="en-US" dirty="0"/>
              <a:t>S </a:t>
            </a:r>
            <a:r>
              <a:rPr lang="da-DK" altLang="en-US" dirty="0">
                <a:sym typeface="Symbol" panose="05050102010706020507" pitchFamily="18" charset="2"/>
              </a:rPr>
              <a:t></a:t>
            </a:r>
            <a:r>
              <a:rPr lang="da-DK" altLang="en-US" dirty="0"/>
              <a:t> </a:t>
            </a:r>
            <a:r>
              <a:rPr lang="da-DK" altLang="en-US" dirty="0" smtClean="0"/>
              <a:t>S</a:t>
            </a:r>
            <a:r>
              <a:rPr lang="da-DK" altLang="en-US" baseline="30000" dirty="0" smtClean="0"/>
              <a:t>0</a:t>
            </a:r>
            <a:r>
              <a:rPr lang="da-DK" altLang="en-US" dirty="0" smtClean="0"/>
              <a:t> </a:t>
            </a:r>
            <a:r>
              <a:rPr lang="da-DK" altLang="en-US" dirty="0">
                <a:sym typeface="Symbol" panose="05050102010706020507" pitchFamily="18" charset="2"/>
              </a:rPr>
              <a:t> </a:t>
            </a:r>
            <a:r>
              <a:rPr lang="da-DK" altLang="en-US" dirty="0" smtClean="0">
                <a:sym typeface="Symbol" panose="05050102010706020507" pitchFamily="18" charset="2"/>
              </a:rPr>
              <a:t>SO</a:t>
            </a:r>
            <a:r>
              <a:rPr lang="da-DK" altLang="en-US" baseline="-25000" dirty="0" smtClean="0">
                <a:sym typeface="Symbol" panose="05050102010706020507" pitchFamily="18" charset="2"/>
              </a:rPr>
              <a:t>4</a:t>
            </a:r>
            <a:r>
              <a:rPr lang="da-DK" altLang="en-US" baseline="30000" dirty="0" smtClean="0">
                <a:sym typeface="Symbol" panose="05050102010706020507" pitchFamily="18" charset="2"/>
              </a:rPr>
              <a:t>2-</a:t>
            </a:r>
            <a:endParaRPr lang="da-DK" altLang="en-US" baseline="30000" dirty="0"/>
          </a:p>
        </p:txBody>
      </p:sp>
      <p:pic>
        <p:nvPicPr>
          <p:cNvPr id="7" name="Picture 3" descr="Oscill 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387" y="3039568"/>
            <a:ext cx="2908300" cy="243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788099" y="5667303"/>
            <a:ext cx="32008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a-DK" altLang="en-US" dirty="0" err="1" smtClean="0"/>
              <a:t>Cyanobakterie</a:t>
            </a:r>
            <a:r>
              <a:rPr lang="da-DK" altLang="en-US" dirty="0" smtClean="0"/>
              <a:t> danner svovlkorn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279139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/>
          <p:cNvSpPr>
            <a:spLocks noChangeArrowheads="1"/>
          </p:cNvSpPr>
          <p:nvPr/>
        </p:nvSpPr>
        <p:spPr bwMode="auto">
          <a:xfrm>
            <a:off x="1042988" y="1773238"/>
            <a:ext cx="2360612" cy="199548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20930" y="10903"/>
                </a:moveTo>
                <a:cubicBezTo>
                  <a:pt x="20930" y="10869"/>
                  <a:pt x="20931" y="10834"/>
                  <a:pt x="20931" y="10800"/>
                </a:cubicBezTo>
                <a:cubicBezTo>
                  <a:pt x="20931" y="5852"/>
                  <a:pt x="17356" y="1627"/>
                  <a:pt x="12477" y="808"/>
                </a:cubicBezTo>
                <a:lnTo>
                  <a:pt x="12587" y="149"/>
                </a:lnTo>
                <a:cubicBezTo>
                  <a:pt x="17789" y="1022"/>
                  <a:pt x="21600" y="5525"/>
                  <a:pt x="21600" y="10800"/>
                </a:cubicBezTo>
                <a:cubicBezTo>
                  <a:pt x="21600" y="10836"/>
                  <a:pt x="21599" y="10873"/>
                  <a:pt x="21599" y="10910"/>
                </a:cubicBezTo>
                <a:lnTo>
                  <a:pt x="24299" y="10938"/>
                </a:lnTo>
                <a:lnTo>
                  <a:pt x="21234" y="13942"/>
                </a:lnTo>
                <a:lnTo>
                  <a:pt x="18230" y="10876"/>
                </a:lnTo>
                <a:lnTo>
                  <a:pt x="20930" y="10903"/>
                </a:lnTo>
                <a:close/>
              </a:path>
            </a:pathLst>
          </a:cu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3" name="AutoShape 5"/>
          <p:cNvSpPr>
            <a:spLocks noChangeArrowheads="1"/>
          </p:cNvSpPr>
          <p:nvPr/>
        </p:nvSpPr>
        <p:spPr bwMode="auto">
          <a:xfrm>
            <a:off x="1476375" y="2420938"/>
            <a:ext cx="1439863" cy="11858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20930" y="10903"/>
                </a:moveTo>
                <a:cubicBezTo>
                  <a:pt x="20930" y="10869"/>
                  <a:pt x="20931" y="10834"/>
                  <a:pt x="20931" y="10800"/>
                </a:cubicBezTo>
                <a:cubicBezTo>
                  <a:pt x="20931" y="5204"/>
                  <a:pt x="16395" y="669"/>
                  <a:pt x="10800" y="669"/>
                </a:cubicBezTo>
                <a:cubicBezTo>
                  <a:pt x="5204" y="669"/>
                  <a:pt x="669" y="5204"/>
                  <a:pt x="669" y="10800"/>
                </a:cubicBezTo>
                <a:cubicBezTo>
                  <a:pt x="668" y="10866"/>
                  <a:pt x="669" y="10933"/>
                  <a:pt x="670" y="10999"/>
                </a:cubicBezTo>
                <a:lnTo>
                  <a:pt x="2" y="11012"/>
                </a:lnTo>
                <a:cubicBezTo>
                  <a:pt x="0" y="10941"/>
                  <a:pt x="0" y="10870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0836"/>
                  <a:pt x="21599" y="10873"/>
                  <a:pt x="21599" y="10910"/>
                </a:cubicBezTo>
                <a:lnTo>
                  <a:pt x="24299" y="10938"/>
                </a:lnTo>
                <a:lnTo>
                  <a:pt x="21234" y="13942"/>
                </a:lnTo>
                <a:lnTo>
                  <a:pt x="18230" y="10876"/>
                </a:lnTo>
                <a:lnTo>
                  <a:pt x="20930" y="10903"/>
                </a:lnTo>
                <a:close/>
              </a:path>
            </a:pathLst>
          </a:cu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4" name="AutoShape 6"/>
          <p:cNvSpPr>
            <a:spLocks noChangeArrowheads="1"/>
          </p:cNvSpPr>
          <p:nvPr/>
        </p:nvSpPr>
        <p:spPr bwMode="auto">
          <a:xfrm>
            <a:off x="539750" y="1628775"/>
            <a:ext cx="517525" cy="460375"/>
          </a:xfrm>
          <a:prstGeom prst="lightningBol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a-DK" altLang="da-DK" sz="1800">
              <a:latin typeface="Arial" panose="020B0604020202020204" pitchFamily="34" charset="0"/>
            </a:endParaRPr>
          </a:p>
        </p:txBody>
      </p:sp>
      <p:sp>
        <p:nvSpPr>
          <p:cNvPr id="15365" name="AutoShape 7"/>
          <p:cNvSpPr>
            <a:spLocks noChangeArrowheads="1"/>
          </p:cNvSpPr>
          <p:nvPr/>
        </p:nvSpPr>
        <p:spPr bwMode="auto">
          <a:xfrm rot="-5400000">
            <a:off x="645319" y="2099469"/>
            <a:ext cx="2179638" cy="16700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20930" y="10903"/>
                </a:moveTo>
                <a:cubicBezTo>
                  <a:pt x="20930" y="10869"/>
                  <a:pt x="20931" y="10834"/>
                  <a:pt x="20931" y="10800"/>
                </a:cubicBezTo>
                <a:cubicBezTo>
                  <a:pt x="20931" y="5204"/>
                  <a:pt x="16395" y="669"/>
                  <a:pt x="10800" y="669"/>
                </a:cubicBezTo>
                <a:cubicBezTo>
                  <a:pt x="10794" y="668"/>
                  <a:pt x="10788" y="669"/>
                  <a:pt x="10782" y="669"/>
                </a:cubicBezTo>
                <a:lnTo>
                  <a:pt x="10781" y="0"/>
                </a:lnTo>
                <a:cubicBezTo>
                  <a:pt x="10787" y="0"/>
                  <a:pt x="10793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0836"/>
                  <a:pt x="21599" y="10873"/>
                  <a:pt x="21599" y="10910"/>
                </a:cubicBezTo>
                <a:lnTo>
                  <a:pt x="24299" y="10938"/>
                </a:lnTo>
                <a:lnTo>
                  <a:pt x="21234" y="13942"/>
                </a:lnTo>
                <a:lnTo>
                  <a:pt x="18230" y="10876"/>
                </a:lnTo>
                <a:lnTo>
                  <a:pt x="20930" y="10903"/>
                </a:lnTo>
                <a:close/>
              </a:path>
            </a:pathLst>
          </a:cu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Text Box 8"/>
          <p:cNvSpPr txBox="1">
            <a:spLocks noChangeArrowheads="1"/>
          </p:cNvSpPr>
          <p:nvPr/>
        </p:nvSpPr>
        <p:spPr bwMode="auto">
          <a:xfrm>
            <a:off x="3203575" y="3213100"/>
            <a:ext cx="80168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2000">
                <a:latin typeface="Arial" panose="020B0604020202020204" pitchFamily="34" charset="0"/>
              </a:rPr>
              <a:t>SO</a:t>
            </a:r>
            <a:r>
              <a:rPr lang="da-DK" altLang="da-DK" sz="2000" baseline="-25000">
                <a:latin typeface="Arial" panose="020B0604020202020204" pitchFamily="34" charset="0"/>
              </a:rPr>
              <a:t>4</a:t>
            </a:r>
            <a:r>
              <a:rPr lang="da-DK" altLang="da-DK" sz="2000" baseline="30000">
                <a:latin typeface="Arial" panose="020B0604020202020204" pitchFamily="34" charset="0"/>
              </a:rPr>
              <a:t>2-</a:t>
            </a:r>
            <a:endParaRPr lang="en-US" altLang="da-DK" sz="2000" baseline="30000">
              <a:latin typeface="Arial" panose="020B0604020202020204" pitchFamily="34" charset="0"/>
            </a:endParaRPr>
          </a:p>
        </p:txBody>
      </p:sp>
      <p:sp>
        <p:nvSpPr>
          <p:cNvPr id="15367" name="Text Box 9"/>
          <p:cNvSpPr txBox="1">
            <a:spLocks noChangeArrowheads="1"/>
          </p:cNvSpPr>
          <p:nvPr/>
        </p:nvSpPr>
        <p:spPr bwMode="auto">
          <a:xfrm>
            <a:off x="611188" y="3068638"/>
            <a:ext cx="60007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>
                <a:latin typeface="Arial" panose="020B0604020202020204" pitchFamily="34" charset="0"/>
              </a:rPr>
              <a:t>H</a:t>
            </a:r>
            <a:r>
              <a:rPr lang="da-DK" altLang="da-DK" sz="2000" baseline="-25000">
                <a:latin typeface="Arial" panose="020B0604020202020204" pitchFamily="34" charset="0"/>
              </a:rPr>
              <a:t>2</a:t>
            </a:r>
            <a:r>
              <a:rPr lang="da-DK" altLang="da-DK" sz="1800">
                <a:latin typeface="Arial" panose="020B0604020202020204" pitchFamily="34" charset="0"/>
              </a:rPr>
              <a:t>S</a:t>
            </a:r>
            <a:endParaRPr lang="en-US" altLang="da-DK" sz="2000" baseline="30000">
              <a:latin typeface="Arial" panose="020B0604020202020204" pitchFamily="34" charset="0"/>
            </a:endParaRPr>
          </a:p>
        </p:txBody>
      </p:sp>
      <p:sp>
        <p:nvSpPr>
          <p:cNvPr id="15368" name="Text Box 10"/>
          <p:cNvSpPr txBox="1">
            <a:spLocks noChangeArrowheads="1"/>
          </p:cNvSpPr>
          <p:nvPr/>
        </p:nvSpPr>
        <p:spPr bwMode="auto">
          <a:xfrm>
            <a:off x="1979613" y="1628775"/>
            <a:ext cx="4206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>
                <a:latin typeface="Arial" panose="020B0604020202020204" pitchFamily="34" charset="0"/>
              </a:rPr>
              <a:t>S</a:t>
            </a:r>
            <a:r>
              <a:rPr lang="en-US" altLang="da-DK" sz="1800">
                <a:latin typeface="Arial" panose="020B0604020202020204" pitchFamily="34" charset="0"/>
                <a:cs typeface="Arial" panose="020B0604020202020204" pitchFamily="34" charset="0"/>
              </a:rPr>
              <a:t>º</a:t>
            </a:r>
            <a:endParaRPr lang="en-US" altLang="da-DK" sz="2000" baseline="3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9" name="Text Box 11"/>
          <p:cNvSpPr txBox="1">
            <a:spLocks noChangeArrowheads="1"/>
          </p:cNvSpPr>
          <p:nvPr/>
        </p:nvSpPr>
        <p:spPr bwMode="auto">
          <a:xfrm>
            <a:off x="1258888" y="3068638"/>
            <a:ext cx="62547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>
                <a:latin typeface="Arial" panose="020B0604020202020204" pitchFamily="34" charset="0"/>
              </a:rPr>
              <a:t>CO</a:t>
            </a:r>
            <a:r>
              <a:rPr lang="da-DK" altLang="da-DK" sz="2000" baseline="-25000">
                <a:latin typeface="Arial" panose="020B0604020202020204" pitchFamily="34" charset="0"/>
              </a:rPr>
              <a:t>2</a:t>
            </a:r>
            <a:endParaRPr lang="en-US" altLang="da-DK" sz="2000" baseline="-25000">
              <a:latin typeface="Arial" panose="020B0604020202020204" pitchFamily="34" charset="0"/>
            </a:endParaRPr>
          </a:p>
        </p:txBody>
      </p:sp>
      <p:sp>
        <p:nvSpPr>
          <p:cNvPr id="15370" name="Text Box 12"/>
          <p:cNvSpPr txBox="1">
            <a:spLocks noChangeArrowheads="1"/>
          </p:cNvSpPr>
          <p:nvPr/>
        </p:nvSpPr>
        <p:spPr bwMode="auto">
          <a:xfrm>
            <a:off x="2484438" y="3213100"/>
            <a:ext cx="792162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>
                <a:latin typeface="Arial" panose="020B0604020202020204" pitchFamily="34" charset="0"/>
              </a:rPr>
              <a:t>CH</a:t>
            </a:r>
            <a:r>
              <a:rPr lang="da-DK" altLang="da-DK" sz="2000" baseline="-25000">
                <a:latin typeface="Arial" panose="020B0604020202020204" pitchFamily="34" charset="0"/>
              </a:rPr>
              <a:t>2</a:t>
            </a:r>
            <a:r>
              <a:rPr lang="da-DK" altLang="da-DK" sz="1800">
                <a:latin typeface="Arial" panose="020B0604020202020204" pitchFamily="34" charset="0"/>
              </a:rPr>
              <a:t>O</a:t>
            </a:r>
            <a:endParaRPr lang="en-US" altLang="da-DK" sz="2000" baseline="-25000">
              <a:latin typeface="Arial" panose="020B0604020202020204" pitchFamily="34" charset="0"/>
            </a:endParaRPr>
          </a:p>
        </p:txBody>
      </p:sp>
      <p:sp>
        <p:nvSpPr>
          <p:cNvPr id="15371" name="AutoShape 13"/>
          <p:cNvSpPr>
            <a:spLocks noChangeArrowheads="1"/>
          </p:cNvSpPr>
          <p:nvPr/>
        </p:nvSpPr>
        <p:spPr bwMode="auto">
          <a:xfrm rot="5400000">
            <a:off x="3175000" y="1584325"/>
            <a:ext cx="517525" cy="460375"/>
          </a:xfrm>
          <a:prstGeom prst="lightningBol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a-DK" altLang="da-DK" sz="1800">
              <a:latin typeface="Arial" panose="020B0604020202020204" pitchFamily="34" charset="0"/>
            </a:endParaRPr>
          </a:p>
        </p:txBody>
      </p:sp>
      <p:sp>
        <p:nvSpPr>
          <p:cNvPr id="15372" name="Text Box 23"/>
          <p:cNvSpPr txBox="1">
            <a:spLocks noChangeArrowheads="1"/>
          </p:cNvSpPr>
          <p:nvPr/>
        </p:nvSpPr>
        <p:spPr bwMode="auto">
          <a:xfrm>
            <a:off x="1146175" y="1185863"/>
            <a:ext cx="2017713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>
                <a:latin typeface="Arial" panose="020B0604020202020204" pitchFamily="34" charset="0"/>
              </a:rPr>
              <a:t>Sulfid-fotosyntese</a:t>
            </a:r>
            <a:endParaRPr lang="en-US" altLang="da-DK" sz="1800">
              <a:latin typeface="Arial" panose="020B0604020202020204" pitchFamily="34" charset="0"/>
            </a:endParaRPr>
          </a:p>
        </p:txBody>
      </p:sp>
      <p:grpSp>
        <p:nvGrpSpPr>
          <p:cNvPr id="15373" name="Group 31"/>
          <p:cNvGrpSpPr>
            <a:grpSpLocks/>
          </p:cNvGrpSpPr>
          <p:nvPr/>
        </p:nvGrpSpPr>
        <p:grpSpPr bwMode="auto">
          <a:xfrm>
            <a:off x="827088" y="188913"/>
            <a:ext cx="2736850" cy="792162"/>
            <a:chOff x="476" y="346"/>
            <a:chExt cx="1724" cy="499"/>
          </a:xfrm>
        </p:grpSpPr>
        <p:sp>
          <p:nvSpPr>
            <p:cNvPr id="15379" name="Text Box 32"/>
            <p:cNvSpPr txBox="1">
              <a:spLocks noChangeArrowheads="1"/>
            </p:cNvSpPr>
            <p:nvPr/>
          </p:nvSpPr>
          <p:spPr bwMode="auto">
            <a:xfrm>
              <a:off x="690" y="391"/>
              <a:ext cx="1263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a-DK" altLang="da-DK" sz="1800">
                  <a:latin typeface="Arial" panose="020B0604020202020204" pitchFamily="34" charset="0"/>
                </a:rPr>
                <a:t>Svovlkredsløb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a-DK" altLang="da-DK" sz="1800">
                  <a:latin typeface="Arial" panose="020B0604020202020204" pitchFamily="34" charset="0"/>
                </a:rPr>
                <a:t>før ca. 2.5 mia år</a:t>
              </a:r>
              <a:endParaRPr lang="en-US" altLang="da-DK" sz="1800">
                <a:latin typeface="Arial" panose="020B0604020202020204" pitchFamily="34" charset="0"/>
              </a:endParaRPr>
            </a:p>
          </p:txBody>
        </p:sp>
        <p:sp>
          <p:nvSpPr>
            <p:cNvPr id="15380" name="Rectangle 33"/>
            <p:cNvSpPr>
              <a:spLocks noChangeArrowheads="1"/>
            </p:cNvSpPr>
            <p:nvPr/>
          </p:nvSpPr>
          <p:spPr bwMode="auto">
            <a:xfrm>
              <a:off x="476" y="346"/>
              <a:ext cx="1724" cy="499"/>
            </a:xfrm>
            <a:prstGeom prst="rect">
              <a:avLst/>
            </a:prstGeom>
            <a:noFill/>
            <a:ln w="19050">
              <a:solidFill>
                <a:srgbClr val="99FF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a-DK" altLang="da-DK" sz="1800">
                <a:latin typeface="Arial" panose="020B0604020202020204" pitchFamily="34" charset="0"/>
              </a:endParaRPr>
            </a:p>
          </p:txBody>
        </p:sp>
      </p:grpSp>
      <p:pic>
        <p:nvPicPr>
          <p:cNvPr id="15374" name="Picture 18" descr="Oscillatoria, Prescott 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75" y="311150"/>
            <a:ext cx="4168775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5" name="Text Box 8"/>
          <p:cNvSpPr txBox="1">
            <a:spLocks noChangeArrowheads="1"/>
          </p:cNvSpPr>
          <p:nvPr/>
        </p:nvSpPr>
        <p:spPr bwMode="auto">
          <a:xfrm>
            <a:off x="1023938" y="4221163"/>
            <a:ext cx="2752725" cy="1323975"/>
          </a:xfrm>
          <a:prstGeom prst="rect">
            <a:avLst/>
          </a:prstGeom>
          <a:noFill/>
          <a:ln w="19050">
            <a:solidFill>
              <a:srgbClr val="92D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2000">
                <a:latin typeface="Arial" panose="020B0604020202020204" pitchFamily="34" charset="0"/>
              </a:rPr>
              <a:t>H</a:t>
            </a:r>
            <a:r>
              <a:rPr lang="da-DK" altLang="da-DK" sz="2000" baseline="-25000">
                <a:latin typeface="Arial" panose="020B0604020202020204" pitchFamily="34" charset="0"/>
              </a:rPr>
              <a:t>2</a:t>
            </a:r>
            <a:r>
              <a:rPr lang="da-DK" altLang="da-DK" sz="2000">
                <a:latin typeface="Arial" panose="020B0604020202020204" pitchFamily="34" charset="0"/>
              </a:rPr>
              <a:t>S = svovlbrinte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2000">
                <a:latin typeface="Arial" panose="020B0604020202020204" pitchFamily="34" charset="0"/>
                <a:sym typeface="Symbol" panose="05050102010706020507" pitchFamily="18" charset="2"/>
              </a:rPr>
              <a:t>CO</a:t>
            </a:r>
            <a:r>
              <a:rPr lang="da-DK" altLang="da-DK" sz="2000" baseline="-25000">
                <a:latin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da-DK" altLang="da-DK" sz="2000">
                <a:latin typeface="Arial" panose="020B0604020202020204" pitchFamily="34" charset="0"/>
                <a:sym typeface="Symbol" panose="05050102010706020507" pitchFamily="18" charset="2"/>
              </a:rPr>
              <a:t> = kuldioxid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2000">
                <a:latin typeface="Arial" panose="020B0604020202020204" pitchFamily="34" charset="0"/>
                <a:sym typeface="Symbol" panose="05050102010706020507" pitchFamily="18" charset="2"/>
              </a:rPr>
              <a:t>[CH</a:t>
            </a:r>
            <a:r>
              <a:rPr lang="da-DK" altLang="da-DK" sz="2400" baseline="-25000">
                <a:latin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da-DK" altLang="da-DK" sz="2000">
                <a:latin typeface="Arial" panose="020B0604020202020204" pitchFamily="34" charset="0"/>
                <a:sym typeface="Symbol" panose="05050102010706020507" pitchFamily="18" charset="2"/>
              </a:rPr>
              <a:t>O] = organisk stof</a:t>
            </a:r>
            <a:endParaRPr lang="da-DK" altLang="da-DK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2000">
                <a:latin typeface="Arial" panose="020B0604020202020204" pitchFamily="34" charset="0"/>
              </a:rPr>
              <a:t>SO</a:t>
            </a:r>
            <a:r>
              <a:rPr lang="da-DK" altLang="da-DK" sz="2000" baseline="-25000">
                <a:latin typeface="Arial" panose="020B0604020202020204" pitchFamily="34" charset="0"/>
              </a:rPr>
              <a:t>4</a:t>
            </a:r>
            <a:r>
              <a:rPr lang="da-DK" altLang="da-DK" sz="2000" baseline="30000">
                <a:latin typeface="Arial" panose="020B0604020202020204" pitchFamily="34" charset="0"/>
              </a:rPr>
              <a:t>2- </a:t>
            </a:r>
            <a:r>
              <a:rPr lang="da-DK" altLang="da-DK" sz="2000">
                <a:latin typeface="Arial" panose="020B0604020202020204" pitchFamily="34" charset="0"/>
              </a:rPr>
              <a:t>= sulfat</a:t>
            </a:r>
          </a:p>
        </p:txBody>
      </p:sp>
      <p:pic>
        <p:nvPicPr>
          <p:cNvPr id="15376" name="Picture 21" descr="Chromatium, Solar Lak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3379788"/>
            <a:ext cx="4189413" cy="26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7" name="TextBox 1"/>
          <p:cNvSpPr txBox="1">
            <a:spLocks noChangeArrowheads="1"/>
          </p:cNvSpPr>
          <p:nvPr/>
        </p:nvSpPr>
        <p:spPr bwMode="auto">
          <a:xfrm>
            <a:off x="5940425" y="2644775"/>
            <a:ext cx="1749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en-US" sz="1800">
                <a:latin typeface="Arial" panose="020B0604020202020204" pitchFamily="34" charset="0"/>
              </a:rPr>
              <a:t>Cyanobakterier</a:t>
            </a: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5378" name="TextBox 23"/>
          <p:cNvSpPr txBox="1">
            <a:spLocks noChangeArrowheads="1"/>
          </p:cNvSpPr>
          <p:nvPr/>
        </p:nvSpPr>
        <p:spPr bwMode="auto">
          <a:xfrm>
            <a:off x="5795963" y="6092825"/>
            <a:ext cx="2365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en-US" sz="1800">
                <a:latin typeface="Arial" panose="020B0604020202020204" pitchFamily="34" charset="0"/>
              </a:rPr>
              <a:t>Purpur svovlbakterier</a:t>
            </a:r>
            <a:endParaRPr lang="en-US" altLang="en-US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74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ChangeArrowheads="1"/>
          </p:cNvSpPr>
          <p:nvPr/>
        </p:nvSpPr>
        <p:spPr bwMode="auto">
          <a:xfrm>
            <a:off x="1042988" y="1773238"/>
            <a:ext cx="2360612" cy="199548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20930" y="10903"/>
                </a:moveTo>
                <a:cubicBezTo>
                  <a:pt x="20930" y="10869"/>
                  <a:pt x="20931" y="10834"/>
                  <a:pt x="20931" y="10800"/>
                </a:cubicBezTo>
                <a:cubicBezTo>
                  <a:pt x="20931" y="5852"/>
                  <a:pt x="17356" y="1627"/>
                  <a:pt x="12477" y="808"/>
                </a:cubicBezTo>
                <a:lnTo>
                  <a:pt x="12587" y="149"/>
                </a:lnTo>
                <a:cubicBezTo>
                  <a:pt x="17789" y="1022"/>
                  <a:pt x="21600" y="5525"/>
                  <a:pt x="21600" y="10800"/>
                </a:cubicBezTo>
                <a:cubicBezTo>
                  <a:pt x="21600" y="10836"/>
                  <a:pt x="21599" y="10873"/>
                  <a:pt x="21599" y="10910"/>
                </a:cubicBezTo>
                <a:lnTo>
                  <a:pt x="24299" y="10938"/>
                </a:lnTo>
                <a:lnTo>
                  <a:pt x="21234" y="13942"/>
                </a:lnTo>
                <a:lnTo>
                  <a:pt x="18230" y="10876"/>
                </a:lnTo>
                <a:lnTo>
                  <a:pt x="20930" y="10903"/>
                </a:lnTo>
                <a:close/>
              </a:path>
            </a:pathLst>
          </a:cu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7" name="AutoShape 3"/>
          <p:cNvSpPr>
            <a:spLocks noChangeArrowheads="1"/>
          </p:cNvSpPr>
          <p:nvPr/>
        </p:nvSpPr>
        <p:spPr bwMode="auto">
          <a:xfrm flipH="1" flipV="1">
            <a:off x="971550" y="2924175"/>
            <a:ext cx="2446338" cy="18002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21003" y="10911"/>
                </a:moveTo>
                <a:cubicBezTo>
                  <a:pt x="21003" y="10874"/>
                  <a:pt x="21004" y="10837"/>
                  <a:pt x="21004" y="10800"/>
                </a:cubicBezTo>
                <a:cubicBezTo>
                  <a:pt x="21004" y="5164"/>
                  <a:pt x="16435" y="596"/>
                  <a:pt x="10800" y="596"/>
                </a:cubicBezTo>
                <a:cubicBezTo>
                  <a:pt x="5164" y="596"/>
                  <a:pt x="596" y="5164"/>
                  <a:pt x="596" y="10800"/>
                </a:cubicBezTo>
                <a:cubicBezTo>
                  <a:pt x="595" y="10866"/>
                  <a:pt x="596" y="10933"/>
                  <a:pt x="597" y="11000"/>
                </a:cubicBezTo>
                <a:lnTo>
                  <a:pt x="2" y="11012"/>
                </a:lnTo>
                <a:cubicBezTo>
                  <a:pt x="0" y="10941"/>
                  <a:pt x="0" y="10870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0839"/>
                  <a:pt x="21599" y="10879"/>
                  <a:pt x="21599" y="10918"/>
                </a:cubicBezTo>
                <a:lnTo>
                  <a:pt x="24299" y="10948"/>
                </a:lnTo>
                <a:lnTo>
                  <a:pt x="21268" y="13913"/>
                </a:lnTo>
                <a:lnTo>
                  <a:pt x="18303" y="10882"/>
                </a:lnTo>
                <a:lnTo>
                  <a:pt x="21003" y="10911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8" name="AutoShape 4"/>
          <p:cNvSpPr>
            <a:spLocks noChangeArrowheads="1"/>
          </p:cNvSpPr>
          <p:nvPr/>
        </p:nvSpPr>
        <p:spPr bwMode="auto">
          <a:xfrm flipH="1" flipV="1">
            <a:off x="1547813" y="2997200"/>
            <a:ext cx="1439862" cy="1295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20930" y="10903"/>
                </a:moveTo>
                <a:cubicBezTo>
                  <a:pt x="20930" y="10869"/>
                  <a:pt x="20931" y="10834"/>
                  <a:pt x="20931" y="10800"/>
                </a:cubicBezTo>
                <a:cubicBezTo>
                  <a:pt x="20931" y="5204"/>
                  <a:pt x="16395" y="669"/>
                  <a:pt x="10800" y="669"/>
                </a:cubicBezTo>
                <a:cubicBezTo>
                  <a:pt x="5204" y="669"/>
                  <a:pt x="669" y="5204"/>
                  <a:pt x="669" y="10800"/>
                </a:cubicBezTo>
                <a:cubicBezTo>
                  <a:pt x="668" y="10866"/>
                  <a:pt x="669" y="10933"/>
                  <a:pt x="670" y="10999"/>
                </a:cubicBezTo>
                <a:lnTo>
                  <a:pt x="2" y="11012"/>
                </a:lnTo>
                <a:cubicBezTo>
                  <a:pt x="0" y="10941"/>
                  <a:pt x="0" y="10870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0836"/>
                  <a:pt x="21599" y="10873"/>
                  <a:pt x="21599" y="10910"/>
                </a:cubicBezTo>
                <a:lnTo>
                  <a:pt x="24299" y="10938"/>
                </a:lnTo>
                <a:lnTo>
                  <a:pt x="21234" y="13942"/>
                </a:lnTo>
                <a:lnTo>
                  <a:pt x="18230" y="10876"/>
                </a:lnTo>
                <a:lnTo>
                  <a:pt x="20930" y="10903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9" name="AutoShape 5"/>
          <p:cNvSpPr>
            <a:spLocks noChangeArrowheads="1"/>
          </p:cNvSpPr>
          <p:nvPr/>
        </p:nvSpPr>
        <p:spPr bwMode="auto">
          <a:xfrm>
            <a:off x="1476375" y="2420938"/>
            <a:ext cx="1439863" cy="11858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20930" y="10903"/>
                </a:moveTo>
                <a:cubicBezTo>
                  <a:pt x="20930" y="10869"/>
                  <a:pt x="20931" y="10834"/>
                  <a:pt x="20931" y="10800"/>
                </a:cubicBezTo>
                <a:cubicBezTo>
                  <a:pt x="20931" y="5204"/>
                  <a:pt x="16395" y="669"/>
                  <a:pt x="10800" y="669"/>
                </a:cubicBezTo>
                <a:cubicBezTo>
                  <a:pt x="5204" y="669"/>
                  <a:pt x="669" y="5204"/>
                  <a:pt x="669" y="10800"/>
                </a:cubicBezTo>
                <a:cubicBezTo>
                  <a:pt x="668" y="10866"/>
                  <a:pt x="669" y="10933"/>
                  <a:pt x="670" y="10999"/>
                </a:cubicBezTo>
                <a:lnTo>
                  <a:pt x="2" y="11012"/>
                </a:lnTo>
                <a:cubicBezTo>
                  <a:pt x="0" y="10941"/>
                  <a:pt x="0" y="10870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0836"/>
                  <a:pt x="21599" y="10873"/>
                  <a:pt x="21599" y="10910"/>
                </a:cubicBezTo>
                <a:lnTo>
                  <a:pt x="24299" y="10938"/>
                </a:lnTo>
                <a:lnTo>
                  <a:pt x="21234" y="13942"/>
                </a:lnTo>
                <a:lnTo>
                  <a:pt x="18230" y="10876"/>
                </a:lnTo>
                <a:lnTo>
                  <a:pt x="20930" y="10903"/>
                </a:lnTo>
                <a:close/>
              </a:path>
            </a:pathLst>
          </a:cu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0" name="AutoShape 6"/>
          <p:cNvSpPr>
            <a:spLocks noChangeArrowheads="1"/>
          </p:cNvSpPr>
          <p:nvPr/>
        </p:nvSpPr>
        <p:spPr bwMode="auto">
          <a:xfrm>
            <a:off x="539750" y="1628775"/>
            <a:ext cx="517525" cy="460375"/>
          </a:xfrm>
          <a:prstGeom prst="lightningBol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a-DK" altLang="da-DK" sz="1800">
              <a:latin typeface="Arial" panose="020B0604020202020204" pitchFamily="34" charset="0"/>
            </a:endParaRPr>
          </a:p>
        </p:txBody>
      </p:sp>
      <p:sp>
        <p:nvSpPr>
          <p:cNvPr id="16391" name="AutoShape 7"/>
          <p:cNvSpPr>
            <a:spLocks noChangeArrowheads="1"/>
          </p:cNvSpPr>
          <p:nvPr/>
        </p:nvSpPr>
        <p:spPr bwMode="auto">
          <a:xfrm rot="-5400000">
            <a:off x="645319" y="2099469"/>
            <a:ext cx="2179638" cy="16700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20930" y="10903"/>
                </a:moveTo>
                <a:cubicBezTo>
                  <a:pt x="20930" y="10869"/>
                  <a:pt x="20931" y="10834"/>
                  <a:pt x="20931" y="10800"/>
                </a:cubicBezTo>
                <a:cubicBezTo>
                  <a:pt x="20931" y="5204"/>
                  <a:pt x="16395" y="669"/>
                  <a:pt x="10800" y="669"/>
                </a:cubicBezTo>
                <a:cubicBezTo>
                  <a:pt x="10794" y="668"/>
                  <a:pt x="10788" y="669"/>
                  <a:pt x="10782" y="669"/>
                </a:cubicBezTo>
                <a:lnTo>
                  <a:pt x="10781" y="0"/>
                </a:lnTo>
                <a:cubicBezTo>
                  <a:pt x="10787" y="0"/>
                  <a:pt x="10793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0836"/>
                  <a:pt x="21599" y="10873"/>
                  <a:pt x="21599" y="10910"/>
                </a:cubicBezTo>
                <a:lnTo>
                  <a:pt x="24299" y="10938"/>
                </a:lnTo>
                <a:lnTo>
                  <a:pt x="21234" y="13942"/>
                </a:lnTo>
                <a:lnTo>
                  <a:pt x="18230" y="10876"/>
                </a:lnTo>
                <a:lnTo>
                  <a:pt x="20930" y="10903"/>
                </a:lnTo>
                <a:close/>
              </a:path>
            </a:pathLst>
          </a:cu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3203575" y="3213100"/>
            <a:ext cx="76517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>
                <a:latin typeface="Arial" panose="020B0604020202020204" pitchFamily="34" charset="0"/>
              </a:rPr>
              <a:t>SO</a:t>
            </a:r>
            <a:r>
              <a:rPr lang="da-DK" altLang="da-DK" sz="2000" baseline="-25000">
                <a:latin typeface="Arial" panose="020B0604020202020204" pitchFamily="34" charset="0"/>
              </a:rPr>
              <a:t>4</a:t>
            </a:r>
            <a:r>
              <a:rPr lang="da-DK" altLang="da-DK" sz="2000" baseline="30000">
                <a:latin typeface="Arial" panose="020B0604020202020204" pitchFamily="34" charset="0"/>
              </a:rPr>
              <a:t>2-</a:t>
            </a:r>
            <a:endParaRPr lang="en-US" altLang="da-DK" sz="2000" baseline="30000">
              <a:latin typeface="Arial" panose="020B0604020202020204" pitchFamily="34" charset="0"/>
            </a:endParaRP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611188" y="3068638"/>
            <a:ext cx="60007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>
                <a:latin typeface="Arial" panose="020B0604020202020204" pitchFamily="34" charset="0"/>
              </a:rPr>
              <a:t>H</a:t>
            </a:r>
            <a:r>
              <a:rPr lang="da-DK" altLang="da-DK" sz="2000" baseline="-25000">
                <a:latin typeface="Arial" panose="020B0604020202020204" pitchFamily="34" charset="0"/>
              </a:rPr>
              <a:t>2</a:t>
            </a:r>
            <a:r>
              <a:rPr lang="da-DK" altLang="da-DK" sz="1800">
                <a:latin typeface="Arial" panose="020B0604020202020204" pitchFamily="34" charset="0"/>
              </a:rPr>
              <a:t>S</a:t>
            </a:r>
            <a:endParaRPr lang="en-US" altLang="da-DK" sz="2000" baseline="30000">
              <a:latin typeface="Arial" panose="020B0604020202020204" pitchFamily="34" charset="0"/>
            </a:endParaRP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1979613" y="1628775"/>
            <a:ext cx="4206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>
                <a:latin typeface="Arial" panose="020B0604020202020204" pitchFamily="34" charset="0"/>
              </a:rPr>
              <a:t>S</a:t>
            </a:r>
            <a:r>
              <a:rPr lang="en-US" altLang="da-DK" sz="1800">
                <a:latin typeface="Arial" panose="020B0604020202020204" pitchFamily="34" charset="0"/>
                <a:cs typeface="Arial" panose="020B0604020202020204" pitchFamily="34" charset="0"/>
              </a:rPr>
              <a:t>º</a:t>
            </a:r>
            <a:endParaRPr lang="en-US" altLang="da-DK" sz="2000" baseline="3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95" name="Text Box 11"/>
          <p:cNvSpPr txBox="1">
            <a:spLocks noChangeArrowheads="1"/>
          </p:cNvSpPr>
          <p:nvPr/>
        </p:nvSpPr>
        <p:spPr bwMode="auto">
          <a:xfrm>
            <a:off x="1258888" y="3068638"/>
            <a:ext cx="62547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>
                <a:latin typeface="Arial" panose="020B0604020202020204" pitchFamily="34" charset="0"/>
              </a:rPr>
              <a:t>CO</a:t>
            </a:r>
            <a:r>
              <a:rPr lang="da-DK" altLang="da-DK" sz="2000" baseline="-25000">
                <a:latin typeface="Arial" panose="020B0604020202020204" pitchFamily="34" charset="0"/>
              </a:rPr>
              <a:t>2</a:t>
            </a:r>
            <a:endParaRPr lang="en-US" altLang="da-DK" sz="2000" baseline="-25000">
              <a:latin typeface="Arial" panose="020B0604020202020204" pitchFamily="34" charset="0"/>
            </a:endParaRPr>
          </a:p>
        </p:txBody>
      </p:sp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2484438" y="3213100"/>
            <a:ext cx="792162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>
                <a:latin typeface="Arial" panose="020B0604020202020204" pitchFamily="34" charset="0"/>
              </a:rPr>
              <a:t>CH</a:t>
            </a:r>
            <a:r>
              <a:rPr lang="da-DK" altLang="da-DK" sz="2000" baseline="-25000">
                <a:latin typeface="Arial" panose="020B0604020202020204" pitchFamily="34" charset="0"/>
              </a:rPr>
              <a:t>2</a:t>
            </a:r>
            <a:r>
              <a:rPr lang="da-DK" altLang="da-DK" sz="1800">
                <a:latin typeface="Arial" panose="020B0604020202020204" pitchFamily="34" charset="0"/>
              </a:rPr>
              <a:t>O</a:t>
            </a:r>
            <a:endParaRPr lang="en-US" altLang="da-DK" sz="2000" baseline="-25000">
              <a:latin typeface="Arial" panose="020B0604020202020204" pitchFamily="34" charset="0"/>
            </a:endParaRPr>
          </a:p>
        </p:txBody>
      </p:sp>
      <p:sp>
        <p:nvSpPr>
          <p:cNvPr id="16397" name="AutoShape 13"/>
          <p:cNvSpPr>
            <a:spLocks noChangeArrowheads="1"/>
          </p:cNvSpPr>
          <p:nvPr/>
        </p:nvSpPr>
        <p:spPr bwMode="auto">
          <a:xfrm rot="5400000">
            <a:off x="3175000" y="1584325"/>
            <a:ext cx="517525" cy="460375"/>
          </a:xfrm>
          <a:prstGeom prst="lightningBol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a-DK" altLang="da-DK" sz="1800">
              <a:latin typeface="Arial" panose="020B0604020202020204" pitchFamily="34" charset="0"/>
            </a:endParaRPr>
          </a:p>
        </p:txBody>
      </p:sp>
      <p:sp>
        <p:nvSpPr>
          <p:cNvPr id="16398" name="Text Box 23"/>
          <p:cNvSpPr txBox="1">
            <a:spLocks noChangeArrowheads="1"/>
          </p:cNvSpPr>
          <p:nvPr/>
        </p:nvSpPr>
        <p:spPr bwMode="auto">
          <a:xfrm>
            <a:off x="1146175" y="1185863"/>
            <a:ext cx="2017713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>
                <a:latin typeface="Arial" panose="020B0604020202020204" pitchFamily="34" charset="0"/>
              </a:rPr>
              <a:t>Sulfid-fotosyntese</a:t>
            </a:r>
            <a:endParaRPr lang="en-US" altLang="da-DK" sz="1800">
              <a:latin typeface="Arial" panose="020B0604020202020204" pitchFamily="34" charset="0"/>
            </a:endParaRPr>
          </a:p>
        </p:txBody>
      </p:sp>
      <p:sp>
        <p:nvSpPr>
          <p:cNvPr id="16399" name="Text Box 24"/>
          <p:cNvSpPr txBox="1">
            <a:spLocks noChangeArrowheads="1"/>
          </p:cNvSpPr>
          <p:nvPr/>
        </p:nvSpPr>
        <p:spPr bwMode="auto">
          <a:xfrm>
            <a:off x="1331913" y="4797425"/>
            <a:ext cx="18510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>
                <a:latin typeface="Arial" panose="020B0604020202020204" pitchFamily="34" charset="0"/>
              </a:rPr>
              <a:t>Sulfatrespiration</a:t>
            </a:r>
            <a:endParaRPr lang="en-US" altLang="da-DK" sz="1800">
              <a:latin typeface="Arial" panose="020B0604020202020204" pitchFamily="34" charset="0"/>
            </a:endParaRPr>
          </a:p>
        </p:txBody>
      </p:sp>
      <p:grpSp>
        <p:nvGrpSpPr>
          <p:cNvPr id="16400" name="Group 31"/>
          <p:cNvGrpSpPr>
            <a:grpSpLocks/>
          </p:cNvGrpSpPr>
          <p:nvPr/>
        </p:nvGrpSpPr>
        <p:grpSpPr bwMode="auto">
          <a:xfrm>
            <a:off x="827088" y="188913"/>
            <a:ext cx="2736850" cy="792162"/>
            <a:chOff x="476" y="346"/>
            <a:chExt cx="1724" cy="499"/>
          </a:xfrm>
        </p:grpSpPr>
        <p:sp>
          <p:nvSpPr>
            <p:cNvPr id="16407" name="Text Box 32"/>
            <p:cNvSpPr txBox="1">
              <a:spLocks noChangeArrowheads="1"/>
            </p:cNvSpPr>
            <p:nvPr/>
          </p:nvSpPr>
          <p:spPr bwMode="auto">
            <a:xfrm>
              <a:off x="690" y="391"/>
              <a:ext cx="1263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a-DK" altLang="da-DK" sz="1800">
                  <a:latin typeface="Arial" panose="020B0604020202020204" pitchFamily="34" charset="0"/>
                </a:rPr>
                <a:t>Svovlkredsløb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a-DK" altLang="da-DK" sz="1800">
                  <a:latin typeface="Arial" panose="020B0604020202020204" pitchFamily="34" charset="0"/>
                </a:rPr>
                <a:t>før ca. 2.5 mia år</a:t>
              </a:r>
              <a:endParaRPr lang="en-US" altLang="da-DK" sz="1800">
                <a:latin typeface="Arial" panose="020B0604020202020204" pitchFamily="34" charset="0"/>
              </a:endParaRPr>
            </a:p>
          </p:txBody>
        </p:sp>
        <p:sp>
          <p:nvSpPr>
            <p:cNvPr id="16408" name="Rectangle 33"/>
            <p:cNvSpPr>
              <a:spLocks noChangeArrowheads="1"/>
            </p:cNvSpPr>
            <p:nvPr/>
          </p:nvSpPr>
          <p:spPr bwMode="auto">
            <a:xfrm>
              <a:off x="476" y="346"/>
              <a:ext cx="1724" cy="499"/>
            </a:xfrm>
            <a:prstGeom prst="rect">
              <a:avLst/>
            </a:prstGeom>
            <a:noFill/>
            <a:ln w="19050">
              <a:solidFill>
                <a:srgbClr val="99FF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a-DK" altLang="da-DK" sz="1800">
                <a:latin typeface="Arial" panose="020B0604020202020204" pitchFamily="34" charset="0"/>
              </a:endParaRPr>
            </a:p>
          </p:txBody>
        </p:sp>
      </p:grpSp>
      <p:pic>
        <p:nvPicPr>
          <p:cNvPr id="16401" name="Picture 22" descr="Desulfovibrio gigas, Prescott 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38" y="3998913"/>
            <a:ext cx="3168650" cy="189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2" name="Text Box 23"/>
          <p:cNvSpPr txBox="1">
            <a:spLocks noChangeArrowheads="1"/>
          </p:cNvSpPr>
          <p:nvPr/>
        </p:nvSpPr>
        <p:spPr bwMode="auto">
          <a:xfrm>
            <a:off x="6156325" y="3213100"/>
            <a:ext cx="251936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>
                <a:latin typeface="Arial" panose="020B0604020202020204" pitchFamily="34" charset="0"/>
              </a:rPr>
              <a:t>Sulfatrespirerende bakterier</a:t>
            </a:r>
          </a:p>
        </p:txBody>
      </p:sp>
      <p:grpSp>
        <p:nvGrpSpPr>
          <p:cNvPr id="16403" name="Group 24"/>
          <p:cNvGrpSpPr>
            <a:grpSpLocks/>
          </p:cNvGrpSpPr>
          <p:nvPr/>
        </p:nvGrpSpPr>
        <p:grpSpPr bwMode="auto">
          <a:xfrm>
            <a:off x="5580063" y="1052513"/>
            <a:ext cx="3098800" cy="2043112"/>
            <a:chOff x="3515" y="663"/>
            <a:chExt cx="1952" cy="1287"/>
          </a:xfrm>
        </p:grpSpPr>
        <p:pic>
          <p:nvPicPr>
            <p:cNvPr id="16404" name="Picture 25" descr="Desulfovibrio TEM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5" y="663"/>
              <a:ext cx="1952" cy="1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05" name="Line 26"/>
            <p:cNvSpPr>
              <a:spLocks noChangeShapeType="1"/>
            </p:cNvSpPr>
            <p:nvPr/>
          </p:nvSpPr>
          <p:spPr bwMode="auto">
            <a:xfrm>
              <a:off x="4830" y="1797"/>
              <a:ext cx="36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6" name="Text Box 27"/>
            <p:cNvSpPr txBox="1">
              <a:spLocks noChangeArrowheads="1"/>
            </p:cNvSpPr>
            <p:nvPr/>
          </p:nvSpPr>
          <p:spPr bwMode="auto">
            <a:xfrm>
              <a:off x="4830" y="1616"/>
              <a:ext cx="36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a-DK" altLang="da-DK" sz="1400">
                  <a:latin typeface="Arial" panose="020B0604020202020204" pitchFamily="34" charset="0"/>
                </a:rPr>
                <a:t>1 µm</a:t>
              </a:r>
              <a:endParaRPr lang="en-US" altLang="da-DK" sz="140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406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/>
          <p:cNvSpPr>
            <a:spLocks noChangeArrowheads="1"/>
          </p:cNvSpPr>
          <p:nvPr/>
        </p:nvSpPr>
        <p:spPr bwMode="auto">
          <a:xfrm>
            <a:off x="1042988" y="1773238"/>
            <a:ext cx="2360612" cy="199548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20930" y="10903"/>
                </a:moveTo>
                <a:cubicBezTo>
                  <a:pt x="20930" y="10869"/>
                  <a:pt x="20931" y="10834"/>
                  <a:pt x="20931" y="10800"/>
                </a:cubicBezTo>
                <a:cubicBezTo>
                  <a:pt x="20931" y="5852"/>
                  <a:pt x="17356" y="1627"/>
                  <a:pt x="12477" y="808"/>
                </a:cubicBezTo>
                <a:lnTo>
                  <a:pt x="12587" y="149"/>
                </a:lnTo>
                <a:cubicBezTo>
                  <a:pt x="17789" y="1022"/>
                  <a:pt x="21600" y="5525"/>
                  <a:pt x="21600" y="10800"/>
                </a:cubicBezTo>
                <a:cubicBezTo>
                  <a:pt x="21600" y="10836"/>
                  <a:pt x="21599" y="10873"/>
                  <a:pt x="21599" y="10910"/>
                </a:cubicBezTo>
                <a:lnTo>
                  <a:pt x="24299" y="10938"/>
                </a:lnTo>
                <a:lnTo>
                  <a:pt x="21234" y="13942"/>
                </a:lnTo>
                <a:lnTo>
                  <a:pt x="18230" y="10876"/>
                </a:lnTo>
                <a:lnTo>
                  <a:pt x="20930" y="10903"/>
                </a:lnTo>
                <a:close/>
              </a:path>
            </a:pathLst>
          </a:cu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5" name="AutoShape 3"/>
          <p:cNvSpPr>
            <a:spLocks noChangeArrowheads="1"/>
          </p:cNvSpPr>
          <p:nvPr/>
        </p:nvSpPr>
        <p:spPr bwMode="auto">
          <a:xfrm flipH="1" flipV="1">
            <a:off x="971550" y="2924175"/>
            <a:ext cx="2446338" cy="18002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21003" y="10911"/>
                </a:moveTo>
                <a:cubicBezTo>
                  <a:pt x="21003" y="10874"/>
                  <a:pt x="21004" y="10837"/>
                  <a:pt x="21004" y="10800"/>
                </a:cubicBezTo>
                <a:cubicBezTo>
                  <a:pt x="21004" y="5164"/>
                  <a:pt x="16435" y="596"/>
                  <a:pt x="10800" y="596"/>
                </a:cubicBezTo>
                <a:cubicBezTo>
                  <a:pt x="5164" y="596"/>
                  <a:pt x="596" y="5164"/>
                  <a:pt x="596" y="10800"/>
                </a:cubicBezTo>
                <a:cubicBezTo>
                  <a:pt x="595" y="10866"/>
                  <a:pt x="596" y="10933"/>
                  <a:pt x="597" y="11000"/>
                </a:cubicBezTo>
                <a:lnTo>
                  <a:pt x="2" y="11012"/>
                </a:lnTo>
                <a:cubicBezTo>
                  <a:pt x="0" y="10941"/>
                  <a:pt x="0" y="10870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0839"/>
                  <a:pt x="21599" y="10879"/>
                  <a:pt x="21599" y="10918"/>
                </a:cubicBezTo>
                <a:lnTo>
                  <a:pt x="24299" y="10948"/>
                </a:lnTo>
                <a:lnTo>
                  <a:pt x="21268" y="13913"/>
                </a:lnTo>
                <a:lnTo>
                  <a:pt x="18303" y="10882"/>
                </a:lnTo>
                <a:lnTo>
                  <a:pt x="21003" y="10911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6" name="AutoShape 4"/>
          <p:cNvSpPr>
            <a:spLocks noChangeArrowheads="1"/>
          </p:cNvSpPr>
          <p:nvPr/>
        </p:nvSpPr>
        <p:spPr bwMode="auto">
          <a:xfrm flipH="1" flipV="1">
            <a:off x="1547813" y="2997200"/>
            <a:ext cx="1439862" cy="1295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20930" y="10903"/>
                </a:moveTo>
                <a:cubicBezTo>
                  <a:pt x="20930" y="10869"/>
                  <a:pt x="20931" y="10834"/>
                  <a:pt x="20931" y="10800"/>
                </a:cubicBezTo>
                <a:cubicBezTo>
                  <a:pt x="20931" y="5204"/>
                  <a:pt x="16395" y="669"/>
                  <a:pt x="10800" y="669"/>
                </a:cubicBezTo>
                <a:cubicBezTo>
                  <a:pt x="5204" y="669"/>
                  <a:pt x="669" y="5204"/>
                  <a:pt x="669" y="10800"/>
                </a:cubicBezTo>
                <a:cubicBezTo>
                  <a:pt x="668" y="10866"/>
                  <a:pt x="669" y="10933"/>
                  <a:pt x="670" y="10999"/>
                </a:cubicBezTo>
                <a:lnTo>
                  <a:pt x="2" y="11012"/>
                </a:lnTo>
                <a:cubicBezTo>
                  <a:pt x="0" y="10941"/>
                  <a:pt x="0" y="10870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0836"/>
                  <a:pt x="21599" y="10873"/>
                  <a:pt x="21599" y="10910"/>
                </a:cubicBezTo>
                <a:lnTo>
                  <a:pt x="24299" y="10938"/>
                </a:lnTo>
                <a:lnTo>
                  <a:pt x="21234" y="13942"/>
                </a:lnTo>
                <a:lnTo>
                  <a:pt x="18230" y="10876"/>
                </a:lnTo>
                <a:lnTo>
                  <a:pt x="20930" y="10903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7" name="AutoShape 5"/>
          <p:cNvSpPr>
            <a:spLocks noChangeArrowheads="1"/>
          </p:cNvSpPr>
          <p:nvPr/>
        </p:nvSpPr>
        <p:spPr bwMode="auto">
          <a:xfrm>
            <a:off x="1476375" y="2420938"/>
            <a:ext cx="1439863" cy="11858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20930" y="10903"/>
                </a:moveTo>
                <a:cubicBezTo>
                  <a:pt x="20930" y="10869"/>
                  <a:pt x="20931" y="10834"/>
                  <a:pt x="20931" y="10800"/>
                </a:cubicBezTo>
                <a:cubicBezTo>
                  <a:pt x="20931" y="5204"/>
                  <a:pt x="16395" y="669"/>
                  <a:pt x="10800" y="669"/>
                </a:cubicBezTo>
                <a:cubicBezTo>
                  <a:pt x="5204" y="669"/>
                  <a:pt x="669" y="5204"/>
                  <a:pt x="669" y="10800"/>
                </a:cubicBezTo>
                <a:cubicBezTo>
                  <a:pt x="668" y="10866"/>
                  <a:pt x="669" y="10933"/>
                  <a:pt x="670" y="10999"/>
                </a:cubicBezTo>
                <a:lnTo>
                  <a:pt x="2" y="11012"/>
                </a:lnTo>
                <a:cubicBezTo>
                  <a:pt x="0" y="10941"/>
                  <a:pt x="0" y="10870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0836"/>
                  <a:pt x="21599" y="10873"/>
                  <a:pt x="21599" y="10910"/>
                </a:cubicBezTo>
                <a:lnTo>
                  <a:pt x="24299" y="10938"/>
                </a:lnTo>
                <a:lnTo>
                  <a:pt x="21234" y="13942"/>
                </a:lnTo>
                <a:lnTo>
                  <a:pt x="18230" y="10876"/>
                </a:lnTo>
                <a:lnTo>
                  <a:pt x="20930" y="10903"/>
                </a:lnTo>
                <a:close/>
              </a:path>
            </a:pathLst>
          </a:cu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8" name="AutoShape 6"/>
          <p:cNvSpPr>
            <a:spLocks noChangeArrowheads="1"/>
          </p:cNvSpPr>
          <p:nvPr/>
        </p:nvSpPr>
        <p:spPr bwMode="auto">
          <a:xfrm>
            <a:off x="539750" y="1628775"/>
            <a:ext cx="517525" cy="460375"/>
          </a:xfrm>
          <a:prstGeom prst="lightningBol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a-DK" altLang="da-DK" sz="1800">
              <a:latin typeface="Arial" panose="020B0604020202020204" pitchFamily="34" charset="0"/>
            </a:endParaRPr>
          </a:p>
        </p:txBody>
      </p:sp>
      <p:sp>
        <p:nvSpPr>
          <p:cNvPr id="18439" name="AutoShape 7"/>
          <p:cNvSpPr>
            <a:spLocks noChangeArrowheads="1"/>
          </p:cNvSpPr>
          <p:nvPr/>
        </p:nvSpPr>
        <p:spPr bwMode="auto">
          <a:xfrm rot="-5400000">
            <a:off x="645319" y="2099469"/>
            <a:ext cx="2179638" cy="16700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20930" y="10903"/>
                </a:moveTo>
                <a:cubicBezTo>
                  <a:pt x="20930" y="10869"/>
                  <a:pt x="20931" y="10834"/>
                  <a:pt x="20931" y="10800"/>
                </a:cubicBezTo>
                <a:cubicBezTo>
                  <a:pt x="20931" y="5204"/>
                  <a:pt x="16395" y="669"/>
                  <a:pt x="10800" y="669"/>
                </a:cubicBezTo>
                <a:cubicBezTo>
                  <a:pt x="10794" y="668"/>
                  <a:pt x="10788" y="669"/>
                  <a:pt x="10782" y="669"/>
                </a:cubicBezTo>
                <a:lnTo>
                  <a:pt x="10781" y="0"/>
                </a:lnTo>
                <a:cubicBezTo>
                  <a:pt x="10787" y="0"/>
                  <a:pt x="10793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0836"/>
                  <a:pt x="21599" y="10873"/>
                  <a:pt x="21599" y="10910"/>
                </a:cubicBezTo>
                <a:lnTo>
                  <a:pt x="24299" y="10938"/>
                </a:lnTo>
                <a:lnTo>
                  <a:pt x="21234" y="13942"/>
                </a:lnTo>
                <a:lnTo>
                  <a:pt x="18230" y="10876"/>
                </a:lnTo>
                <a:lnTo>
                  <a:pt x="20930" y="10903"/>
                </a:lnTo>
                <a:close/>
              </a:path>
            </a:pathLst>
          </a:cu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3203575" y="3213100"/>
            <a:ext cx="76517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>
                <a:latin typeface="Arial" panose="020B0604020202020204" pitchFamily="34" charset="0"/>
              </a:rPr>
              <a:t>SO</a:t>
            </a:r>
            <a:r>
              <a:rPr lang="da-DK" altLang="da-DK" sz="2000" baseline="-25000">
                <a:latin typeface="Arial" panose="020B0604020202020204" pitchFamily="34" charset="0"/>
              </a:rPr>
              <a:t>4</a:t>
            </a:r>
            <a:r>
              <a:rPr lang="da-DK" altLang="da-DK" sz="2000" baseline="30000">
                <a:latin typeface="Arial" panose="020B0604020202020204" pitchFamily="34" charset="0"/>
              </a:rPr>
              <a:t>2-</a:t>
            </a:r>
            <a:endParaRPr lang="en-US" altLang="da-DK" sz="2000" baseline="30000">
              <a:latin typeface="Arial" panose="020B0604020202020204" pitchFamily="34" charset="0"/>
            </a:endParaRP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611188" y="3068638"/>
            <a:ext cx="60007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>
                <a:latin typeface="Arial" panose="020B0604020202020204" pitchFamily="34" charset="0"/>
              </a:rPr>
              <a:t>H</a:t>
            </a:r>
            <a:r>
              <a:rPr lang="da-DK" altLang="da-DK" sz="2000" baseline="-25000">
                <a:latin typeface="Arial" panose="020B0604020202020204" pitchFamily="34" charset="0"/>
              </a:rPr>
              <a:t>2</a:t>
            </a:r>
            <a:r>
              <a:rPr lang="da-DK" altLang="da-DK" sz="1800">
                <a:latin typeface="Arial" panose="020B0604020202020204" pitchFamily="34" charset="0"/>
              </a:rPr>
              <a:t>S</a:t>
            </a:r>
            <a:endParaRPr lang="en-US" altLang="da-DK" sz="2000" baseline="30000">
              <a:latin typeface="Arial" panose="020B0604020202020204" pitchFamily="34" charset="0"/>
            </a:endParaRP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1979613" y="1628775"/>
            <a:ext cx="4206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>
                <a:latin typeface="Arial" panose="020B0604020202020204" pitchFamily="34" charset="0"/>
              </a:rPr>
              <a:t>S</a:t>
            </a:r>
            <a:r>
              <a:rPr lang="en-US" altLang="da-DK" sz="1800">
                <a:latin typeface="Arial" panose="020B0604020202020204" pitchFamily="34" charset="0"/>
                <a:cs typeface="Arial" panose="020B0604020202020204" pitchFamily="34" charset="0"/>
              </a:rPr>
              <a:t>º</a:t>
            </a:r>
            <a:endParaRPr lang="en-US" altLang="da-DK" sz="2000" baseline="3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1258888" y="3068638"/>
            <a:ext cx="62547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>
                <a:latin typeface="Arial" panose="020B0604020202020204" pitchFamily="34" charset="0"/>
              </a:rPr>
              <a:t>CO</a:t>
            </a:r>
            <a:r>
              <a:rPr lang="da-DK" altLang="da-DK" sz="2000" baseline="-25000">
                <a:latin typeface="Arial" panose="020B0604020202020204" pitchFamily="34" charset="0"/>
              </a:rPr>
              <a:t>2</a:t>
            </a:r>
            <a:endParaRPr lang="en-US" altLang="da-DK" sz="2000" baseline="-25000">
              <a:latin typeface="Arial" panose="020B0604020202020204" pitchFamily="34" charset="0"/>
            </a:endParaRPr>
          </a:p>
        </p:txBody>
      </p:sp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2484438" y="3213100"/>
            <a:ext cx="792162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>
                <a:latin typeface="Arial" panose="020B0604020202020204" pitchFamily="34" charset="0"/>
              </a:rPr>
              <a:t>CH</a:t>
            </a:r>
            <a:r>
              <a:rPr lang="da-DK" altLang="da-DK" sz="2000" baseline="-25000">
                <a:latin typeface="Arial" panose="020B0604020202020204" pitchFamily="34" charset="0"/>
              </a:rPr>
              <a:t>2</a:t>
            </a:r>
            <a:r>
              <a:rPr lang="da-DK" altLang="da-DK" sz="1800">
                <a:latin typeface="Arial" panose="020B0604020202020204" pitchFamily="34" charset="0"/>
              </a:rPr>
              <a:t>O</a:t>
            </a:r>
            <a:endParaRPr lang="en-US" altLang="da-DK" sz="2000" baseline="-25000">
              <a:latin typeface="Arial" panose="020B0604020202020204" pitchFamily="34" charset="0"/>
            </a:endParaRPr>
          </a:p>
        </p:txBody>
      </p:sp>
      <p:sp>
        <p:nvSpPr>
          <p:cNvPr id="18445" name="AutoShape 13"/>
          <p:cNvSpPr>
            <a:spLocks noChangeArrowheads="1"/>
          </p:cNvSpPr>
          <p:nvPr/>
        </p:nvSpPr>
        <p:spPr bwMode="auto">
          <a:xfrm rot="5400000">
            <a:off x="3175000" y="1584325"/>
            <a:ext cx="517525" cy="460375"/>
          </a:xfrm>
          <a:prstGeom prst="lightningBol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a-DK" altLang="da-DK" sz="1800">
              <a:latin typeface="Arial" panose="020B0604020202020204" pitchFamily="34" charset="0"/>
            </a:endParaRPr>
          </a:p>
        </p:txBody>
      </p:sp>
      <p:sp>
        <p:nvSpPr>
          <p:cNvPr id="18446" name="AutoShape 14"/>
          <p:cNvSpPr>
            <a:spLocks noChangeArrowheads="1"/>
          </p:cNvSpPr>
          <p:nvPr/>
        </p:nvSpPr>
        <p:spPr bwMode="auto">
          <a:xfrm>
            <a:off x="5437188" y="1701800"/>
            <a:ext cx="2503487" cy="19954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20930" y="10903"/>
                </a:moveTo>
                <a:cubicBezTo>
                  <a:pt x="20930" y="10869"/>
                  <a:pt x="20931" y="10834"/>
                  <a:pt x="20931" y="10800"/>
                </a:cubicBezTo>
                <a:cubicBezTo>
                  <a:pt x="20931" y="5204"/>
                  <a:pt x="16395" y="669"/>
                  <a:pt x="10800" y="669"/>
                </a:cubicBezTo>
                <a:cubicBezTo>
                  <a:pt x="5204" y="669"/>
                  <a:pt x="669" y="5204"/>
                  <a:pt x="669" y="10800"/>
                </a:cubicBezTo>
                <a:cubicBezTo>
                  <a:pt x="668" y="10934"/>
                  <a:pt x="671" y="11068"/>
                  <a:pt x="677" y="11203"/>
                </a:cubicBezTo>
                <a:lnTo>
                  <a:pt x="8" y="11229"/>
                </a:lnTo>
                <a:cubicBezTo>
                  <a:pt x="2" y="11086"/>
                  <a:pt x="0" y="10943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0836"/>
                  <a:pt x="21599" y="10873"/>
                  <a:pt x="21599" y="10910"/>
                </a:cubicBezTo>
                <a:lnTo>
                  <a:pt x="24299" y="10938"/>
                </a:lnTo>
                <a:lnTo>
                  <a:pt x="21234" y="13942"/>
                </a:lnTo>
                <a:lnTo>
                  <a:pt x="18230" y="10876"/>
                </a:lnTo>
                <a:lnTo>
                  <a:pt x="20930" y="10903"/>
                </a:lnTo>
                <a:close/>
              </a:path>
            </a:pathLst>
          </a:cu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7" name="AutoShape 17"/>
          <p:cNvSpPr>
            <a:spLocks noChangeArrowheads="1"/>
          </p:cNvSpPr>
          <p:nvPr/>
        </p:nvSpPr>
        <p:spPr bwMode="auto">
          <a:xfrm>
            <a:off x="6013450" y="2349500"/>
            <a:ext cx="1439863" cy="11858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20930" y="10903"/>
                </a:moveTo>
                <a:cubicBezTo>
                  <a:pt x="20930" y="10869"/>
                  <a:pt x="20931" y="10834"/>
                  <a:pt x="20931" y="10800"/>
                </a:cubicBezTo>
                <a:cubicBezTo>
                  <a:pt x="20931" y="5204"/>
                  <a:pt x="16395" y="669"/>
                  <a:pt x="10800" y="669"/>
                </a:cubicBezTo>
                <a:cubicBezTo>
                  <a:pt x="5204" y="669"/>
                  <a:pt x="669" y="5204"/>
                  <a:pt x="669" y="10800"/>
                </a:cubicBezTo>
                <a:cubicBezTo>
                  <a:pt x="668" y="10866"/>
                  <a:pt x="669" y="10933"/>
                  <a:pt x="670" y="10999"/>
                </a:cubicBezTo>
                <a:lnTo>
                  <a:pt x="2" y="11012"/>
                </a:lnTo>
                <a:cubicBezTo>
                  <a:pt x="0" y="10941"/>
                  <a:pt x="0" y="10870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0836"/>
                  <a:pt x="21599" y="10873"/>
                  <a:pt x="21599" y="10910"/>
                </a:cubicBezTo>
                <a:lnTo>
                  <a:pt x="24299" y="10938"/>
                </a:lnTo>
                <a:lnTo>
                  <a:pt x="21234" y="13942"/>
                </a:lnTo>
                <a:lnTo>
                  <a:pt x="18230" y="10876"/>
                </a:lnTo>
                <a:lnTo>
                  <a:pt x="20930" y="10903"/>
                </a:lnTo>
                <a:close/>
              </a:path>
            </a:pathLst>
          </a:cu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8" name="AutoShape 18"/>
          <p:cNvSpPr>
            <a:spLocks noChangeArrowheads="1"/>
          </p:cNvSpPr>
          <p:nvPr/>
        </p:nvSpPr>
        <p:spPr bwMode="auto">
          <a:xfrm>
            <a:off x="5076825" y="1557338"/>
            <a:ext cx="517525" cy="460375"/>
          </a:xfrm>
          <a:prstGeom prst="lightningBol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a-DK" altLang="da-DK" sz="1800">
              <a:latin typeface="Arial" panose="020B0604020202020204" pitchFamily="34" charset="0"/>
            </a:endParaRPr>
          </a:p>
        </p:txBody>
      </p:sp>
      <p:sp>
        <p:nvSpPr>
          <p:cNvPr id="18449" name="Text Box 19"/>
          <p:cNvSpPr txBox="1">
            <a:spLocks noChangeArrowheads="1"/>
          </p:cNvSpPr>
          <p:nvPr/>
        </p:nvSpPr>
        <p:spPr bwMode="auto">
          <a:xfrm>
            <a:off x="7740650" y="3141663"/>
            <a:ext cx="45878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>
                <a:latin typeface="Arial" panose="020B0604020202020204" pitchFamily="34" charset="0"/>
              </a:rPr>
              <a:t>O</a:t>
            </a:r>
            <a:r>
              <a:rPr lang="da-DK" altLang="da-DK" sz="2000" baseline="-25000">
                <a:latin typeface="Arial" panose="020B0604020202020204" pitchFamily="34" charset="0"/>
              </a:rPr>
              <a:t>2</a:t>
            </a:r>
            <a:endParaRPr lang="en-US" altLang="da-DK" sz="2000" baseline="-25000">
              <a:latin typeface="Arial" panose="020B0604020202020204" pitchFamily="34" charset="0"/>
            </a:endParaRPr>
          </a:p>
        </p:txBody>
      </p:sp>
      <p:sp>
        <p:nvSpPr>
          <p:cNvPr id="18450" name="Text Box 20"/>
          <p:cNvSpPr txBox="1">
            <a:spLocks noChangeArrowheads="1"/>
          </p:cNvSpPr>
          <p:nvPr/>
        </p:nvSpPr>
        <p:spPr bwMode="auto">
          <a:xfrm>
            <a:off x="5148263" y="2997200"/>
            <a:ext cx="62547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>
                <a:latin typeface="Arial" panose="020B0604020202020204" pitchFamily="34" charset="0"/>
              </a:rPr>
              <a:t>H</a:t>
            </a:r>
            <a:r>
              <a:rPr lang="da-DK" altLang="da-DK" sz="2000" baseline="-25000">
                <a:latin typeface="Arial" panose="020B0604020202020204" pitchFamily="34" charset="0"/>
              </a:rPr>
              <a:t>2</a:t>
            </a:r>
            <a:r>
              <a:rPr lang="da-DK" altLang="da-DK" sz="1800">
                <a:latin typeface="Arial" panose="020B0604020202020204" pitchFamily="34" charset="0"/>
              </a:rPr>
              <a:t>O</a:t>
            </a:r>
            <a:endParaRPr lang="en-US" altLang="da-DK" sz="2000" baseline="30000">
              <a:latin typeface="Arial" panose="020B0604020202020204" pitchFamily="34" charset="0"/>
            </a:endParaRPr>
          </a:p>
        </p:txBody>
      </p:sp>
      <p:sp>
        <p:nvSpPr>
          <p:cNvPr id="18451" name="Text Box 21"/>
          <p:cNvSpPr txBox="1">
            <a:spLocks noChangeArrowheads="1"/>
          </p:cNvSpPr>
          <p:nvPr/>
        </p:nvSpPr>
        <p:spPr bwMode="auto">
          <a:xfrm>
            <a:off x="5795963" y="2997200"/>
            <a:ext cx="62547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>
                <a:latin typeface="Arial" panose="020B0604020202020204" pitchFamily="34" charset="0"/>
              </a:rPr>
              <a:t>CO</a:t>
            </a:r>
            <a:r>
              <a:rPr lang="da-DK" altLang="da-DK" sz="2000" baseline="-25000">
                <a:latin typeface="Arial" panose="020B0604020202020204" pitchFamily="34" charset="0"/>
              </a:rPr>
              <a:t>2</a:t>
            </a:r>
            <a:endParaRPr lang="en-US" altLang="da-DK" sz="2000" baseline="-25000">
              <a:latin typeface="Arial" panose="020B0604020202020204" pitchFamily="34" charset="0"/>
            </a:endParaRPr>
          </a:p>
        </p:txBody>
      </p:sp>
      <p:sp>
        <p:nvSpPr>
          <p:cNvPr id="18452" name="Text Box 22"/>
          <p:cNvSpPr txBox="1">
            <a:spLocks noChangeArrowheads="1"/>
          </p:cNvSpPr>
          <p:nvPr/>
        </p:nvSpPr>
        <p:spPr bwMode="auto">
          <a:xfrm>
            <a:off x="7021513" y="3141663"/>
            <a:ext cx="792162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>
                <a:latin typeface="Arial" panose="020B0604020202020204" pitchFamily="34" charset="0"/>
              </a:rPr>
              <a:t>CH</a:t>
            </a:r>
            <a:r>
              <a:rPr lang="da-DK" altLang="da-DK" sz="2000" baseline="-25000">
                <a:latin typeface="Arial" panose="020B0604020202020204" pitchFamily="34" charset="0"/>
              </a:rPr>
              <a:t>2</a:t>
            </a:r>
            <a:r>
              <a:rPr lang="da-DK" altLang="da-DK" sz="1800">
                <a:latin typeface="Arial" panose="020B0604020202020204" pitchFamily="34" charset="0"/>
              </a:rPr>
              <a:t>O</a:t>
            </a:r>
            <a:endParaRPr lang="en-US" altLang="da-DK" sz="2000" baseline="-25000">
              <a:latin typeface="Arial" panose="020B0604020202020204" pitchFamily="34" charset="0"/>
            </a:endParaRPr>
          </a:p>
        </p:txBody>
      </p:sp>
      <p:sp>
        <p:nvSpPr>
          <p:cNvPr id="18453" name="Text Box 23"/>
          <p:cNvSpPr txBox="1">
            <a:spLocks noChangeArrowheads="1"/>
          </p:cNvSpPr>
          <p:nvPr/>
        </p:nvSpPr>
        <p:spPr bwMode="auto">
          <a:xfrm>
            <a:off x="1146175" y="1185863"/>
            <a:ext cx="2017713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>
                <a:latin typeface="Arial" panose="020B0604020202020204" pitchFamily="34" charset="0"/>
              </a:rPr>
              <a:t>Sulfid-fotosyntese</a:t>
            </a:r>
            <a:endParaRPr lang="en-US" altLang="da-DK" sz="1800">
              <a:latin typeface="Arial" panose="020B0604020202020204" pitchFamily="34" charset="0"/>
            </a:endParaRPr>
          </a:p>
        </p:txBody>
      </p:sp>
      <p:sp>
        <p:nvSpPr>
          <p:cNvPr id="18454" name="Text Box 24"/>
          <p:cNvSpPr txBox="1">
            <a:spLocks noChangeArrowheads="1"/>
          </p:cNvSpPr>
          <p:nvPr/>
        </p:nvSpPr>
        <p:spPr bwMode="auto">
          <a:xfrm>
            <a:off x="1331913" y="4797425"/>
            <a:ext cx="18510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>
                <a:latin typeface="Arial" panose="020B0604020202020204" pitchFamily="34" charset="0"/>
              </a:rPr>
              <a:t>Sulfatrespiration</a:t>
            </a:r>
            <a:endParaRPr lang="en-US" altLang="da-DK" sz="1800">
              <a:latin typeface="Arial" panose="020B0604020202020204" pitchFamily="34" charset="0"/>
            </a:endParaRPr>
          </a:p>
        </p:txBody>
      </p:sp>
      <p:sp>
        <p:nvSpPr>
          <p:cNvPr id="18455" name="Text Box 25"/>
          <p:cNvSpPr txBox="1">
            <a:spLocks noChangeArrowheads="1"/>
          </p:cNvSpPr>
          <p:nvPr/>
        </p:nvSpPr>
        <p:spPr bwMode="auto">
          <a:xfrm>
            <a:off x="5908675" y="1189038"/>
            <a:ext cx="162083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>
                <a:latin typeface="Arial" panose="020B0604020202020204" pitchFamily="34" charset="0"/>
              </a:rPr>
              <a:t>Ilt-fotosyntese</a:t>
            </a:r>
            <a:endParaRPr lang="en-US" altLang="da-DK" sz="1800">
              <a:latin typeface="Arial" panose="020B0604020202020204" pitchFamily="34" charset="0"/>
            </a:endParaRPr>
          </a:p>
        </p:txBody>
      </p:sp>
      <p:grpSp>
        <p:nvGrpSpPr>
          <p:cNvPr id="18456" name="Group 31"/>
          <p:cNvGrpSpPr>
            <a:grpSpLocks/>
          </p:cNvGrpSpPr>
          <p:nvPr/>
        </p:nvGrpSpPr>
        <p:grpSpPr bwMode="auto">
          <a:xfrm>
            <a:off x="827088" y="188913"/>
            <a:ext cx="2736850" cy="792162"/>
            <a:chOff x="476" y="346"/>
            <a:chExt cx="1724" cy="499"/>
          </a:xfrm>
        </p:grpSpPr>
        <p:sp>
          <p:nvSpPr>
            <p:cNvPr id="18462" name="Text Box 32"/>
            <p:cNvSpPr txBox="1">
              <a:spLocks noChangeArrowheads="1"/>
            </p:cNvSpPr>
            <p:nvPr/>
          </p:nvSpPr>
          <p:spPr bwMode="auto">
            <a:xfrm>
              <a:off x="690" y="391"/>
              <a:ext cx="1263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a-DK" altLang="da-DK" sz="1800">
                  <a:latin typeface="Arial" panose="020B0604020202020204" pitchFamily="34" charset="0"/>
                </a:rPr>
                <a:t>Svovlkredsløb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a-DK" altLang="da-DK" sz="1800">
                  <a:latin typeface="Arial" panose="020B0604020202020204" pitchFamily="34" charset="0"/>
                </a:rPr>
                <a:t>før ca. 2.5 mia år</a:t>
              </a:r>
              <a:endParaRPr lang="en-US" altLang="da-DK" sz="1800">
                <a:latin typeface="Arial" panose="020B0604020202020204" pitchFamily="34" charset="0"/>
              </a:endParaRPr>
            </a:p>
          </p:txBody>
        </p:sp>
        <p:sp>
          <p:nvSpPr>
            <p:cNvPr id="18463" name="Rectangle 33"/>
            <p:cNvSpPr>
              <a:spLocks noChangeArrowheads="1"/>
            </p:cNvSpPr>
            <p:nvPr/>
          </p:nvSpPr>
          <p:spPr bwMode="auto">
            <a:xfrm>
              <a:off x="476" y="346"/>
              <a:ext cx="1724" cy="499"/>
            </a:xfrm>
            <a:prstGeom prst="rect">
              <a:avLst/>
            </a:prstGeom>
            <a:noFill/>
            <a:ln w="19050">
              <a:solidFill>
                <a:srgbClr val="99FF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a-DK" altLang="da-DK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18457" name="Group 34"/>
          <p:cNvGrpSpPr>
            <a:grpSpLocks/>
          </p:cNvGrpSpPr>
          <p:nvPr/>
        </p:nvGrpSpPr>
        <p:grpSpPr bwMode="auto">
          <a:xfrm>
            <a:off x="5364163" y="188913"/>
            <a:ext cx="2736850" cy="792162"/>
            <a:chOff x="3379" y="346"/>
            <a:chExt cx="1724" cy="499"/>
          </a:xfrm>
        </p:grpSpPr>
        <p:sp>
          <p:nvSpPr>
            <p:cNvPr id="18460" name="Text Box 35"/>
            <p:cNvSpPr txBox="1">
              <a:spLocks noChangeArrowheads="1"/>
            </p:cNvSpPr>
            <p:nvPr/>
          </p:nvSpPr>
          <p:spPr bwMode="auto">
            <a:xfrm>
              <a:off x="3594" y="391"/>
              <a:ext cx="1344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a-DK" altLang="da-DK" sz="1800">
                  <a:latin typeface="Arial" panose="020B0604020202020204" pitchFamily="34" charset="0"/>
                </a:rPr>
                <a:t>Iltkredsløb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a-DK" altLang="da-DK" sz="1800">
                  <a:latin typeface="Arial" panose="020B0604020202020204" pitchFamily="34" charset="0"/>
                </a:rPr>
                <a:t>efter ca. 2.5 mia år</a:t>
              </a:r>
              <a:endParaRPr lang="en-US" altLang="da-DK" sz="1800">
                <a:latin typeface="Arial" panose="020B0604020202020204" pitchFamily="34" charset="0"/>
              </a:endParaRPr>
            </a:p>
          </p:txBody>
        </p:sp>
        <p:sp>
          <p:nvSpPr>
            <p:cNvPr id="18461" name="Rectangle 36"/>
            <p:cNvSpPr>
              <a:spLocks noChangeArrowheads="1"/>
            </p:cNvSpPr>
            <p:nvPr/>
          </p:nvSpPr>
          <p:spPr bwMode="auto">
            <a:xfrm>
              <a:off x="3379" y="346"/>
              <a:ext cx="1724" cy="499"/>
            </a:xfrm>
            <a:prstGeom prst="rect">
              <a:avLst/>
            </a:prstGeom>
            <a:noFill/>
            <a:ln w="19050">
              <a:solidFill>
                <a:srgbClr val="00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a-DK" altLang="da-DK" sz="1800">
                <a:latin typeface="Arial" panose="020B0604020202020204" pitchFamily="34" charset="0"/>
              </a:endParaRPr>
            </a:p>
          </p:txBody>
        </p:sp>
      </p:grpSp>
      <p:sp>
        <p:nvSpPr>
          <p:cNvPr id="18458" name="AutoShape 39"/>
          <p:cNvSpPr>
            <a:spLocks noChangeArrowheads="1"/>
          </p:cNvSpPr>
          <p:nvPr/>
        </p:nvSpPr>
        <p:spPr bwMode="auto">
          <a:xfrm rot="5400000">
            <a:off x="7783513" y="1585913"/>
            <a:ext cx="517525" cy="460375"/>
          </a:xfrm>
          <a:prstGeom prst="lightningBol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a-DK" altLang="da-DK" sz="1800">
              <a:latin typeface="Arial" panose="020B0604020202020204" pitchFamily="34" charset="0"/>
            </a:endParaRPr>
          </a:p>
        </p:txBody>
      </p:sp>
      <p:sp>
        <p:nvSpPr>
          <p:cNvPr id="18459" name="Text Box 8"/>
          <p:cNvSpPr txBox="1">
            <a:spLocks noChangeArrowheads="1"/>
          </p:cNvSpPr>
          <p:nvPr/>
        </p:nvSpPr>
        <p:spPr bwMode="auto">
          <a:xfrm>
            <a:off x="5588000" y="4437063"/>
            <a:ext cx="2752725" cy="1323975"/>
          </a:xfrm>
          <a:prstGeom prst="rect">
            <a:avLst/>
          </a:prstGeom>
          <a:noFill/>
          <a:ln w="19050">
            <a:solidFill>
              <a:srgbClr val="92D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2000">
                <a:latin typeface="Arial" panose="020B0604020202020204" pitchFamily="34" charset="0"/>
              </a:rPr>
              <a:t>H</a:t>
            </a:r>
            <a:r>
              <a:rPr lang="da-DK" altLang="da-DK" sz="2000" baseline="-25000">
                <a:latin typeface="Arial" panose="020B0604020202020204" pitchFamily="34" charset="0"/>
              </a:rPr>
              <a:t>2</a:t>
            </a:r>
            <a:r>
              <a:rPr lang="da-DK" altLang="da-DK" sz="2000">
                <a:latin typeface="Arial" panose="020B0604020202020204" pitchFamily="34" charset="0"/>
              </a:rPr>
              <a:t>O = vand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2000">
                <a:latin typeface="Arial" panose="020B0604020202020204" pitchFamily="34" charset="0"/>
                <a:sym typeface="Symbol" panose="05050102010706020507" pitchFamily="18" charset="2"/>
              </a:rPr>
              <a:t>CO</a:t>
            </a:r>
            <a:r>
              <a:rPr lang="da-DK" altLang="da-DK" sz="2000" baseline="-25000">
                <a:latin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da-DK" altLang="da-DK" sz="2000">
                <a:latin typeface="Arial" panose="020B0604020202020204" pitchFamily="34" charset="0"/>
                <a:sym typeface="Symbol" panose="05050102010706020507" pitchFamily="18" charset="2"/>
              </a:rPr>
              <a:t> = kuldioxid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2000">
                <a:latin typeface="Arial" panose="020B0604020202020204" pitchFamily="34" charset="0"/>
                <a:sym typeface="Symbol" panose="05050102010706020507" pitchFamily="18" charset="2"/>
              </a:rPr>
              <a:t>[CH</a:t>
            </a:r>
            <a:r>
              <a:rPr lang="da-DK" altLang="da-DK" sz="2400" baseline="-25000">
                <a:latin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da-DK" altLang="da-DK" sz="2000">
                <a:latin typeface="Arial" panose="020B0604020202020204" pitchFamily="34" charset="0"/>
                <a:sym typeface="Symbol" panose="05050102010706020507" pitchFamily="18" charset="2"/>
              </a:rPr>
              <a:t>O] = organisk stof</a:t>
            </a:r>
            <a:endParaRPr lang="da-DK" altLang="da-DK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2000">
                <a:latin typeface="Arial" panose="020B0604020202020204" pitchFamily="34" charset="0"/>
              </a:rPr>
              <a:t>O</a:t>
            </a:r>
            <a:r>
              <a:rPr lang="da-DK" altLang="da-DK" sz="2000" baseline="-25000">
                <a:latin typeface="Arial" panose="020B0604020202020204" pitchFamily="34" charset="0"/>
              </a:rPr>
              <a:t>2</a:t>
            </a:r>
            <a:r>
              <a:rPr lang="da-DK" altLang="da-DK" sz="2000">
                <a:latin typeface="Arial" panose="020B0604020202020204" pitchFamily="34" charset="0"/>
              </a:rPr>
              <a:t> = ilt</a:t>
            </a:r>
          </a:p>
        </p:txBody>
      </p:sp>
    </p:spTree>
    <p:extLst>
      <p:ext uri="{BB962C8B-B14F-4D97-AF65-F5344CB8AC3E}">
        <p14:creationId xmlns:p14="http://schemas.microsoft.com/office/powerpoint/2010/main" val="93432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>
            <a:spLocks noChangeArrowheads="1"/>
          </p:cNvSpPr>
          <p:nvPr/>
        </p:nvSpPr>
        <p:spPr bwMode="auto">
          <a:xfrm>
            <a:off x="1042988" y="1773238"/>
            <a:ext cx="2360612" cy="199548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20930" y="10903"/>
                </a:moveTo>
                <a:cubicBezTo>
                  <a:pt x="20930" y="10869"/>
                  <a:pt x="20931" y="10834"/>
                  <a:pt x="20931" y="10800"/>
                </a:cubicBezTo>
                <a:cubicBezTo>
                  <a:pt x="20931" y="5852"/>
                  <a:pt x="17356" y="1627"/>
                  <a:pt x="12477" y="808"/>
                </a:cubicBezTo>
                <a:lnTo>
                  <a:pt x="12587" y="149"/>
                </a:lnTo>
                <a:cubicBezTo>
                  <a:pt x="17789" y="1022"/>
                  <a:pt x="21600" y="5525"/>
                  <a:pt x="21600" y="10800"/>
                </a:cubicBezTo>
                <a:cubicBezTo>
                  <a:pt x="21600" y="10836"/>
                  <a:pt x="21599" y="10873"/>
                  <a:pt x="21599" y="10910"/>
                </a:cubicBezTo>
                <a:lnTo>
                  <a:pt x="24299" y="10938"/>
                </a:lnTo>
                <a:lnTo>
                  <a:pt x="21234" y="13942"/>
                </a:lnTo>
                <a:lnTo>
                  <a:pt x="18230" y="10876"/>
                </a:lnTo>
                <a:lnTo>
                  <a:pt x="20930" y="10903"/>
                </a:lnTo>
                <a:close/>
              </a:path>
            </a:pathLst>
          </a:cu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9" name="AutoShape 3"/>
          <p:cNvSpPr>
            <a:spLocks noChangeArrowheads="1"/>
          </p:cNvSpPr>
          <p:nvPr/>
        </p:nvSpPr>
        <p:spPr bwMode="auto">
          <a:xfrm flipH="1" flipV="1">
            <a:off x="971550" y="2924175"/>
            <a:ext cx="2446338" cy="18002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21003" y="10911"/>
                </a:moveTo>
                <a:cubicBezTo>
                  <a:pt x="21003" y="10874"/>
                  <a:pt x="21004" y="10837"/>
                  <a:pt x="21004" y="10800"/>
                </a:cubicBezTo>
                <a:cubicBezTo>
                  <a:pt x="21004" y="5164"/>
                  <a:pt x="16435" y="596"/>
                  <a:pt x="10800" y="596"/>
                </a:cubicBezTo>
                <a:cubicBezTo>
                  <a:pt x="5164" y="596"/>
                  <a:pt x="596" y="5164"/>
                  <a:pt x="596" y="10800"/>
                </a:cubicBezTo>
                <a:cubicBezTo>
                  <a:pt x="595" y="10866"/>
                  <a:pt x="596" y="10933"/>
                  <a:pt x="597" y="11000"/>
                </a:cubicBezTo>
                <a:lnTo>
                  <a:pt x="2" y="11012"/>
                </a:lnTo>
                <a:cubicBezTo>
                  <a:pt x="0" y="10941"/>
                  <a:pt x="0" y="10870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0839"/>
                  <a:pt x="21599" y="10879"/>
                  <a:pt x="21599" y="10918"/>
                </a:cubicBezTo>
                <a:lnTo>
                  <a:pt x="24299" y="10948"/>
                </a:lnTo>
                <a:lnTo>
                  <a:pt x="21268" y="13913"/>
                </a:lnTo>
                <a:lnTo>
                  <a:pt x="18303" y="10882"/>
                </a:lnTo>
                <a:lnTo>
                  <a:pt x="21003" y="10911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0" name="AutoShape 4"/>
          <p:cNvSpPr>
            <a:spLocks noChangeArrowheads="1"/>
          </p:cNvSpPr>
          <p:nvPr/>
        </p:nvSpPr>
        <p:spPr bwMode="auto">
          <a:xfrm flipH="1" flipV="1">
            <a:off x="1547813" y="2997200"/>
            <a:ext cx="1439862" cy="1295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20930" y="10903"/>
                </a:moveTo>
                <a:cubicBezTo>
                  <a:pt x="20930" y="10869"/>
                  <a:pt x="20931" y="10834"/>
                  <a:pt x="20931" y="10800"/>
                </a:cubicBezTo>
                <a:cubicBezTo>
                  <a:pt x="20931" y="5204"/>
                  <a:pt x="16395" y="669"/>
                  <a:pt x="10800" y="669"/>
                </a:cubicBezTo>
                <a:cubicBezTo>
                  <a:pt x="5204" y="669"/>
                  <a:pt x="669" y="5204"/>
                  <a:pt x="669" y="10800"/>
                </a:cubicBezTo>
                <a:cubicBezTo>
                  <a:pt x="668" y="10866"/>
                  <a:pt x="669" y="10933"/>
                  <a:pt x="670" y="10999"/>
                </a:cubicBezTo>
                <a:lnTo>
                  <a:pt x="2" y="11012"/>
                </a:lnTo>
                <a:cubicBezTo>
                  <a:pt x="0" y="10941"/>
                  <a:pt x="0" y="10870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0836"/>
                  <a:pt x="21599" y="10873"/>
                  <a:pt x="21599" y="10910"/>
                </a:cubicBezTo>
                <a:lnTo>
                  <a:pt x="24299" y="10938"/>
                </a:lnTo>
                <a:lnTo>
                  <a:pt x="21234" y="13942"/>
                </a:lnTo>
                <a:lnTo>
                  <a:pt x="18230" y="10876"/>
                </a:lnTo>
                <a:lnTo>
                  <a:pt x="20930" y="10903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1" name="AutoShape 5"/>
          <p:cNvSpPr>
            <a:spLocks noChangeArrowheads="1"/>
          </p:cNvSpPr>
          <p:nvPr/>
        </p:nvSpPr>
        <p:spPr bwMode="auto">
          <a:xfrm>
            <a:off x="1476375" y="2420938"/>
            <a:ext cx="1439863" cy="11858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20930" y="10903"/>
                </a:moveTo>
                <a:cubicBezTo>
                  <a:pt x="20930" y="10869"/>
                  <a:pt x="20931" y="10834"/>
                  <a:pt x="20931" y="10800"/>
                </a:cubicBezTo>
                <a:cubicBezTo>
                  <a:pt x="20931" y="5204"/>
                  <a:pt x="16395" y="669"/>
                  <a:pt x="10800" y="669"/>
                </a:cubicBezTo>
                <a:cubicBezTo>
                  <a:pt x="5204" y="669"/>
                  <a:pt x="669" y="5204"/>
                  <a:pt x="669" y="10800"/>
                </a:cubicBezTo>
                <a:cubicBezTo>
                  <a:pt x="668" y="10866"/>
                  <a:pt x="669" y="10933"/>
                  <a:pt x="670" y="10999"/>
                </a:cubicBezTo>
                <a:lnTo>
                  <a:pt x="2" y="11012"/>
                </a:lnTo>
                <a:cubicBezTo>
                  <a:pt x="0" y="10941"/>
                  <a:pt x="0" y="10870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0836"/>
                  <a:pt x="21599" y="10873"/>
                  <a:pt x="21599" y="10910"/>
                </a:cubicBezTo>
                <a:lnTo>
                  <a:pt x="24299" y="10938"/>
                </a:lnTo>
                <a:lnTo>
                  <a:pt x="21234" y="13942"/>
                </a:lnTo>
                <a:lnTo>
                  <a:pt x="18230" y="10876"/>
                </a:lnTo>
                <a:lnTo>
                  <a:pt x="20930" y="10903"/>
                </a:lnTo>
                <a:close/>
              </a:path>
            </a:pathLst>
          </a:cu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2" name="AutoShape 6"/>
          <p:cNvSpPr>
            <a:spLocks noChangeArrowheads="1"/>
          </p:cNvSpPr>
          <p:nvPr/>
        </p:nvSpPr>
        <p:spPr bwMode="auto">
          <a:xfrm>
            <a:off x="539750" y="1628775"/>
            <a:ext cx="517525" cy="460375"/>
          </a:xfrm>
          <a:prstGeom prst="lightningBol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a-DK" altLang="da-DK" sz="1800">
              <a:latin typeface="Arial" panose="020B0604020202020204" pitchFamily="34" charset="0"/>
            </a:endParaRPr>
          </a:p>
        </p:txBody>
      </p:sp>
      <p:sp>
        <p:nvSpPr>
          <p:cNvPr id="19463" name="AutoShape 7"/>
          <p:cNvSpPr>
            <a:spLocks noChangeArrowheads="1"/>
          </p:cNvSpPr>
          <p:nvPr/>
        </p:nvSpPr>
        <p:spPr bwMode="auto">
          <a:xfrm rot="-5400000">
            <a:off x="645319" y="2099469"/>
            <a:ext cx="2179638" cy="16700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20930" y="10903"/>
                </a:moveTo>
                <a:cubicBezTo>
                  <a:pt x="20930" y="10869"/>
                  <a:pt x="20931" y="10834"/>
                  <a:pt x="20931" y="10800"/>
                </a:cubicBezTo>
                <a:cubicBezTo>
                  <a:pt x="20931" y="5204"/>
                  <a:pt x="16395" y="669"/>
                  <a:pt x="10800" y="669"/>
                </a:cubicBezTo>
                <a:cubicBezTo>
                  <a:pt x="10794" y="668"/>
                  <a:pt x="10788" y="669"/>
                  <a:pt x="10782" y="669"/>
                </a:cubicBezTo>
                <a:lnTo>
                  <a:pt x="10781" y="0"/>
                </a:lnTo>
                <a:cubicBezTo>
                  <a:pt x="10787" y="0"/>
                  <a:pt x="10793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0836"/>
                  <a:pt x="21599" y="10873"/>
                  <a:pt x="21599" y="10910"/>
                </a:cubicBezTo>
                <a:lnTo>
                  <a:pt x="24299" y="10938"/>
                </a:lnTo>
                <a:lnTo>
                  <a:pt x="21234" y="13942"/>
                </a:lnTo>
                <a:lnTo>
                  <a:pt x="18230" y="10876"/>
                </a:lnTo>
                <a:lnTo>
                  <a:pt x="20930" y="10903"/>
                </a:lnTo>
                <a:close/>
              </a:path>
            </a:pathLst>
          </a:cu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3203575" y="3213100"/>
            <a:ext cx="76517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>
                <a:latin typeface="Arial" panose="020B0604020202020204" pitchFamily="34" charset="0"/>
              </a:rPr>
              <a:t>SO</a:t>
            </a:r>
            <a:r>
              <a:rPr lang="da-DK" altLang="da-DK" sz="2000" baseline="-25000">
                <a:latin typeface="Arial" panose="020B0604020202020204" pitchFamily="34" charset="0"/>
              </a:rPr>
              <a:t>4</a:t>
            </a:r>
            <a:r>
              <a:rPr lang="da-DK" altLang="da-DK" sz="2000" baseline="30000">
                <a:latin typeface="Arial" panose="020B0604020202020204" pitchFamily="34" charset="0"/>
              </a:rPr>
              <a:t>2-</a:t>
            </a:r>
            <a:endParaRPr lang="en-US" altLang="da-DK" sz="2000" baseline="30000">
              <a:latin typeface="Arial" panose="020B0604020202020204" pitchFamily="34" charset="0"/>
            </a:endParaRPr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611188" y="3068638"/>
            <a:ext cx="60007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>
                <a:latin typeface="Arial" panose="020B0604020202020204" pitchFamily="34" charset="0"/>
              </a:rPr>
              <a:t>H</a:t>
            </a:r>
            <a:r>
              <a:rPr lang="da-DK" altLang="da-DK" sz="2000" baseline="-25000">
                <a:latin typeface="Arial" panose="020B0604020202020204" pitchFamily="34" charset="0"/>
              </a:rPr>
              <a:t>2</a:t>
            </a:r>
            <a:r>
              <a:rPr lang="da-DK" altLang="da-DK" sz="1800">
                <a:latin typeface="Arial" panose="020B0604020202020204" pitchFamily="34" charset="0"/>
              </a:rPr>
              <a:t>S</a:t>
            </a:r>
            <a:endParaRPr lang="en-US" altLang="da-DK" sz="2000" baseline="30000">
              <a:latin typeface="Arial" panose="020B0604020202020204" pitchFamily="34" charset="0"/>
            </a:endParaRPr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1979613" y="1628775"/>
            <a:ext cx="4206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>
                <a:latin typeface="Arial" panose="020B0604020202020204" pitchFamily="34" charset="0"/>
              </a:rPr>
              <a:t>S</a:t>
            </a:r>
            <a:r>
              <a:rPr lang="en-US" altLang="da-DK" sz="1800">
                <a:latin typeface="Arial" panose="020B0604020202020204" pitchFamily="34" charset="0"/>
                <a:cs typeface="Arial" panose="020B0604020202020204" pitchFamily="34" charset="0"/>
              </a:rPr>
              <a:t>º</a:t>
            </a:r>
            <a:endParaRPr lang="en-US" altLang="da-DK" sz="2000" baseline="3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1258888" y="3068638"/>
            <a:ext cx="62547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>
                <a:latin typeface="Arial" panose="020B0604020202020204" pitchFamily="34" charset="0"/>
              </a:rPr>
              <a:t>CO</a:t>
            </a:r>
            <a:r>
              <a:rPr lang="da-DK" altLang="da-DK" sz="2000" baseline="-25000">
                <a:latin typeface="Arial" panose="020B0604020202020204" pitchFamily="34" charset="0"/>
              </a:rPr>
              <a:t>2</a:t>
            </a:r>
            <a:endParaRPr lang="en-US" altLang="da-DK" sz="2000" baseline="-25000">
              <a:latin typeface="Arial" panose="020B0604020202020204" pitchFamily="34" charset="0"/>
            </a:endParaRPr>
          </a:p>
        </p:txBody>
      </p:sp>
      <p:sp>
        <p:nvSpPr>
          <p:cNvPr id="19468" name="Text Box 12"/>
          <p:cNvSpPr txBox="1">
            <a:spLocks noChangeArrowheads="1"/>
          </p:cNvSpPr>
          <p:nvPr/>
        </p:nvSpPr>
        <p:spPr bwMode="auto">
          <a:xfrm>
            <a:off x="2484438" y="3213100"/>
            <a:ext cx="792162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>
                <a:latin typeface="Arial" panose="020B0604020202020204" pitchFamily="34" charset="0"/>
              </a:rPr>
              <a:t>CH</a:t>
            </a:r>
            <a:r>
              <a:rPr lang="da-DK" altLang="da-DK" sz="2000" baseline="-25000">
                <a:latin typeface="Arial" panose="020B0604020202020204" pitchFamily="34" charset="0"/>
              </a:rPr>
              <a:t>2</a:t>
            </a:r>
            <a:r>
              <a:rPr lang="da-DK" altLang="da-DK" sz="1800">
                <a:latin typeface="Arial" panose="020B0604020202020204" pitchFamily="34" charset="0"/>
              </a:rPr>
              <a:t>O</a:t>
            </a:r>
            <a:endParaRPr lang="en-US" altLang="da-DK" sz="2000" baseline="-25000">
              <a:latin typeface="Arial" panose="020B0604020202020204" pitchFamily="34" charset="0"/>
            </a:endParaRPr>
          </a:p>
        </p:txBody>
      </p:sp>
      <p:sp>
        <p:nvSpPr>
          <p:cNvPr id="19469" name="AutoShape 13"/>
          <p:cNvSpPr>
            <a:spLocks noChangeArrowheads="1"/>
          </p:cNvSpPr>
          <p:nvPr/>
        </p:nvSpPr>
        <p:spPr bwMode="auto">
          <a:xfrm rot="5400000">
            <a:off x="3175000" y="1584325"/>
            <a:ext cx="517525" cy="460375"/>
          </a:xfrm>
          <a:prstGeom prst="lightningBol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a-DK" altLang="da-DK" sz="1800">
              <a:latin typeface="Arial" panose="020B0604020202020204" pitchFamily="34" charset="0"/>
            </a:endParaRPr>
          </a:p>
        </p:txBody>
      </p:sp>
      <p:sp>
        <p:nvSpPr>
          <p:cNvPr id="19470" name="AutoShape 14"/>
          <p:cNvSpPr>
            <a:spLocks noChangeArrowheads="1"/>
          </p:cNvSpPr>
          <p:nvPr/>
        </p:nvSpPr>
        <p:spPr bwMode="auto">
          <a:xfrm>
            <a:off x="5437188" y="1701800"/>
            <a:ext cx="2503487" cy="19954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20930" y="10903"/>
                </a:moveTo>
                <a:cubicBezTo>
                  <a:pt x="20930" y="10869"/>
                  <a:pt x="20931" y="10834"/>
                  <a:pt x="20931" y="10800"/>
                </a:cubicBezTo>
                <a:cubicBezTo>
                  <a:pt x="20931" y="5204"/>
                  <a:pt x="16395" y="669"/>
                  <a:pt x="10800" y="669"/>
                </a:cubicBezTo>
                <a:cubicBezTo>
                  <a:pt x="5204" y="669"/>
                  <a:pt x="669" y="5204"/>
                  <a:pt x="669" y="10800"/>
                </a:cubicBezTo>
                <a:cubicBezTo>
                  <a:pt x="668" y="10934"/>
                  <a:pt x="671" y="11068"/>
                  <a:pt x="677" y="11203"/>
                </a:cubicBezTo>
                <a:lnTo>
                  <a:pt x="8" y="11229"/>
                </a:lnTo>
                <a:cubicBezTo>
                  <a:pt x="2" y="11086"/>
                  <a:pt x="0" y="10943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0836"/>
                  <a:pt x="21599" y="10873"/>
                  <a:pt x="21599" y="10910"/>
                </a:cubicBezTo>
                <a:lnTo>
                  <a:pt x="24299" y="10938"/>
                </a:lnTo>
                <a:lnTo>
                  <a:pt x="21234" y="13942"/>
                </a:lnTo>
                <a:lnTo>
                  <a:pt x="18230" y="10876"/>
                </a:lnTo>
                <a:lnTo>
                  <a:pt x="20930" y="10903"/>
                </a:lnTo>
                <a:close/>
              </a:path>
            </a:pathLst>
          </a:cu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1" name="AutoShape 15"/>
          <p:cNvSpPr>
            <a:spLocks noChangeArrowheads="1"/>
          </p:cNvSpPr>
          <p:nvPr/>
        </p:nvSpPr>
        <p:spPr bwMode="auto">
          <a:xfrm flipH="1" flipV="1">
            <a:off x="5508625" y="2852738"/>
            <a:ext cx="2446338" cy="18002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21003" y="10911"/>
                </a:moveTo>
                <a:cubicBezTo>
                  <a:pt x="21003" y="10874"/>
                  <a:pt x="21004" y="10837"/>
                  <a:pt x="21004" y="10800"/>
                </a:cubicBezTo>
                <a:cubicBezTo>
                  <a:pt x="21004" y="5164"/>
                  <a:pt x="16435" y="596"/>
                  <a:pt x="10800" y="596"/>
                </a:cubicBezTo>
                <a:cubicBezTo>
                  <a:pt x="5164" y="596"/>
                  <a:pt x="596" y="5164"/>
                  <a:pt x="596" y="10800"/>
                </a:cubicBezTo>
                <a:cubicBezTo>
                  <a:pt x="595" y="10866"/>
                  <a:pt x="596" y="10933"/>
                  <a:pt x="597" y="11000"/>
                </a:cubicBezTo>
                <a:lnTo>
                  <a:pt x="2" y="11012"/>
                </a:lnTo>
                <a:cubicBezTo>
                  <a:pt x="0" y="10941"/>
                  <a:pt x="0" y="10870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0839"/>
                  <a:pt x="21599" y="10879"/>
                  <a:pt x="21599" y="10918"/>
                </a:cubicBezTo>
                <a:lnTo>
                  <a:pt x="24299" y="10948"/>
                </a:lnTo>
                <a:lnTo>
                  <a:pt x="21268" y="13913"/>
                </a:lnTo>
                <a:lnTo>
                  <a:pt x="18303" y="10882"/>
                </a:lnTo>
                <a:lnTo>
                  <a:pt x="21003" y="10911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2" name="AutoShape 16"/>
          <p:cNvSpPr>
            <a:spLocks noChangeArrowheads="1"/>
          </p:cNvSpPr>
          <p:nvPr/>
        </p:nvSpPr>
        <p:spPr bwMode="auto">
          <a:xfrm flipH="1" flipV="1">
            <a:off x="6084888" y="2925763"/>
            <a:ext cx="1439862" cy="1295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20930" y="10903"/>
                </a:moveTo>
                <a:cubicBezTo>
                  <a:pt x="20930" y="10869"/>
                  <a:pt x="20931" y="10834"/>
                  <a:pt x="20931" y="10800"/>
                </a:cubicBezTo>
                <a:cubicBezTo>
                  <a:pt x="20931" y="5204"/>
                  <a:pt x="16395" y="669"/>
                  <a:pt x="10800" y="669"/>
                </a:cubicBezTo>
                <a:cubicBezTo>
                  <a:pt x="5204" y="669"/>
                  <a:pt x="669" y="5204"/>
                  <a:pt x="669" y="10800"/>
                </a:cubicBezTo>
                <a:cubicBezTo>
                  <a:pt x="668" y="10866"/>
                  <a:pt x="669" y="10933"/>
                  <a:pt x="670" y="10999"/>
                </a:cubicBezTo>
                <a:lnTo>
                  <a:pt x="2" y="11012"/>
                </a:lnTo>
                <a:cubicBezTo>
                  <a:pt x="0" y="10941"/>
                  <a:pt x="0" y="10870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0836"/>
                  <a:pt x="21599" y="10873"/>
                  <a:pt x="21599" y="10910"/>
                </a:cubicBezTo>
                <a:lnTo>
                  <a:pt x="24299" y="10938"/>
                </a:lnTo>
                <a:lnTo>
                  <a:pt x="21234" y="13942"/>
                </a:lnTo>
                <a:lnTo>
                  <a:pt x="18230" y="10876"/>
                </a:lnTo>
                <a:lnTo>
                  <a:pt x="20930" y="10903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3" name="AutoShape 17"/>
          <p:cNvSpPr>
            <a:spLocks noChangeArrowheads="1"/>
          </p:cNvSpPr>
          <p:nvPr/>
        </p:nvSpPr>
        <p:spPr bwMode="auto">
          <a:xfrm>
            <a:off x="6013450" y="2349500"/>
            <a:ext cx="1439863" cy="11858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20930" y="10903"/>
                </a:moveTo>
                <a:cubicBezTo>
                  <a:pt x="20930" y="10869"/>
                  <a:pt x="20931" y="10834"/>
                  <a:pt x="20931" y="10800"/>
                </a:cubicBezTo>
                <a:cubicBezTo>
                  <a:pt x="20931" y="5204"/>
                  <a:pt x="16395" y="669"/>
                  <a:pt x="10800" y="669"/>
                </a:cubicBezTo>
                <a:cubicBezTo>
                  <a:pt x="5204" y="669"/>
                  <a:pt x="669" y="5204"/>
                  <a:pt x="669" y="10800"/>
                </a:cubicBezTo>
                <a:cubicBezTo>
                  <a:pt x="668" y="10866"/>
                  <a:pt x="669" y="10933"/>
                  <a:pt x="670" y="10999"/>
                </a:cubicBezTo>
                <a:lnTo>
                  <a:pt x="2" y="11012"/>
                </a:lnTo>
                <a:cubicBezTo>
                  <a:pt x="0" y="10941"/>
                  <a:pt x="0" y="10870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0836"/>
                  <a:pt x="21599" y="10873"/>
                  <a:pt x="21599" y="10910"/>
                </a:cubicBezTo>
                <a:lnTo>
                  <a:pt x="24299" y="10938"/>
                </a:lnTo>
                <a:lnTo>
                  <a:pt x="21234" y="13942"/>
                </a:lnTo>
                <a:lnTo>
                  <a:pt x="18230" y="10876"/>
                </a:lnTo>
                <a:lnTo>
                  <a:pt x="20930" y="10903"/>
                </a:lnTo>
                <a:close/>
              </a:path>
            </a:pathLst>
          </a:cu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4" name="AutoShape 18"/>
          <p:cNvSpPr>
            <a:spLocks noChangeArrowheads="1"/>
          </p:cNvSpPr>
          <p:nvPr/>
        </p:nvSpPr>
        <p:spPr bwMode="auto">
          <a:xfrm>
            <a:off x="5076825" y="1557338"/>
            <a:ext cx="517525" cy="460375"/>
          </a:xfrm>
          <a:prstGeom prst="lightningBol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a-DK" altLang="da-DK" sz="1800">
              <a:latin typeface="Arial" panose="020B0604020202020204" pitchFamily="34" charset="0"/>
            </a:endParaRPr>
          </a:p>
        </p:txBody>
      </p:sp>
      <p:sp>
        <p:nvSpPr>
          <p:cNvPr id="19475" name="Text Box 19"/>
          <p:cNvSpPr txBox="1">
            <a:spLocks noChangeArrowheads="1"/>
          </p:cNvSpPr>
          <p:nvPr/>
        </p:nvSpPr>
        <p:spPr bwMode="auto">
          <a:xfrm>
            <a:off x="7740650" y="3141663"/>
            <a:ext cx="45878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>
                <a:latin typeface="Arial" panose="020B0604020202020204" pitchFamily="34" charset="0"/>
              </a:rPr>
              <a:t>O</a:t>
            </a:r>
            <a:r>
              <a:rPr lang="da-DK" altLang="da-DK" sz="2000" baseline="-25000">
                <a:latin typeface="Arial" panose="020B0604020202020204" pitchFamily="34" charset="0"/>
              </a:rPr>
              <a:t>2</a:t>
            </a:r>
            <a:endParaRPr lang="en-US" altLang="da-DK" sz="2000" baseline="-25000">
              <a:latin typeface="Arial" panose="020B0604020202020204" pitchFamily="34" charset="0"/>
            </a:endParaRPr>
          </a:p>
        </p:txBody>
      </p:sp>
      <p:sp>
        <p:nvSpPr>
          <p:cNvPr id="19476" name="Text Box 20"/>
          <p:cNvSpPr txBox="1">
            <a:spLocks noChangeArrowheads="1"/>
          </p:cNvSpPr>
          <p:nvPr/>
        </p:nvSpPr>
        <p:spPr bwMode="auto">
          <a:xfrm>
            <a:off x="5148263" y="2997200"/>
            <a:ext cx="62547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>
                <a:latin typeface="Arial" panose="020B0604020202020204" pitchFamily="34" charset="0"/>
              </a:rPr>
              <a:t>H</a:t>
            </a:r>
            <a:r>
              <a:rPr lang="da-DK" altLang="da-DK" sz="2000" baseline="-25000">
                <a:latin typeface="Arial" panose="020B0604020202020204" pitchFamily="34" charset="0"/>
              </a:rPr>
              <a:t>2</a:t>
            </a:r>
            <a:r>
              <a:rPr lang="da-DK" altLang="da-DK" sz="1800">
                <a:latin typeface="Arial" panose="020B0604020202020204" pitchFamily="34" charset="0"/>
              </a:rPr>
              <a:t>O</a:t>
            </a:r>
            <a:endParaRPr lang="en-US" altLang="da-DK" sz="2000" baseline="30000">
              <a:latin typeface="Arial" panose="020B0604020202020204" pitchFamily="34" charset="0"/>
            </a:endParaRPr>
          </a:p>
        </p:txBody>
      </p:sp>
      <p:sp>
        <p:nvSpPr>
          <p:cNvPr id="19477" name="Text Box 21"/>
          <p:cNvSpPr txBox="1">
            <a:spLocks noChangeArrowheads="1"/>
          </p:cNvSpPr>
          <p:nvPr/>
        </p:nvSpPr>
        <p:spPr bwMode="auto">
          <a:xfrm>
            <a:off x="5795963" y="2997200"/>
            <a:ext cx="62547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>
                <a:latin typeface="Arial" panose="020B0604020202020204" pitchFamily="34" charset="0"/>
              </a:rPr>
              <a:t>CO</a:t>
            </a:r>
            <a:r>
              <a:rPr lang="da-DK" altLang="da-DK" sz="2000" baseline="-25000">
                <a:latin typeface="Arial" panose="020B0604020202020204" pitchFamily="34" charset="0"/>
              </a:rPr>
              <a:t>2</a:t>
            </a:r>
            <a:endParaRPr lang="en-US" altLang="da-DK" sz="2000" baseline="-25000">
              <a:latin typeface="Arial" panose="020B0604020202020204" pitchFamily="34" charset="0"/>
            </a:endParaRPr>
          </a:p>
        </p:txBody>
      </p:sp>
      <p:sp>
        <p:nvSpPr>
          <p:cNvPr id="19478" name="Text Box 22"/>
          <p:cNvSpPr txBox="1">
            <a:spLocks noChangeArrowheads="1"/>
          </p:cNvSpPr>
          <p:nvPr/>
        </p:nvSpPr>
        <p:spPr bwMode="auto">
          <a:xfrm>
            <a:off x="7021513" y="3141663"/>
            <a:ext cx="792162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>
                <a:latin typeface="Arial" panose="020B0604020202020204" pitchFamily="34" charset="0"/>
              </a:rPr>
              <a:t>CH</a:t>
            </a:r>
            <a:r>
              <a:rPr lang="da-DK" altLang="da-DK" sz="2000" baseline="-25000">
                <a:latin typeface="Arial" panose="020B0604020202020204" pitchFamily="34" charset="0"/>
              </a:rPr>
              <a:t>2</a:t>
            </a:r>
            <a:r>
              <a:rPr lang="da-DK" altLang="da-DK" sz="1800">
                <a:latin typeface="Arial" panose="020B0604020202020204" pitchFamily="34" charset="0"/>
              </a:rPr>
              <a:t>O</a:t>
            </a:r>
            <a:endParaRPr lang="en-US" altLang="da-DK" sz="2000" baseline="-25000">
              <a:latin typeface="Arial" panose="020B0604020202020204" pitchFamily="34" charset="0"/>
            </a:endParaRPr>
          </a:p>
        </p:txBody>
      </p:sp>
      <p:sp>
        <p:nvSpPr>
          <p:cNvPr id="19479" name="Text Box 23"/>
          <p:cNvSpPr txBox="1">
            <a:spLocks noChangeArrowheads="1"/>
          </p:cNvSpPr>
          <p:nvPr/>
        </p:nvSpPr>
        <p:spPr bwMode="auto">
          <a:xfrm>
            <a:off x="1146175" y="1185863"/>
            <a:ext cx="2017713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>
                <a:latin typeface="Arial" panose="020B0604020202020204" pitchFamily="34" charset="0"/>
              </a:rPr>
              <a:t>Sulfid-fotosyntese</a:t>
            </a:r>
            <a:endParaRPr lang="en-US" altLang="da-DK" sz="1800">
              <a:latin typeface="Arial" panose="020B0604020202020204" pitchFamily="34" charset="0"/>
            </a:endParaRPr>
          </a:p>
        </p:txBody>
      </p:sp>
      <p:sp>
        <p:nvSpPr>
          <p:cNvPr id="19480" name="Text Box 24"/>
          <p:cNvSpPr txBox="1">
            <a:spLocks noChangeArrowheads="1"/>
          </p:cNvSpPr>
          <p:nvPr/>
        </p:nvSpPr>
        <p:spPr bwMode="auto">
          <a:xfrm>
            <a:off x="1331913" y="4797425"/>
            <a:ext cx="18510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>
                <a:latin typeface="Arial" panose="020B0604020202020204" pitchFamily="34" charset="0"/>
              </a:rPr>
              <a:t>Sulfatrespiration</a:t>
            </a:r>
            <a:endParaRPr lang="en-US" altLang="da-DK" sz="1800">
              <a:latin typeface="Arial" panose="020B0604020202020204" pitchFamily="34" charset="0"/>
            </a:endParaRPr>
          </a:p>
        </p:txBody>
      </p:sp>
      <p:sp>
        <p:nvSpPr>
          <p:cNvPr id="19481" name="Text Box 25"/>
          <p:cNvSpPr txBox="1">
            <a:spLocks noChangeArrowheads="1"/>
          </p:cNvSpPr>
          <p:nvPr/>
        </p:nvSpPr>
        <p:spPr bwMode="auto">
          <a:xfrm>
            <a:off x="5908675" y="1189038"/>
            <a:ext cx="162083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>
                <a:latin typeface="Arial" panose="020B0604020202020204" pitchFamily="34" charset="0"/>
              </a:rPr>
              <a:t>Ilt-fotosyntese</a:t>
            </a:r>
            <a:endParaRPr lang="en-US" altLang="da-DK" sz="1800">
              <a:latin typeface="Arial" panose="020B0604020202020204" pitchFamily="34" charset="0"/>
            </a:endParaRPr>
          </a:p>
        </p:txBody>
      </p:sp>
      <p:sp>
        <p:nvSpPr>
          <p:cNvPr id="19482" name="Text Box 26"/>
          <p:cNvSpPr txBox="1">
            <a:spLocks noChangeArrowheads="1"/>
          </p:cNvSpPr>
          <p:nvPr/>
        </p:nvSpPr>
        <p:spPr bwMode="auto">
          <a:xfrm>
            <a:off x="6084888" y="4721225"/>
            <a:ext cx="14414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>
                <a:latin typeface="Arial" panose="020B0604020202020204" pitchFamily="34" charset="0"/>
              </a:rPr>
              <a:t>Iltrespiration</a:t>
            </a:r>
            <a:endParaRPr lang="en-US" altLang="da-DK" sz="1800">
              <a:latin typeface="Arial" panose="020B0604020202020204" pitchFamily="34" charset="0"/>
            </a:endParaRPr>
          </a:p>
        </p:txBody>
      </p:sp>
      <p:grpSp>
        <p:nvGrpSpPr>
          <p:cNvPr id="19483" name="Group 31"/>
          <p:cNvGrpSpPr>
            <a:grpSpLocks/>
          </p:cNvGrpSpPr>
          <p:nvPr/>
        </p:nvGrpSpPr>
        <p:grpSpPr bwMode="auto">
          <a:xfrm>
            <a:off x="827088" y="188913"/>
            <a:ext cx="2736850" cy="792162"/>
            <a:chOff x="476" y="346"/>
            <a:chExt cx="1724" cy="499"/>
          </a:xfrm>
        </p:grpSpPr>
        <p:sp>
          <p:nvSpPr>
            <p:cNvPr id="19488" name="Text Box 32"/>
            <p:cNvSpPr txBox="1">
              <a:spLocks noChangeArrowheads="1"/>
            </p:cNvSpPr>
            <p:nvPr/>
          </p:nvSpPr>
          <p:spPr bwMode="auto">
            <a:xfrm>
              <a:off x="690" y="391"/>
              <a:ext cx="1263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a-DK" altLang="da-DK" sz="1800">
                  <a:latin typeface="Arial" panose="020B0604020202020204" pitchFamily="34" charset="0"/>
                </a:rPr>
                <a:t>Svovlkredsløb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a-DK" altLang="da-DK" sz="1800">
                  <a:latin typeface="Arial" panose="020B0604020202020204" pitchFamily="34" charset="0"/>
                </a:rPr>
                <a:t>før ca. 2.5 mia år</a:t>
              </a:r>
              <a:endParaRPr lang="en-US" altLang="da-DK" sz="1800">
                <a:latin typeface="Arial" panose="020B0604020202020204" pitchFamily="34" charset="0"/>
              </a:endParaRPr>
            </a:p>
          </p:txBody>
        </p:sp>
        <p:sp>
          <p:nvSpPr>
            <p:cNvPr id="19489" name="Rectangle 33"/>
            <p:cNvSpPr>
              <a:spLocks noChangeArrowheads="1"/>
            </p:cNvSpPr>
            <p:nvPr/>
          </p:nvSpPr>
          <p:spPr bwMode="auto">
            <a:xfrm>
              <a:off x="476" y="346"/>
              <a:ext cx="1724" cy="499"/>
            </a:xfrm>
            <a:prstGeom prst="rect">
              <a:avLst/>
            </a:prstGeom>
            <a:noFill/>
            <a:ln w="19050">
              <a:solidFill>
                <a:srgbClr val="99FF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a-DK" altLang="da-DK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19484" name="Group 34"/>
          <p:cNvGrpSpPr>
            <a:grpSpLocks/>
          </p:cNvGrpSpPr>
          <p:nvPr/>
        </p:nvGrpSpPr>
        <p:grpSpPr bwMode="auto">
          <a:xfrm>
            <a:off x="5364163" y="188913"/>
            <a:ext cx="2736850" cy="792162"/>
            <a:chOff x="3379" y="346"/>
            <a:chExt cx="1724" cy="499"/>
          </a:xfrm>
        </p:grpSpPr>
        <p:sp>
          <p:nvSpPr>
            <p:cNvPr id="19486" name="Text Box 35"/>
            <p:cNvSpPr txBox="1">
              <a:spLocks noChangeArrowheads="1"/>
            </p:cNvSpPr>
            <p:nvPr/>
          </p:nvSpPr>
          <p:spPr bwMode="auto">
            <a:xfrm>
              <a:off x="3594" y="391"/>
              <a:ext cx="1344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a-DK" altLang="da-DK" sz="1800">
                  <a:latin typeface="Arial" panose="020B0604020202020204" pitchFamily="34" charset="0"/>
                </a:rPr>
                <a:t>Iltkredsløb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a-DK" altLang="da-DK" sz="1800">
                  <a:latin typeface="Arial" panose="020B0604020202020204" pitchFamily="34" charset="0"/>
                </a:rPr>
                <a:t>efter ca. 2.5 mia år</a:t>
              </a:r>
              <a:endParaRPr lang="en-US" altLang="da-DK" sz="1800">
                <a:latin typeface="Arial" panose="020B0604020202020204" pitchFamily="34" charset="0"/>
              </a:endParaRPr>
            </a:p>
          </p:txBody>
        </p:sp>
        <p:sp>
          <p:nvSpPr>
            <p:cNvPr id="19487" name="Rectangle 36"/>
            <p:cNvSpPr>
              <a:spLocks noChangeArrowheads="1"/>
            </p:cNvSpPr>
            <p:nvPr/>
          </p:nvSpPr>
          <p:spPr bwMode="auto">
            <a:xfrm>
              <a:off x="3379" y="346"/>
              <a:ext cx="1724" cy="499"/>
            </a:xfrm>
            <a:prstGeom prst="rect">
              <a:avLst/>
            </a:prstGeom>
            <a:noFill/>
            <a:ln w="19050">
              <a:solidFill>
                <a:srgbClr val="00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a-DK" altLang="da-DK" sz="1800">
                <a:latin typeface="Arial" panose="020B0604020202020204" pitchFamily="34" charset="0"/>
              </a:endParaRPr>
            </a:p>
          </p:txBody>
        </p:sp>
      </p:grpSp>
      <p:sp>
        <p:nvSpPr>
          <p:cNvPr id="19485" name="AutoShape 39"/>
          <p:cNvSpPr>
            <a:spLocks noChangeArrowheads="1"/>
          </p:cNvSpPr>
          <p:nvPr/>
        </p:nvSpPr>
        <p:spPr bwMode="auto">
          <a:xfrm rot="5400000">
            <a:off x="7783513" y="1585913"/>
            <a:ext cx="517525" cy="460375"/>
          </a:xfrm>
          <a:prstGeom prst="lightningBol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a-DK" altLang="da-DK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09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yanobacteria chai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3463"/>
            <a:ext cx="4392613" cy="311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yanoba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34" y="4224281"/>
            <a:ext cx="3084356" cy="246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Green algae on r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3839264" cy="285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 descr="Green algae in shallow wa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319" y="260349"/>
            <a:ext cx="3807462" cy="285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468313" y="3250297"/>
            <a:ext cx="26143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a-DK" altLang="en-US" dirty="0" smtClean="0"/>
              <a:t>Oxygen fotosyntese:</a:t>
            </a:r>
            <a:endParaRPr lang="da-DK" altLang="en-US" dirty="0"/>
          </a:p>
          <a:p>
            <a:r>
              <a:rPr lang="da-DK" altLang="en-US" dirty="0" smtClean="0"/>
              <a:t>Grønalger, </a:t>
            </a:r>
            <a:r>
              <a:rPr lang="da-DK" altLang="en-US" dirty="0" err="1" smtClean="0"/>
              <a:t>cyanobakterier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864735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62" y="1795138"/>
            <a:ext cx="7527341" cy="2834515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3263590" y="6413923"/>
            <a:ext cx="62170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/>
              <a:t>Kelvinsong</a:t>
            </a:r>
            <a:r>
              <a:rPr lang="en-US" sz="1400" dirty="0" smtClean="0"/>
              <a:t>, https</a:t>
            </a:r>
            <a:r>
              <a:rPr lang="en-US" sz="1400" dirty="0"/>
              <a:t>://commons.wikimedia.org/w/index.php?curid=24264654</a:t>
            </a:r>
          </a:p>
        </p:txBody>
      </p:sp>
      <p:sp>
        <p:nvSpPr>
          <p:cNvPr id="4" name="Tekstfelt 3"/>
          <p:cNvSpPr txBox="1"/>
          <p:nvPr/>
        </p:nvSpPr>
        <p:spPr>
          <a:xfrm>
            <a:off x="252252" y="5275567"/>
            <a:ext cx="869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Grønne planters </a:t>
            </a:r>
            <a:r>
              <a:rPr lang="da-DK" dirty="0" err="1" smtClean="0"/>
              <a:t>kloroplaster</a:t>
            </a:r>
            <a:r>
              <a:rPr lang="da-DK" dirty="0" smtClean="0"/>
              <a:t> formerer sig ved </a:t>
            </a:r>
            <a:r>
              <a:rPr lang="da-DK" dirty="0" err="1" smtClean="0"/>
              <a:t>tve-deling</a:t>
            </a:r>
            <a:r>
              <a:rPr lang="da-DK" dirty="0" smtClean="0"/>
              <a:t> - de nydannes ikke af plantecellen</a:t>
            </a:r>
          </a:p>
          <a:p>
            <a:r>
              <a:rPr lang="da-DK" dirty="0" err="1" smtClean="0"/>
              <a:t>Kloroplaster</a:t>
            </a:r>
            <a:r>
              <a:rPr lang="da-DK" dirty="0" smtClean="0"/>
              <a:t> indeholder et 100-200 kb genom beslægtet med </a:t>
            </a:r>
            <a:r>
              <a:rPr lang="da-DK" dirty="0" err="1" smtClean="0"/>
              <a:t>cyanobakterie</a:t>
            </a:r>
            <a:r>
              <a:rPr lang="da-DK" dirty="0" smtClean="0"/>
              <a:t> genomer</a:t>
            </a:r>
            <a:endParaRPr lang="en-US" dirty="0"/>
          </a:p>
        </p:txBody>
      </p:sp>
      <p:sp>
        <p:nvSpPr>
          <p:cNvPr id="5" name="Tekstfelt 4"/>
          <p:cNvSpPr txBox="1"/>
          <p:nvPr/>
        </p:nvSpPr>
        <p:spPr>
          <a:xfrm>
            <a:off x="1960993" y="373076"/>
            <a:ext cx="5302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/>
              <a:t>Endosymbiont</a:t>
            </a:r>
            <a:r>
              <a:rPr lang="da-DK" dirty="0" smtClean="0"/>
              <a:t> teori: Fra </a:t>
            </a:r>
            <a:r>
              <a:rPr lang="da-DK" dirty="0" err="1" smtClean="0"/>
              <a:t>cyanobakterier</a:t>
            </a:r>
            <a:r>
              <a:rPr lang="da-DK" dirty="0" smtClean="0"/>
              <a:t> til </a:t>
            </a:r>
            <a:r>
              <a:rPr lang="da-DK" dirty="0" err="1" smtClean="0"/>
              <a:t>kloroplaster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3570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4" name="Object 2"/>
          <p:cNvGraphicFramePr>
            <a:graphicFrameLocks noChangeAspect="1"/>
          </p:cNvGraphicFramePr>
          <p:nvPr/>
        </p:nvGraphicFramePr>
        <p:xfrm>
          <a:off x="0" y="0"/>
          <a:ext cx="4024313" cy="443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Image" r:id="rId4" imgW="6104762" imgH="6733333" progId="Photoshop.Image.6">
                  <p:embed/>
                </p:oleObj>
              </mc:Choice>
              <mc:Fallback>
                <p:oleObj name="Image" r:id="rId4" imgW="6104762" imgH="6733333" progId="Photoshop.Image.6">
                  <p:embed/>
                  <p:pic>
                    <p:nvPicPr>
                      <p:cNvPr id="3379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4024313" cy="4437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5" name="Object 3"/>
          <p:cNvGraphicFramePr>
            <a:graphicFrameLocks noChangeAspect="1"/>
          </p:cNvGraphicFramePr>
          <p:nvPr/>
        </p:nvGraphicFramePr>
        <p:xfrm>
          <a:off x="4067175" y="3359150"/>
          <a:ext cx="5076825" cy="349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Picture Publisher Bild" r:id="rId6" imgW="3800475" imgH="2619375" progId="PictPub.Image.7">
                  <p:embed/>
                </p:oleObj>
              </mc:Choice>
              <mc:Fallback>
                <p:oleObj name="Picture Publisher Bild" r:id="rId6" imgW="3800475" imgH="2619375" progId="PictPub.Image.7">
                  <p:embed/>
                  <p:pic>
                    <p:nvPicPr>
                      <p:cNvPr id="3379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3359150"/>
                        <a:ext cx="5076825" cy="349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58750" y="4579938"/>
            <a:ext cx="24479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en-US" sz="1400">
                <a:latin typeface="Arial" panose="020B0604020202020204" pitchFamily="34" charset="0"/>
              </a:rPr>
              <a:t>DMU Tema-rapport, 42/2002</a:t>
            </a:r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1763713" y="6319838"/>
            <a:ext cx="204311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en-US" sz="1400">
                <a:latin typeface="Arial" panose="020B0604020202020204" pitchFamily="34" charset="0"/>
              </a:rPr>
              <a:t>Fyns Amt rapport, 2001</a:t>
            </a:r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4859338" y="955675"/>
            <a:ext cx="33178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en-US" sz="2000">
                <a:latin typeface="Arial" panose="020B0604020202020204" pitchFamily="34" charset="0"/>
              </a:rPr>
              <a:t>Den danske fjordbund: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en-US" sz="2000">
                <a:latin typeface="Arial" panose="020B0604020202020204" pitchFamily="34" charset="0"/>
              </a:rPr>
              <a:t>Fra iltet bundvand til iltsvind</a:t>
            </a:r>
            <a:endParaRPr lang="en-US" altLang="en-US" sz="20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61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Purple S-bac over s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1"/>
            <a:ext cx="4176713" cy="262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4541838" y="5714365"/>
            <a:ext cx="44945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a-DK" altLang="en-US" dirty="0" smtClean="0"/>
              <a:t>Moderne purpur svovlbakterier (</a:t>
            </a:r>
            <a:r>
              <a:rPr lang="da-DK" altLang="en-US" i="1" dirty="0" err="1" smtClean="0"/>
              <a:t>Chromatium</a:t>
            </a:r>
            <a:r>
              <a:rPr lang="da-DK" altLang="en-US" dirty="0" smtClean="0"/>
              <a:t>)</a:t>
            </a:r>
          </a:p>
          <a:p>
            <a:r>
              <a:rPr lang="da-DK" altLang="en-US" dirty="0" smtClean="0"/>
              <a:t>med svovlkorn i cellerne</a:t>
            </a:r>
            <a:endParaRPr lang="en-US" altLang="en-US" dirty="0"/>
          </a:p>
        </p:txBody>
      </p:sp>
      <p:grpSp>
        <p:nvGrpSpPr>
          <p:cNvPr id="18445" name="Group 13"/>
          <p:cNvGrpSpPr>
            <a:grpSpLocks/>
          </p:cNvGrpSpPr>
          <p:nvPr/>
        </p:nvGrpSpPr>
        <p:grpSpPr bwMode="auto">
          <a:xfrm>
            <a:off x="250824" y="4011614"/>
            <a:ext cx="4176713" cy="2673350"/>
            <a:chOff x="158" y="2568"/>
            <a:chExt cx="2585" cy="1643"/>
          </a:xfrm>
        </p:grpSpPr>
        <p:pic>
          <p:nvPicPr>
            <p:cNvPr id="18440" name="Picture 8" descr="Chromatium, Solar Lak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2568"/>
              <a:ext cx="2585" cy="1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441" name="Text Box 9"/>
            <p:cNvSpPr txBox="1">
              <a:spLocks noChangeArrowheads="1"/>
            </p:cNvSpPr>
            <p:nvPr/>
          </p:nvSpPr>
          <p:spPr bwMode="auto">
            <a:xfrm>
              <a:off x="1066" y="2931"/>
              <a:ext cx="245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a-DK" altLang="en-US"/>
                <a:t>S</a:t>
              </a:r>
              <a:r>
                <a:rPr lang="en-US" altLang="en-US">
                  <a:cs typeface="Arial" panose="020B0604020202020204" pitchFamily="34" charset="0"/>
                </a:rPr>
                <a:t>º</a:t>
              </a:r>
            </a:p>
          </p:txBody>
        </p:sp>
        <p:sp>
          <p:nvSpPr>
            <p:cNvPr id="18443" name="Line 11"/>
            <p:cNvSpPr>
              <a:spLocks noChangeShapeType="1"/>
            </p:cNvSpPr>
            <p:nvPr/>
          </p:nvSpPr>
          <p:spPr bwMode="auto">
            <a:xfrm>
              <a:off x="1247" y="3113"/>
              <a:ext cx="91" cy="18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605473" y="3150840"/>
            <a:ext cx="23058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a-DK" altLang="en-US" dirty="0" err="1" smtClean="0"/>
              <a:t>Anoxygen</a:t>
            </a:r>
            <a:r>
              <a:rPr lang="da-DK" altLang="en-US" dirty="0" smtClean="0"/>
              <a:t> fotosyntese:</a:t>
            </a:r>
            <a:endParaRPr lang="da-DK" altLang="en-US" dirty="0"/>
          </a:p>
          <a:p>
            <a:r>
              <a:rPr lang="da-DK" altLang="en-US" dirty="0" smtClean="0"/>
              <a:t>Purpur svovlbakterier</a:t>
            </a:r>
            <a:endParaRPr lang="en-US" altLang="en-US" dirty="0"/>
          </a:p>
        </p:txBody>
      </p:sp>
      <p:pic>
        <p:nvPicPr>
          <p:cNvPr id="11" name="Picture 4" descr="Oscillatoria, Prescott 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41" y="260351"/>
            <a:ext cx="4286497" cy="235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68452" y="2698697"/>
            <a:ext cx="1617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/>
              <a:t>Cyanobakterier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0823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17" y="1356610"/>
            <a:ext cx="8567781" cy="309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4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026" y="996003"/>
            <a:ext cx="6933681" cy="4796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2"/>
          <p:cNvSpPr txBox="1">
            <a:spLocks noChangeArrowheads="1"/>
          </p:cNvSpPr>
          <p:nvPr/>
        </p:nvSpPr>
        <p:spPr bwMode="auto">
          <a:xfrm>
            <a:off x="2831811" y="320336"/>
            <a:ext cx="37625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Grønalger</a:t>
            </a: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purpur</a:t>
            </a: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svovlbakterier</a:t>
            </a:r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58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12376" y="-3211921"/>
            <a:ext cx="18768752" cy="106605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91500" y="4869180"/>
            <a:ext cx="925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>
                <a:solidFill>
                  <a:schemeClr val="bg1"/>
                </a:solidFill>
              </a:rPr>
              <a:t>Sulfuret</a:t>
            </a:r>
            <a:endParaRPr lang="da-DK" dirty="0">
              <a:solidFill>
                <a:schemeClr val="bg1"/>
              </a:solidFill>
            </a:endParaRPr>
          </a:p>
        </p:txBody>
      </p:sp>
      <p:cxnSp>
        <p:nvCxnSpPr>
          <p:cNvPr id="5" name="Straight Arrow Connector 4"/>
          <p:cNvCxnSpPr>
            <a:stCxn id="3" idx="1"/>
          </p:cNvCxnSpPr>
          <p:nvPr/>
        </p:nvCxnSpPr>
        <p:spPr>
          <a:xfrm flipH="1" flipV="1">
            <a:off x="6515100" y="4808220"/>
            <a:ext cx="1676400" cy="245626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310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32" y="1740015"/>
            <a:ext cx="1470902" cy="364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 descr="pH microsens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14548" y="2385433"/>
            <a:ext cx="3643974" cy="235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Scalar ir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52879" y="2112446"/>
            <a:ext cx="3643975" cy="2899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felt 4"/>
          <p:cNvSpPr txBox="1"/>
          <p:nvPr/>
        </p:nvSpPr>
        <p:spPr>
          <a:xfrm>
            <a:off x="2348554" y="335215"/>
            <a:ext cx="479362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dirty="0" err="1" smtClean="0"/>
              <a:t>Mikrosensorer</a:t>
            </a:r>
            <a:r>
              <a:rPr lang="da-DK" dirty="0" smtClean="0"/>
              <a:t>: Måleparameter og spidsdiameter</a:t>
            </a:r>
          </a:p>
          <a:p>
            <a:pPr algn="ctr"/>
            <a:r>
              <a:rPr lang="da-DK" sz="1600" dirty="0" smtClean="0"/>
              <a:t>Et menneskehår er 50-100 µm</a:t>
            </a:r>
            <a:endParaRPr lang="en-US" sz="1600" dirty="0"/>
          </a:p>
        </p:txBody>
      </p:sp>
      <p:sp>
        <p:nvSpPr>
          <p:cNvPr id="6" name="Tekstfelt 5"/>
          <p:cNvSpPr txBox="1"/>
          <p:nvPr/>
        </p:nvSpPr>
        <p:spPr>
          <a:xfrm>
            <a:off x="1346653" y="1214323"/>
            <a:ext cx="394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dirty="0" smtClean="0"/>
              <a:t>Ilt</a:t>
            </a:r>
            <a:endParaRPr lang="en-US" sz="2000" dirty="0"/>
          </a:p>
        </p:txBody>
      </p:sp>
      <p:sp>
        <p:nvSpPr>
          <p:cNvPr id="7" name="Tekstfelt 6"/>
          <p:cNvSpPr txBox="1"/>
          <p:nvPr/>
        </p:nvSpPr>
        <p:spPr>
          <a:xfrm>
            <a:off x="3681274" y="1214323"/>
            <a:ext cx="479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dirty="0" smtClean="0"/>
              <a:t>pH</a:t>
            </a:r>
            <a:endParaRPr lang="en-US" sz="2000" dirty="0"/>
          </a:p>
        </p:txBody>
      </p:sp>
      <p:sp>
        <p:nvSpPr>
          <p:cNvPr id="8" name="Tekstfelt 7"/>
          <p:cNvSpPr txBox="1"/>
          <p:nvPr/>
        </p:nvSpPr>
        <p:spPr>
          <a:xfrm>
            <a:off x="7142174" y="1229712"/>
            <a:ext cx="465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Lys</a:t>
            </a:r>
            <a:endParaRPr lang="en-US" dirty="0"/>
          </a:p>
        </p:txBody>
      </p:sp>
      <p:sp>
        <p:nvSpPr>
          <p:cNvPr id="9" name="Tekstfelt 8"/>
          <p:cNvSpPr txBox="1"/>
          <p:nvPr/>
        </p:nvSpPr>
        <p:spPr>
          <a:xfrm>
            <a:off x="1273320" y="5509572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5 µm</a:t>
            </a:r>
            <a:endParaRPr lang="en-US" dirty="0"/>
          </a:p>
        </p:txBody>
      </p:sp>
      <p:sp>
        <p:nvSpPr>
          <p:cNvPr id="10" name="Tekstfelt 9"/>
          <p:cNvSpPr txBox="1"/>
          <p:nvPr/>
        </p:nvSpPr>
        <p:spPr>
          <a:xfrm>
            <a:off x="3659687" y="5509572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20 µm</a:t>
            </a:r>
            <a:endParaRPr lang="en-US" dirty="0"/>
          </a:p>
        </p:txBody>
      </p:sp>
      <p:sp>
        <p:nvSpPr>
          <p:cNvPr id="11" name="Tekstfelt 10"/>
          <p:cNvSpPr txBox="1"/>
          <p:nvPr/>
        </p:nvSpPr>
        <p:spPr>
          <a:xfrm>
            <a:off x="7107546" y="5524959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70 µm</a:t>
            </a:r>
            <a:endParaRPr lang="en-US" dirty="0"/>
          </a:p>
        </p:txBody>
      </p:sp>
      <p:sp>
        <p:nvSpPr>
          <p:cNvPr id="12" name="Tekstfelt 11"/>
          <p:cNvSpPr txBox="1"/>
          <p:nvPr/>
        </p:nvSpPr>
        <p:spPr>
          <a:xfrm>
            <a:off x="4221006" y="6403542"/>
            <a:ext cx="4758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 smtClean="0"/>
              <a:t>Revsbech &amp; Jørgensen, 1986; Lassen, Ploug &amp; Jørgensen, 1992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8237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236421" y="1162755"/>
            <a:ext cx="6373405" cy="4377976"/>
            <a:chOff x="1236421" y="1162755"/>
            <a:chExt cx="6373405" cy="4377976"/>
          </a:xfrm>
        </p:grpSpPr>
        <p:grpSp>
          <p:nvGrpSpPr>
            <p:cNvPr id="4" name="Gruppe 3"/>
            <p:cNvGrpSpPr/>
            <p:nvPr/>
          </p:nvGrpSpPr>
          <p:grpSpPr>
            <a:xfrm>
              <a:off x="1236421" y="1162755"/>
              <a:ext cx="6373405" cy="4377976"/>
              <a:chOff x="1038730" y="753463"/>
              <a:chExt cx="6373405" cy="4377976"/>
            </a:xfrm>
          </p:grpSpPr>
          <p:pic>
            <p:nvPicPr>
              <p:cNvPr id="2" name="Billede 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400834" y="1391359"/>
                <a:ext cx="4377976" cy="3102184"/>
              </a:xfrm>
              <a:prstGeom prst="rect">
                <a:avLst/>
              </a:prstGeom>
            </p:spPr>
          </p:pic>
          <p:pic>
            <p:nvPicPr>
              <p:cNvPr id="3" name="Billede 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049867" y="1502338"/>
                <a:ext cx="3708806" cy="3015730"/>
              </a:xfrm>
              <a:prstGeom prst="rect">
                <a:avLst/>
              </a:prstGeom>
            </p:spPr>
          </p:pic>
        </p:grpSp>
        <p:sp>
          <p:nvSpPr>
            <p:cNvPr id="5" name="Rektangel 4"/>
            <p:cNvSpPr/>
            <p:nvPr/>
          </p:nvSpPr>
          <p:spPr>
            <a:xfrm>
              <a:off x="1697306" y="4177699"/>
              <a:ext cx="2545690" cy="117043"/>
            </a:xfrm>
            <a:prstGeom prst="rect">
              <a:avLst/>
            </a:prstGeom>
            <a:solidFill>
              <a:srgbClr val="F84638">
                <a:alpha val="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kstfelt 5"/>
            <p:cNvSpPr txBox="1"/>
            <p:nvPr/>
          </p:nvSpPr>
          <p:spPr>
            <a:xfrm>
              <a:off x="2531240" y="3900700"/>
              <a:ext cx="152593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a-DK" sz="1200" dirty="0" smtClean="0"/>
                <a:t>Purpur svovlbakterier</a:t>
              </a:r>
              <a:endParaRPr lang="en-US" sz="1200" dirty="0"/>
            </a:p>
          </p:txBody>
        </p:sp>
      </p:grpSp>
      <p:sp>
        <p:nvSpPr>
          <p:cNvPr id="7" name="Tekstfelt 6"/>
          <p:cNvSpPr txBox="1"/>
          <p:nvPr/>
        </p:nvSpPr>
        <p:spPr>
          <a:xfrm>
            <a:off x="5771693" y="6437376"/>
            <a:ext cx="23812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 smtClean="0"/>
              <a:t>Jørgensen &amp; Des </a:t>
            </a:r>
            <a:r>
              <a:rPr lang="da-DK" sz="1400" dirty="0" err="1" smtClean="0"/>
              <a:t>Marais</a:t>
            </a:r>
            <a:r>
              <a:rPr lang="da-DK" sz="1400" dirty="0" smtClean="0"/>
              <a:t>, 1986</a:t>
            </a:r>
            <a:endParaRPr lang="en-US" sz="1400" dirty="0"/>
          </a:p>
        </p:txBody>
      </p:sp>
      <p:sp>
        <p:nvSpPr>
          <p:cNvPr id="9" name="Tekstfelt 8"/>
          <p:cNvSpPr txBox="1"/>
          <p:nvPr/>
        </p:nvSpPr>
        <p:spPr>
          <a:xfrm>
            <a:off x="2638817" y="429354"/>
            <a:ext cx="3910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/>
              <a:t>Cyanobakterie</a:t>
            </a:r>
            <a:r>
              <a:rPr lang="da-DK" dirty="0" smtClean="0"/>
              <a:t>-måtte fra saltsø, Mexico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981076" y="4836193"/>
            <a:ext cx="1521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 smtClean="0"/>
              <a:t>Bølgelængde (nm)</a:t>
            </a:r>
            <a:endParaRPr lang="da-DK" sz="1400" dirty="0"/>
          </a:p>
        </p:txBody>
      </p:sp>
    </p:spTree>
    <p:extLst>
      <p:ext uri="{BB962C8B-B14F-4D97-AF65-F5344CB8AC3E}">
        <p14:creationId xmlns:p14="http://schemas.microsoft.com/office/powerpoint/2010/main" val="38787736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Baja mat spectr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68413"/>
            <a:ext cx="3892550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Chromatium L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292600"/>
            <a:ext cx="3787775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Oscillatoria, Prescott 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268413"/>
            <a:ext cx="3795713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735013" y="207963"/>
            <a:ext cx="74231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a-DK" altLang="en-US"/>
              <a:t>Spectral light distribution in cyanobacterial mat, Baja California, Mexico:</a:t>
            </a:r>
          </a:p>
          <a:p>
            <a:pPr eaLnBrk="1" hangingPunct="1"/>
            <a:r>
              <a:rPr lang="da-DK" altLang="en-US"/>
              <a:t>Visible light (400-700 nm) used by cyanobacteria only in top 0.3 mm</a:t>
            </a:r>
          </a:p>
          <a:p>
            <a:pPr eaLnBrk="1" hangingPunct="1"/>
            <a:r>
              <a:rPr lang="da-DK" altLang="en-US"/>
              <a:t>Deeper only infrared light (&gt;700 nm) used by purple sulfur bacteria</a:t>
            </a:r>
            <a:endParaRPr lang="en-US" altLang="en-US"/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5364163" y="3357563"/>
            <a:ext cx="34544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a-DK" altLang="en-US"/>
              <a:t>Cyanobacteria (0.0-0.3 mm)</a:t>
            </a:r>
          </a:p>
          <a:p>
            <a:pPr eaLnBrk="1" hangingPunct="1"/>
            <a:endParaRPr lang="da-DK" altLang="en-US"/>
          </a:p>
          <a:p>
            <a:pPr eaLnBrk="1" hangingPunct="1"/>
            <a:r>
              <a:rPr lang="da-DK" altLang="en-US"/>
              <a:t>Purple sulfur bacteria (&gt;0.3 mm)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74332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345" y="265032"/>
            <a:ext cx="2892255" cy="4783264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6130138" y="6320332"/>
            <a:ext cx="2078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 smtClean="0"/>
              <a:t>Jørgensen &amp; Nelson, 1988</a:t>
            </a:r>
            <a:endParaRPr lang="en-US" sz="1400" dirty="0"/>
          </a:p>
        </p:txBody>
      </p:sp>
      <p:sp>
        <p:nvSpPr>
          <p:cNvPr id="4" name="Tekstfelt 3"/>
          <p:cNvSpPr txBox="1"/>
          <p:nvPr/>
        </p:nvSpPr>
        <p:spPr>
          <a:xfrm>
            <a:off x="746150" y="5120003"/>
            <a:ext cx="42990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Skjult ilt-fotosyntese i </a:t>
            </a:r>
            <a:r>
              <a:rPr lang="da-DK" dirty="0" err="1" smtClean="0"/>
              <a:t>cyanobakterie</a:t>
            </a:r>
            <a:r>
              <a:rPr lang="da-DK" dirty="0"/>
              <a:t>-</a:t>
            </a:r>
            <a:r>
              <a:rPr lang="da-DK" dirty="0" smtClean="0"/>
              <a:t>måtte</a:t>
            </a:r>
          </a:p>
          <a:p>
            <a:r>
              <a:rPr lang="da-DK" dirty="0" smtClean="0"/>
              <a:t>fra varm kilde på Island</a:t>
            </a:r>
          </a:p>
          <a:p>
            <a:endParaRPr lang="da-DK" dirty="0"/>
          </a:p>
          <a:p>
            <a:r>
              <a:rPr lang="da-DK" dirty="0" smtClean="0"/>
              <a:t>- startede iltproduktionen på Jordan sådan?</a:t>
            </a:r>
            <a:endParaRPr lang="en-US" dirty="0"/>
          </a:p>
        </p:txBody>
      </p:sp>
      <p:pic>
        <p:nvPicPr>
          <p:cNvPr id="5" name="Picture 3" descr="Doug at Iceland spr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92" y="783819"/>
            <a:ext cx="4752690" cy="3115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felt 5"/>
          <p:cNvSpPr txBox="1"/>
          <p:nvPr/>
        </p:nvSpPr>
        <p:spPr>
          <a:xfrm>
            <a:off x="6495898" y="1272845"/>
            <a:ext cx="1616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Høj sulfid </a:t>
            </a:r>
            <a:r>
              <a:rPr lang="da-DK" dirty="0" err="1" smtClean="0"/>
              <a:t>konc</a:t>
            </a:r>
            <a:r>
              <a:rPr lang="da-DK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5959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02111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ick at Yellowstone spr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88" y="3355975"/>
            <a:ext cx="5484812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4" descr="Yellowstone hot stream, Brock 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72113" cy="319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395288" y="3716338"/>
            <a:ext cx="29146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a-DK" altLang="en-US"/>
              <a:t>Cyanobacterial mats:</a:t>
            </a:r>
          </a:p>
          <a:p>
            <a:pPr eaLnBrk="1" hangingPunct="1"/>
            <a:r>
              <a:rPr lang="da-DK" altLang="en-US"/>
              <a:t>Yellowstone National Park,</a:t>
            </a:r>
          </a:p>
          <a:p>
            <a:pPr eaLnBrk="1" hangingPunct="1"/>
            <a:r>
              <a:rPr lang="da-DK" altLang="en-US"/>
              <a:t>water boils at 93</a:t>
            </a:r>
            <a:r>
              <a:rPr lang="en-US" altLang="en-US">
                <a:cs typeface="Arial" panose="020B0604020202020204" pitchFamily="34" charset="0"/>
              </a:rPr>
              <a:t>°C due to</a:t>
            </a:r>
          </a:p>
          <a:p>
            <a:pPr eaLnBrk="1" hangingPunct="1"/>
            <a:r>
              <a:rPr lang="en-US" altLang="en-US">
                <a:cs typeface="Arial" panose="020B0604020202020204" pitchFamily="34" charset="0"/>
              </a:rPr>
              <a:t>high altitude</a:t>
            </a:r>
          </a:p>
        </p:txBody>
      </p:sp>
    </p:spTree>
    <p:extLst>
      <p:ext uri="{BB962C8B-B14F-4D97-AF65-F5344CB8AC3E}">
        <p14:creationId xmlns:p14="http://schemas.microsoft.com/office/powerpoint/2010/main" val="186642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58" y="732152"/>
            <a:ext cx="7433773" cy="268677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55435" y="3879933"/>
            <a:ext cx="7254017" cy="2490093"/>
            <a:chOff x="1048735" y="102412"/>
            <a:chExt cx="7254017" cy="2490093"/>
          </a:xfrm>
        </p:grpSpPr>
        <p:pic>
          <p:nvPicPr>
            <p:cNvPr id="7" name="Picture 1" descr="snowball_earth_globe_1280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735" y="107659"/>
              <a:ext cx="3549780" cy="2484846"/>
            </a:xfrm>
            <a:prstGeom prst="rect">
              <a:avLst/>
            </a:prstGeom>
          </p:spPr>
        </p:pic>
        <p:pic>
          <p:nvPicPr>
            <p:cNvPr id="8" name="Picture 7" descr="ediacaran_earth_globe_1280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5475" y="102412"/>
              <a:ext cx="3557277" cy="2490093"/>
            </a:xfrm>
            <a:prstGeom prst="rect">
              <a:avLst/>
            </a:prstGeom>
          </p:spPr>
        </p:pic>
        <p:sp>
          <p:nvSpPr>
            <p:cNvPr id="9" name="Tekstfelt 4"/>
            <p:cNvSpPr txBox="1"/>
            <p:nvPr/>
          </p:nvSpPr>
          <p:spPr>
            <a:xfrm>
              <a:off x="1048735" y="2284728"/>
              <a:ext cx="1345240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da-DK" sz="1400" dirty="0" smtClean="0">
                  <a:solidFill>
                    <a:schemeClr val="bg1"/>
                  </a:solidFill>
                </a:rPr>
                <a:t>635 mil år siden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0" name="Tekstfelt 5"/>
            <p:cNvSpPr txBox="1"/>
            <p:nvPr/>
          </p:nvSpPr>
          <p:spPr>
            <a:xfrm>
              <a:off x="4745475" y="2284727"/>
              <a:ext cx="1345240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da-DK" sz="1400" dirty="0" smtClean="0">
                  <a:solidFill>
                    <a:schemeClr val="bg1"/>
                  </a:solidFill>
                </a:rPr>
                <a:t>600 mil år siden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492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upload.wikimedia.org/wikipedia/commons/thumb/6/6f/Fictional_Snowball_Earth_1_Neethis.jpg/220px-Fictional_Snowball_Earth_1_Neethi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33375"/>
            <a:ext cx="2951163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2988" y="3213100"/>
            <a:ext cx="7815262" cy="2862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da-DK" dirty="0">
                <a:latin typeface="Arial" charset="0"/>
              </a:rPr>
              <a:t>”Snebold-Jorden”, ca. 750 </a:t>
            </a:r>
            <a:r>
              <a:rPr lang="da-DK" dirty="0" err="1">
                <a:latin typeface="Arial" charset="0"/>
              </a:rPr>
              <a:t>mio</a:t>
            </a:r>
            <a:r>
              <a:rPr lang="da-DK" dirty="0">
                <a:latin typeface="Arial" charset="0"/>
              </a:rPr>
              <a:t> siden</a:t>
            </a: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da-DK" dirty="0">
                <a:latin typeface="Arial" charset="0"/>
              </a:rPr>
              <a:t>Pladetektonik </a:t>
            </a:r>
            <a:r>
              <a:rPr lang="da-DK" dirty="0">
                <a:latin typeface="Arial" charset="0"/>
                <a:sym typeface="Symbol"/>
              </a:rPr>
              <a:t> m</a:t>
            </a:r>
            <a:r>
              <a:rPr lang="da-DK" dirty="0">
                <a:latin typeface="Arial" charset="0"/>
              </a:rPr>
              <a:t>indre kontinenter samledes nær ækvator</a:t>
            </a: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da-DK" dirty="0">
                <a:latin typeface="Arial" charset="0"/>
              </a:rPr>
              <a:t>Øget regn og forvitring af karbonater bandt CO</a:t>
            </a:r>
            <a:r>
              <a:rPr lang="da-DK" baseline="-25000" dirty="0">
                <a:latin typeface="Arial" charset="0"/>
              </a:rPr>
              <a:t>2</a:t>
            </a:r>
            <a:r>
              <a:rPr lang="da-DK" dirty="0">
                <a:latin typeface="Arial" charset="0"/>
              </a:rPr>
              <a:t> fra atmosfæren</a:t>
            </a: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da-DK" dirty="0">
                <a:latin typeface="Arial" charset="0"/>
              </a:rPr>
              <a:t>Mindre CO</a:t>
            </a:r>
            <a:r>
              <a:rPr lang="da-DK" baseline="-25000" dirty="0">
                <a:latin typeface="Arial" charset="0"/>
              </a:rPr>
              <a:t>2</a:t>
            </a:r>
            <a:r>
              <a:rPr lang="da-DK" dirty="0">
                <a:latin typeface="Arial" charset="0"/>
              </a:rPr>
              <a:t> som drivhusgas gav global nedkøling</a:t>
            </a: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da-DK" dirty="0">
                <a:latin typeface="Arial" charset="0"/>
                <a:sym typeface="Symbol"/>
              </a:rPr>
              <a:t>Km-tykt islag dannedes på oceanerne og forhindrede optagelse af CO</a:t>
            </a:r>
            <a:r>
              <a:rPr lang="da-DK" baseline="-25000" dirty="0">
                <a:latin typeface="Arial" charset="0"/>
                <a:sym typeface="Symbol"/>
              </a:rPr>
              <a:t>2</a:t>
            </a: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da-DK" dirty="0">
                <a:latin typeface="Arial" charset="0"/>
              </a:rPr>
              <a:t>Temperaturen nåede et minimum på -50</a:t>
            </a:r>
            <a:r>
              <a:rPr lang="da-DK" dirty="0">
                <a:latin typeface="Arial" charset="0"/>
                <a:sym typeface="Symbol"/>
              </a:rPr>
              <a:t>C</a:t>
            </a: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da-DK" dirty="0">
                <a:latin typeface="Arial" charset="0"/>
                <a:sym typeface="Symbol"/>
              </a:rPr>
              <a:t>Vulkaner udsendte fortsat CO</a:t>
            </a:r>
            <a:r>
              <a:rPr lang="da-DK" baseline="-25000" dirty="0">
                <a:latin typeface="Arial" charset="0"/>
                <a:sym typeface="Symbol"/>
              </a:rPr>
              <a:t>2</a:t>
            </a:r>
            <a:r>
              <a:rPr lang="da-DK" dirty="0">
                <a:latin typeface="Arial" charset="0"/>
                <a:sym typeface="Symbol"/>
              </a:rPr>
              <a:t>, som nu ikke blev optaget af oceanerne</a:t>
            </a: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da-DK" dirty="0">
                <a:latin typeface="Arial" charset="0"/>
                <a:sym typeface="Symbol"/>
              </a:rPr>
              <a:t>CO</a:t>
            </a:r>
            <a:r>
              <a:rPr lang="da-DK" baseline="-25000" dirty="0">
                <a:latin typeface="Arial" charset="0"/>
                <a:sym typeface="Symbol"/>
              </a:rPr>
              <a:t>2</a:t>
            </a:r>
            <a:r>
              <a:rPr lang="da-DK" dirty="0">
                <a:latin typeface="Arial" charset="0"/>
                <a:sym typeface="Symbol"/>
              </a:rPr>
              <a:t> indholdet steg langsomt igen i atmosfæren</a:t>
            </a: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da-DK" dirty="0">
                <a:latin typeface="Arial" charset="0"/>
                <a:sym typeface="Symbol"/>
              </a:rPr>
              <a:t>Temperaturen steg og isen smeltede</a:t>
            </a: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da-DK" dirty="0">
                <a:latin typeface="Arial" charset="0"/>
                <a:sym typeface="Symbol"/>
              </a:rPr>
              <a:t>Jordens klima var i stand til at  genetableres efter en global nedfrysning</a:t>
            </a:r>
            <a:endParaRPr lang="da-DK" dirty="0">
              <a:latin typeface="Arial" charset="0"/>
            </a:endParaRPr>
          </a:p>
        </p:txBody>
      </p:sp>
      <p:sp>
        <p:nvSpPr>
          <p:cNvPr id="27652" name="TextBox 2"/>
          <p:cNvSpPr txBox="1">
            <a:spLocks noChangeArrowheads="1"/>
          </p:cNvSpPr>
          <p:nvPr/>
        </p:nvSpPr>
        <p:spPr bwMode="auto">
          <a:xfrm>
            <a:off x="3635375" y="349250"/>
            <a:ext cx="1736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/>
              <a:t>Snowball Earth</a:t>
            </a:r>
            <a:endParaRPr lang="en-US" altLang="da-DK" sz="1800"/>
          </a:p>
        </p:txBody>
      </p:sp>
    </p:spTree>
    <p:extLst>
      <p:ext uri="{BB962C8B-B14F-4D97-AF65-F5344CB8AC3E}">
        <p14:creationId xmlns:p14="http://schemas.microsoft.com/office/powerpoint/2010/main" val="364206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96" y="313070"/>
            <a:ext cx="3720888" cy="2505780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632" y="313499"/>
            <a:ext cx="3056382" cy="2505351"/>
          </a:xfrm>
          <a:prstGeom prst="rect">
            <a:avLst/>
          </a:prstGeom>
        </p:spPr>
      </p:pic>
      <p:sp>
        <p:nvSpPr>
          <p:cNvPr id="10" name="Tekstfelt 9"/>
          <p:cNvSpPr txBox="1"/>
          <p:nvPr/>
        </p:nvSpPr>
        <p:spPr>
          <a:xfrm>
            <a:off x="799555" y="2933395"/>
            <a:ext cx="6540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Grafit-lag i 3,7 </a:t>
            </a:r>
            <a:r>
              <a:rPr lang="da-DK" dirty="0" err="1" smtClean="0"/>
              <a:t>mia</a:t>
            </a:r>
            <a:r>
              <a:rPr lang="da-DK" dirty="0" smtClean="0"/>
              <a:t> gamle sedimentære bjergarter fra </a:t>
            </a:r>
            <a:r>
              <a:rPr lang="da-DK" dirty="0" err="1" smtClean="0"/>
              <a:t>Isua</a:t>
            </a:r>
            <a:r>
              <a:rPr lang="da-DK" dirty="0" smtClean="0"/>
              <a:t>, Grønland</a:t>
            </a:r>
          </a:p>
          <a:p>
            <a:r>
              <a:rPr lang="da-DK" dirty="0" smtClean="0"/>
              <a:t>beriget i </a:t>
            </a:r>
            <a:r>
              <a:rPr lang="da-DK" baseline="30000" dirty="0" smtClean="0"/>
              <a:t>12</a:t>
            </a:r>
            <a:r>
              <a:rPr lang="da-DK" dirty="0" smtClean="0"/>
              <a:t>C/</a:t>
            </a:r>
            <a:r>
              <a:rPr lang="da-DK" baseline="30000" dirty="0" smtClean="0"/>
              <a:t>13</a:t>
            </a:r>
            <a:r>
              <a:rPr lang="da-DK" dirty="0" smtClean="0"/>
              <a:t>C, med C-O og C-N bindinger </a:t>
            </a:r>
            <a:r>
              <a:rPr lang="da-DK" dirty="0" smtClean="0">
                <a:sym typeface="Wingdings" panose="05000000000000000000" pitchFamily="2" charset="2"/>
              </a:rPr>
              <a:t></a:t>
            </a:r>
            <a:r>
              <a:rPr lang="da-DK" dirty="0" smtClean="0"/>
              <a:t> organisk oprindelse</a:t>
            </a:r>
            <a:endParaRPr lang="en-US" dirty="0"/>
          </a:p>
        </p:txBody>
      </p:sp>
      <p:sp>
        <p:nvSpPr>
          <p:cNvPr id="11" name="Tekstfelt 10"/>
          <p:cNvSpPr txBox="1"/>
          <p:nvPr/>
        </p:nvSpPr>
        <p:spPr>
          <a:xfrm>
            <a:off x="4863254" y="4733546"/>
            <a:ext cx="2378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 smtClean="0"/>
              <a:t>Rosing, Science 1999</a:t>
            </a:r>
          </a:p>
          <a:p>
            <a:r>
              <a:rPr lang="da-DK" sz="1400" dirty="0" smtClean="0"/>
              <a:t>Hassenkam m.fl., Nature 2017</a:t>
            </a:r>
            <a:endParaRPr lang="en-US" sz="1400" dirty="0"/>
          </a:p>
        </p:txBody>
      </p:sp>
      <p:sp>
        <p:nvSpPr>
          <p:cNvPr id="12" name="Tekstfelt 11"/>
          <p:cNvSpPr txBox="1"/>
          <p:nvPr/>
        </p:nvSpPr>
        <p:spPr>
          <a:xfrm>
            <a:off x="4441482" y="3855867"/>
            <a:ext cx="3622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Jordens ældste rester af et kontinent</a:t>
            </a:r>
          </a:p>
          <a:p>
            <a:r>
              <a:rPr lang="da-DK" dirty="0" smtClean="0"/>
              <a:t>Første tegn på liv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39300" y="5988570"/>
            <a:ext cx="8108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rgbClr val="0070C0"/>
                </a:solidFill>
              </a:rPr>
              <a:t>Minik Rosing, ”Rejsen til tidernes morgen – Jorden set fra Grønland. Gyldendal, 2019.</a:t>
            </a:r>
            <a:endParaRPr lang="da-DK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57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96" y="313070"/>
            <a:ext cx="3720888" cy="2505780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632" y="313499"/>
            <a:ext cx="3056382" cy="2505351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36" y="3840480"/>
            <a:ext cx="3573646" cy="2832573"/>
          </a:xfrm>
          <a:prstGeom prst="rect">
            <a:avLst/>
          </a:prstGeom>
        </p:spPr>
      </p:pic>
      <p:sp>
        <p:nvSpPr>
          <p:cNvPr id="9" name="Tekstfelt 8"/>
          <p:cNvSpPr txBox="1"/>
          <p:nvPr/>
        </p:nvSpPr>
        <p:spPr>
          <a:xfrm>
            <a:off x="4069906" y="5811279"/>
            <a:ext cx="433060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Strukturer af fossile bakteriemåtter fra </a:t>
            </a:r>
            <a:r>
              <a:rPr lang="da-DK" dirty="0" err="1" smtClean="0"/>
              <a:t>Isua</a:t>
            </a:r>
            <a:r>
              <a:rPr lang="da-DK" dirty="0" smtClean="0"/>
              <a:t>?</a:t>
            </a:r>
          </a:p>
          <a:p>
            <a:r>
              <a:rPr lang="da-DK" sz="1400" dirty="0" err="1" smtClean="0"/>
              <a:t>Nutman</a:t>
            </a:r>
            <a:r>
              <a:rPr lang="da-DK" sz="1400" dirty="0" smtClean="0"/>
              <a:t> m.fl., Nature 2016</a:t>
            </a:r>
          </a:p>
          <a:p>
            <a:r>
              <a:rPr lang="da-DK" sz="1400" dirty="0" smtClean="0">
                <a:solidFill>
                  <a:srgbClr val="FF0000"/>
                </a:solidFill>
              </a:rPr>
              <a:t>Tilbagevist</a:t>
            </a:r>
            <a:r>
              <a:rPr lang="da-DK" sz="1400" dirty="0" smtClean="0"/>
              <a:t> af </a:t>
            </a:r>
            <a:r>
              <a:rPr lang="da-DK" sz="1400" dirty="0" err="1" smtClean="0"/>
              <a:t>Allwood</a:t>
            </a:r>
            <a:r>
              <a:rPr lang="da-DK" sz="1400" dirty="0" smtClean="0"/>
              <a:t> m.fl., Nature 2018</a:t>
            </a:r>
          </a:p>
        </p:txBody>
      </p:sp>
      <p:sp>
        <p:nvSpPr>
          <p:cNvPr id="10" name="Tekstfelt 9"/>
          <p:cNvSpPr txBox="1"/>
          <p:nvPr/>
        </p:nvSpPr>
        <p:spPr>
          <a:xfrm>
            <a:off x="799555" y="2933395"/>
            <a:ext cx="6540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Grafit-lag i 3,7 </a:t>
            </a:r>
            <a:r>
              <a:rPr lang="da-DK" dirty="0" err="1" smtClean="0"/>
              <a:t>mia</a:t>
            </a:r>
            <a:r>
              <a:rPr lang="da-DK" dirty="0" smtClean="0"/>
              <a:t> gamle sedimentære bjergarter fra </a:t>
            </a:r>
            <a:r>
              <a:rPr lang="da-DK" dirty="0" err="1" smtClean="0"/>
              <a:t>Isua</a:t>
            </a:r>
            <a:r>
              <a:rPr lang="da-DK" dirty="0" smtClean="0"/>
              <a:t>, Grønland</a:t>
            </a:r>
          </a:p>
          <a:p>
            <a:r>
              <a:rPr lang="da-DK" dirty="0" smtClean="0"/>
              <a:t>beriget i </a:t>
            </a:r>
            <a:r>
              <a:rPr lang="da-DK" baseline="30000" dirty="0" smtClean="0"/>
              <a:t>12</a:t>
            </a:r>
            <a:r>
              <a:rPr lang="da-DK" dirty="0" smtClean="0"/>
              <a:t>C/</a:t>
            </a:r>
            <a:r>
              <a:rPr lang="da-DK" baseline="30000" dirty="0" smtClean="0"/>
              <a:t>13</a:t>
            </a:r>
            <a:r>
              <a:rPr lang="da-DK" dirty="0" smtClean="0"/>
              <a:t>C, med C-O og C-N bindinger </a:t>
            </a:r>
            <a:r>
              <a:rPr lang="da-DK" dirty="0" smtClean="0">
                <a:sym typeface="Wingdings" panose="05000000000000000000" pitchFamily="2" charset="2"/>
              </a:rPr>
              <a:t></a:t>
            </a:r>
            <a:r>
              <a:rPr lang="da-DK" dirty="0" smtClean="0"/>
              <a:t> organisk oprindelse</a:t>
            </a:r>
            <a:endParaRPr lang="en-US" dirty="0"/>
          </a:p>
        </p:txBody>
      </p:sp>
      <p:sp>
        <p:nvSpPr>
          <p:cNvPr id="11" name="Tekstfelt 10"/>
          <p:cNvSpPr txBox="1"/>
          <p:nvPr/>
        </p:nvSpPr>
        <p:spPr>
          <a:xfrm>
            <a:off x="4863254" y="4733546"/>
            <a:ext cx="2378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 smtClean="0"/>
              <a:t>Rosing, Science 1999</a:t>
            </a:r>
          </a:p>
          <a:p>
            <a:r>
              <a:rPr lang="da-DK" sz="1400" dirty="0" smtClean="0"/>
              <a:t>Hassenkam m.fl., Nature 2017</a:t>
            </a:r>
            <a:endParaRPr lang="en-US" sz="1400" dirty="0"/>
          </a:p>
        </p:txBody>
      </p:sp>
      <p:sp>
        <p:nvSpPr>
          <p:cNvPr id="12" name="Tekstfelt 11"/>
          <p:cNvSpPr txBox="1"/>
          <p:nvPr/>
        </p:nvSpPr>
        <p:spPr>
          <a:xfrm>
            <a:off x="4441482" y="3855867"/>
            <a:ext cx="3622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Jordens ældste rester af et kontinent</a:t>
            </a:r>
          </a:p>
          <a:p>
            <a:r>
              <a:rPr lang="da-DK" dirty="0" smtClean="0"/>
              <a:t>Første tegn på liv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87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Precambrian geo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8" y="115888"/>
            <a:ext cx="4481512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34418" y="2241707"/>
            <a:ext cx="4341812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 dirty="0" smtClean="0"/>
              <a:t>Tegn </a:t>
            </a:r>
            <a:r>
              <a:rPr lang="da-DK" altLang="da-DK" sz="1800" dirty="0"/>
              <a:t>på vand på den tidlige Jord: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a-DK" altLang="da-DK" sz="1800" dirty="0"/>
          </a:p>
          <a:p>
            <a:pPr eaLnBrk="1" hangingPunct="1">
              <a:spcBef>
                <a:spcPct val="0"/>
              </a:spcBef>
              <a:buFontTx/>
              <a:buAutoNum type="alphaUcParenR"/>
            </a:pPr>
            <a:r>
              <a:rPr lang="da-DK" altLang="da-DK" sz="1800" dirty="0"/>
              <a:t>Pude-lava dannet i havet for 3.5 </a:t>
            </a:r>
            <a:r>
              <a:rPr lang="da-DK" altLang="da-DK" sz="1800" dirty="0" err="1"/>
              <a:t>mia</a:t>
            </a:r>
            <a:r>
              <a:rPr lang="da-DK" altLang="da-DK" sz="1800" dirty="0"/>
              <a:t> år siden, Sydafrika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 dirty="0"/>
              <a:t>B) Bølgeslagsmærker for 3.3 </a:t>
            </a:r>
            <a:r>
              <a:rPr lang="da-DK" altLang="da-DK" sz="1800" dirty="0" err="1"/>
              <a:t>mia</a:t>
            </a:r>
            <a:r>
              <a:rPr lang="da-DK" altLang="da-DK" sz="1800" dirty="0"/>
              <a:t> år siden, Sydafrika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 dirty="0"/>
              <a:t>C) Skurestriber af </a:t>
            </a:r>
            <a:r>
              <a:rPr lang="da-DK" altLang="da-DK" sz="1800" dirty="0" err="1"/>
              <a:t>gletchere</a:t>
            </a:r>
            <a:r>
              <a:rPr lang="da-DK" altLang="da-DK" sz="1800" dirty="0"/>
              <a:t> for 750 </a:t>
            </a:r>
            <a:r>
              <a:rPr lang="da-DK" altLang="da-DK" sz="1800" dirty="0" err="1"/>
              <a:t>mio</a:t>
            </a:r>
            <a:r>
              <a:rPr lang="da-DK" altLang="da-DK" sz="1800" dirty="0"/>
              <a:t> år siden, Norge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da-DK" sz="1800" dirty="0"/>
          </a:p>
        </p:txBody>
      </p:sp>
    </p:spTree>
    <p:extLst>
      <p:ext uri="{BB962C8B-B14F-4D97-AF65-F5344CB8AC3E}">
        <p14:creationId xmlns:p14="http://schemas.microsoft.com/office/powerpoint/2010/main" val="342362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Precambrian rock-O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188913"/>
            <a:ext cx="4443412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9050" y="2205038"/>
            <a:ext cx="4752975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800" dirty="0" smtClean="0"/>
              <a:t>Tegn på tidlig </a:t>
            </a:r>
            <a:r>
              <a:rPr lang="da-DK" altLang="da-DK" sz="1800" dirty="0" err="1" smtClean="0"/>
              <a:t>iltfri</a:t>
            </a:r>
            <a:r>
              <a:rPr lang="da-DK" altLang="da-DK" sz="1800" dirty="0" smtClean="0"/>
              <a:t> atmosfære:</a:t>
            </a:r>
            <a:endParaRPr lang="da-DK" altLang="da-DK" sz="1800" dirty="0" smtClean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da-DK" altLang="da-DK" sz="1800" dirty="0" smtClean="0"/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da-DK" altLang="da-DK" sz="1800" dirty="0" smtClean="0"/>
              <a:t>Konglomerat med vandslebet grus af </a:t>
            </a:r>
            <a:r>
              <a:rPr lang="da-DK" altLang="da-DK" sz="1800" dirty="0" err="1" smtClean="0"/>
              <a:t>pyrit</a:t>
            </a:r>
            <a:endParaRPr lang="da-DK" altLang="da-DK" sz="1800" dirty="0" smtClean="0"/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da-DK" altLang="da-DK" sz="1800" dirty="0" err="1" smtClean="0"/>
              <a:t>Pyrit</a:t>
            </a:r>
            <a:r>
              <a:rPr lang="da-DK" altLang="da-DK" sz="1800" dirty="0" smtClean="0"/>
              <a:t> (FeS</a:t>
            </a:r>
            <a:r>
              <a:rPr lang="da-DK" altLang="da-DK" sz="1800" baseline="-25000" dirty="0" smtClean="0"/>
              <a:t>2</a:t>
            </a:r>
            <a:r>
              <a:rPr lang="da-DK" altLang="da-DK" sz="1800" dirty="0" smtClean="0"/>
              <a:t>) </a:t>
            </a:r>
            <a:r>
              <a:rPr lang="da-DK" altLang="da-DK" sz="1800" dirty="0" err="1" smtClean="0"/>
              <a:t>oksideres</a:t>
            </a:r>
            <a:r>
              <a:rPr lang="da-DK" altLang="da-DK" sz="1800" dirty="0" smtClean="0"/>
              <a:t> og nedbrydes af ilt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da-DK" altLang="da-DK" sz="1800" dirty="0" smtClean="0"/>
              <a:t>Det tyder på erosion i et flodleje under en </a:t>
            </a:r>
            <a:r>
              <a:rPr lang="da-DK" altLang="da-DK" sz="1800" dirty="0" err="1" smtClean="0"/>
              <a:t>iltfri</a:t>
            </a:r>
            <a:r>
              <a:rPr lang="da-DK" altLang="da-DK" sz="1800" dirty="0" smtClean="0"/>
              <a:t> atmosfære 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da-DK" altLang="da-DK" sz="1800" dirty="0" smtClean="0"/>
              <a:t>2.5 </a:t>
            </a:r>
            <a:r>
              <a:rPr lang="da-DK" altLang="da-DK" sz="1800" dirty="0" err="1" smtClean="0"/>
              <a:t>mia</a:t>
            </a:r>
            <a:r>
              <a:rPr lang="da-DK" altLang="da-DK" sz="1800" dirty="0" smtClean="0"/>
              <a:t> år, </a:t>
            </a:r>
            <a:r>
              <a:rPr lang="da-DK" altLang="da-DK" sz="1800" dirty="0" smtClean="0"/>
              <a:t>Sydafrika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endParaRPr lang="da-DK" altLang="da-DK" sz="1800" dirty="0"/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da-DK" altLang="da-DK" sz="1800" dirty="0" smtClean="0"/>
              <a:t>Ringe uran-mobilitet i iltfrit miljø</a:t>
            </a:r>
          </a:p>
        </p:txBody>
      </p:sp>
      <p:sp>
        <p:nvSpPr>
          <p:cNvPr id="2" name="Rectangle 1"/>
          <p:cNvSpPr/>
          <p:nvPr/>
        </p:nvSpPr>
        <p:spPr>
          <a:xfrm>
            <a:off x="4284663" y="115888"/>
            <a:ext cx="4859337" cy="1873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a-D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60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BIF formation scheme, simp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4221163"/>
            <a:ext cx="4464050" cy="22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198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1205856"/>
              </p:ext>
            </p:extLst>
          </p:nvPr>
        </p:nvGraphicFramePr>
        <p:xfrm>
          <a:off x="3392488" y="0"/>
          <a:ext cx="5751512" cy="2271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Image" r:id="rId5" imgW="4011853" imgH="1584762" progId="Photoshop.Image.6">
                  <p:embed/>
                </p:oleObj>
              </mc:Choice>
              <mc:Fallback>
                <p:oleObj name="Image" r:id="rId5" imgW="4011853" imgH="1584762" progId="Photoshop.Image.6">
                  <p:embed/>
                  <p:pic>
                    <p:nvPicPr>
                      <p:cNvPr id="4198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2488" y="0"/>
                        <a:ext cx="5751512" cy="2271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88" name="Text Box 5"/>
          <p:cNvSpPr txBox="1">
            <a:spLocks noChangeArrowheads="1"/>
          </p:cNvSpPr>
          <p:nvPr/>
        </p:nvSpPr>
        <p:spPr bwMode="auto">
          <a:xfrm>
            <a:off x="755650" y="3068638"/>
            <a:ext cx="60198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/>
              <a:t>BIF blev hovedsageligt dannet for 2.5-2.0 mia år siden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/>
              <a:t>BIF skyldes en gradvis iltning af de jernholdige oceaner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/>
              <a:t>Oceanerne ”rustede” - det startede i de øvre vandmasser</a:t>
            </a:r>
            <a:endParaRPr lang="de-DE" altLang="da-DK" sz="1800"/>
          </a:p>
        </p:txBody>
      </p:sp>
      <p:pic>
        <p:nvPicPr>
          <p:cNvPr id="41989" name="Picture 6" descr="PPRG, banded iron formation2 cop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03575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Rectangle 1"/>
          <p:cNvSpPr>
            <a:spLocks noChangeArrowheads="1"/>
          </p:cNvSpPr>
          <p:nvPr/>
        </p:nvSpPr>
        <p:spPr bwMode="auto">
          <a:xfrm>
            <a:off x="755650" y="2636838"/>
            <a:ext cx="53270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 dirty="0" smtClean="0"/>
              <a:t>Båndet jernmalm</a:t>
            </a:r>
            <a:r>
              <a:rPr lang="da-DK" altLang="da-DK" sz="1800" dirty="0"/>
              <a:t> </a:t>
            </a:r>
            <a:r>
              <a:rPr lang="da-DK" altLang="da-DK" sz="1800" dirty="0" smtClean="0"/>
              <a:t>(”</a:t>
            </a:r>
            <a:r>
              <a:rPr lang="da-DK" altLang="da-DK" sz="1800" dirty="0" err="1" smtClean="0"/>
              <a:t>banded</a:t>
            </a:r>
            <a:r>
              <a:rPr lang="da-DK" altLang="da-DK" sz="1800" dirty="0" smtClean="0"/>
              <a:t> </a:t>
            </a:r>
            <a:r>
              <a:rPr lang="da-DK" altLang="da-DK" sz="1800" dirty="0" err="1"/>
              <a:t>iron</a:t>
            </a:r>
            <a:r>
              <a:rPr lang="da-DK" altLang="da-DK" sz="1800" dirty="0"/>
              <a:t> </a:t>
            </a:r>
            <a:r>
              <a:rPr lang="da-DK" altLang="da-DK" sz="1800" dirty="0" smtClean="0"/>
              <a:t>formation” </a:t>
            </a:r>
            <a:r>
              <a:rPr lang="da-DK" altLang="da-DK" sz="1800" dirty="0"/>
              <a:t>–BIF) </a:t>
            </a:r>
          </a:p>
        </p:txBody>
      </p:sp>
    </p:spTree>
    <p:extLst>
      <p:ext uri="{BB962C8B-B14F-4D97-AF65-F5344CB8AC3E}">
        <p14:creationId xmlns:p14="http://schemas.microsoft.com/office/powerpoint/2010/main" val="86087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965" y="3753485"/>
            <a:ext cx="4089199" cy="2852929"/>
          </a:xfrm>
        </p:spPr>
      </p:pic>
      <p:sp>
        <p:nvSpPr>
          <p:cNvPr id="6" name="TextBox 5"/>
          <p:cNvSpPr txBox="1"/>
          <p:nvPr/>
        </p:nvSpPr>
        <p:spPr>
          <a:xfrm>
            <a:off x="4638230" y="2392896"/>
            <a:ext cx="11589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Bill </a:t>
            </a:r>
            <a:r>
              <a:rPr lang="da-DK" dirty="0" err="1" smtClean="0"/>
              <a:t>Schopf</a:t>
            </a:r>
            <a:endParaRPr lang="da-DK" dirty="0" smtClean="0"/>
          </a:p>
          <a:p>
            <a:r>
              <a:rPr lang="da-DK" dirty="0" smtClean="0"/>
              <a:t>UCLA</a:t>
            </a:r>
            <a:endParaRPr lang="da-DK" dirty="0"/>
          </a:p>
        </p:txBody>
      </p:sp>
      <p:sp>
        <p:nvSpPr>
          <p:cNvPr id="7" name="TextBox 6"/>
          <p:cNvSpPr txBox="1"/>
          <p:nvPr/>
        </p:nvSpPr>
        <p:spPr>
          <a:xfrm>
            <a:off x="737067" y="5609569"/>
            <a:ext cx="33062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Fossil bakterie fra Bitter Springs,</a:t>
            </a:r>
          </a:p>
          <a:p>
            <a:r>
              <a:rPr lang="da-DK" dirty="0" smtClean="0"/>
              <a:t>Vest Australien, 3.46 </a:t>
            </a:r>
            <a:r>
              <a:rPr lang="da-DK" dirty="0" err="1" smtClean="0"/>
              <a:t>mia</a:t>
            </a:r>
            <a:r>
              <a:rPr lang="da-DK" dirty="0" smtClean="0"/>
              <a:t> år</a:t>
            </a:r>
          </a:p>
          <a:p>
            <a:r>
              <a:rPr lang="da-DK" dirty="0" err="1" smtClean="0"/>
              <a:t>nanoSIMS</a:t>
            </a:r>
            <a:r>
              <a:rPr lang="da-DK" dirty="0" smtClean="0"/>
              <a:t> viste beriget </a:t>
            </a:r>
            <a:r>
              <a:rPr lang="da-DK" baseline="30000" dirty="0" smtClean="0"/>
              <a:t>12</a:t>
            </a:r>
            <a:r>
              <a:rPr lang="da-DK" dirty="0" smtClean="0"/>
              <a:t>C/</a:t>
            </a:r>
            <a:r>
              <a:rPr lang="da-DK" baseline="30000" dirty="0" smtClean="0"/>
              <a:t>13</a:t>
            </a:r>
            <a:r>
              <a:rPr lang="da-DK" dirty="0" smtClean="0"/>
              <a:t>C</a:t>
            </a:r>
            <a:endParaRPr lang="da-DK" dirty="0"/>
          </a:p>
        </p:txBody>
      </p:sp>
      <p:sp>
        <p:nvSpPr>
          <p:cNvPr id="8" name="AutoShape 2" descr="Billedresultat for william schopf ucla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746" y="92882"/>
            <a:ext cx="2878418" cy="28784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50" y="160338"/>
            <a:ext cx="3933779" cy="417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92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508</TotalTime>
  <Words>1207</Words>
  <Application>Microsoft Office PowerPoint</Application>
  <PresentationFormat>On-screen Show (4:3)</PresentationFormat>
  <Paragraphs>272</Paragraphs>
  <Slides>39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ＭＳ Ｐゴシック</vt:lpstr>
      <vt:lpstr>Arial</vt:lpstr>
      <vt:lpstr>Calibri</vt:lpstr>
      <vt:lpstr>Calibri Light</vt:lpstr>
      <vt:lpstr>Symbol</vt:lpstr>
      <vt:lpstr>Wingdings</vt:lpstr>
      <vt:lpstr>Office-tema</vt:lpstr>
      <vt:lpstr>Image</vt:lpstr>
      <vt:lpstr>Picture Publisher Bild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Aarhus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Bo Barker Jørgensen</dc:creator>
  <cp:lastModifiedBy>Bo Barker Jørgensen</cp:lastModifiedBy>
  <cp:revision>58</cp:revision>
  <dcterms:created xsi:type="dcterms:W3CDTF">2019-08-01T08:22:34Z</dcterms:created>
  <dcterms:modified xsi:type="dcterms:W3CDTF">2019-08-08T20:35:39Z</dcterms:modified>
</cp:coreProperties>
</file>